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13"/>
  </p:notesMasterIdLst>
  <p:sldIdLst>
    <p:sldId id="256" r:id="rId4"/>
    <p:sldId id="286" r:id="rId5"/>
    <p:sldId id="284" r:id="rId6"/>
    <p:sldId id="285" r:id="rId7"/>
    <p:sldId id="288" r:id="rId8"/>
    <p:sldId id="289" r:id="rId9"/>
    <p:sldId id="290" r:id="rId10"/>
    <p:sldId id="282" r:id="rId11"/>
    <p:sldId id="2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9D9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B3246-DD7C-463C-8BEF-BCDC7CC89618}" type="datetimeFigureOut">
              <a:rPr lang="en-US" smtClean="0"/>
              <a:t>12/15/2023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61ABF-3971-4E26-9941-9071765770DD}" type="slidenum">
              <a:rPr lang="en-US" smtClean="0"/>
              <a:t>‹#›</a:t>
            </a:fld>
            <a:endParaRPr lang="en-US"/>
          </a:p>
        </p:txBody>
      </p:sp>
    </p:spTree>
    <p:extLst>
      <p:ext uri="{BB962C8B-B14F-4D97-AF65-F5344CB8AC3E}">
        <p14:creationId xmlns:p14="http://schemas.microsoft.com/office/powerpoint/2010/main" val="32411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D629E-10BD-45C1-9C6A-589D2DD617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3866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76191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62381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8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83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886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26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3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61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13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1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67998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03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704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198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210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3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51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705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84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0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D629E-10BD-45C1-9C6A-589D2DD617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28719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62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3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633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3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629E-10BD-45C1-9C6A-589D2DD617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40935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D629E-10BD-45C1-9C6A-589D2DD61795}"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5158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D629E-10BD-45C1-9C6A-589D2DD61795}"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2748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629E-10BD-45C1-9C6A-589D2DD61795}"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3582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538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19529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629E-10BD-45C1-9C6A-589D2DD61795}" type="datetimeFigureOut">
              <a:rPr lang="en-US" smtClean="0"/>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FC8-47B1-4A5E-A41C-EEF06F66B8A1}" type="slidenum">
              <a:rPr lang="en-US" smtClean="0"/>
              <a:t>‹#›</a:t>
            </a:fld>
            <a:endParaRPr lang="en-US"/>
          </a:p>
        </p:txBody>
      </p:sp>
    </p:spTree>
    <p:extLst>
      <p:ext uri="{BB962C8B-B14F-4D97-AF65-F5344CB8AC3E}">
        <p14:creationId xmlns:p14="http://schemas.microsoft.com/office/powerpoint/2010/main" val="115754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29CD-CF13-4584-8CD7-08B1064F13D0}"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7635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629E-10BD-45C1-9C6A-589D2DD61795}"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FC8-47B1-4A5E-A41C-EEF06F66B8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1116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842" y="980728"/>
            <a:ext cx="6917348" cy="1200329"/>
          </a:xfrm>
          <a:prstGeom prst="rect">
            <a:avLst/>
          </a:prstGeom>
          <a:noFill/>
        </p:spPr>
        <p:txBody>
          <a:bodyPr wrap="square" rtlCol="0">
            <a:prstTxWarp prst="textCurveUp">
              <a:avLst/>
            </a:prstTxWarp>
            <a:spAutoFit/>
          </a:bodyPr>
          <a:lstStyle/>
          <a:p>
            <a:r>
              <a:rPr lang="en-US" sz="3600" b="1">
                <a:solidFill>
                  <a:srgbClr val="002060"/>
                </a:solidFill>
              </a:rPr>
              <a:t>Chào mừng quý thầy cô và các bạn học sinh đến với tiết âm nhạc</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457" y="-144016"/>
            <a:ext cx="1124744" cy="112474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867" y="6314556"/>
            <a:ext cx="480835" cy="385490"/>
          </a:xfrm>
          <a:prstGeom prst="rect">
            <a:avLst/>
          </a:prstGeom>
        </p:spPr>
      </p:pic>
      <p:sp>
        <p:nvSpPr>
          <p:cNvPr id="7" name="TextBox 6"/>
          <p:cNvSpPr txBox="1"/>
          <p:nvPr/>
        </p:nvSpPr>
        <p:spPr>
          <a:xfrm>
            <a:off x="-7912" y="6488668"/>
            <a:ext cx="7704856" cy="369332"/>
          </a:xfrm>
          <a:prstGeom prst="rect">
            <a:avLst/>
          </a:prstGeom>
          <a:noFill/>
        </p:spPr>
        <p:txBody>
          <a:bodyPr wrap="square" rtlCol="0">
            <a:spAutoFit/>
          </a:bodyPr>
          <a:lstStyle/>
          <a:p>
            <a:endParaRPr lang="en-US" i="1" dirty="0">
              <a:solidFill>
                <a:srgbClr val="FF0000"/>
              </a:solidFill>
            </a:endParaRPr>
          </a:p>
        </p:txBody>
      </p:sp>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57600" y="5704956"/>
            <a:ext cx="609600" cy="609600"/>
          </a:xfrm>
          <a:prstGeom prst="rect">
            <a:avLst/>
          </a:prstGeom>
        </p:spPr>
      </p:pic>
    </p:spTree>
    <p:extLst>
      <p:ext uri="{BB962C8B-B14F-4D97-AF65-F5344CB8AC3E}">
        <p14:creationId xmlns:p14="http://schemas.microsoft.com/office/powerpoint/2010/main" val="2236378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91880" y="1340768"/>
            <a:ext cx="5652120" cy="4524315"/>
          </a:xfrm>
          <a:prstGeom prst="rect">
            <a:avLst/>
          </a:prstGeom>
        </p:spPr>
        <p:txBody>
          <a:bodyPr wrap="square">
            <a:spAutoFit/>
          </a:bodyPr>
          <a:lstStyle/>
          <a:p>
            <a:r>
              <a:rPr lang="vi-VN">
                <a:latin typeface="Times New Roman"/>
                <a:ea typeface="Times New Roman"/>
                <a:cs typeface="Arial"/>
              </a:rPr>
              <a:t>-</a:t>
            </a:r>
            <a:r>
              <a:rPr lang="vi-VN" sz="3200" b="1">
                <a:latin typeface="Times New Roman"/>
                <a:ea typeface="Times New Roman"/>
              </a:rPr>
              <a:t>Trò chơi: </a:t>
            </a:r>
            <a:r>
              <a:rPr lang="vi-VN" sz="3200" b="1" i="1">
                <a:latin typeface="Times New Roman"/>
                <a:ea typeface="Times New Roman"/>
              </a:rPr>
              <a:t>Tai ai tinh</a:t>
            </a:r>
            <a:endParaRPr lang="en-US" sz="3200">
              <a:latin typeface="Times New Roman"/>
              <a:ea typeface="Calibri"/>
            </a:endParaRPr>
          </a:p>
          <a:p>
            <a:pPr>
              <a:tabLst>
                <a:tab pos="101600" algn="l"/>
              </a:tabLst>
            </a:pPr>
            <a:r>
              <a:rPr lang="vi-VN" sz="3200">
                <a:latin typeface="Times New Roman"/>
                <a:ea typeface="Times New Roman"/>
              </a:rPr>
              <a:t>– Nhóm HS gồm  4 bạn tham gia chơi, quay mặt về phía lớp học</a:t>
            </a:r>
            <a:endParaRPr lang="en-US" sz="3200">
              <a:latin typeface="Times New Roman"/>
              <a:ea typeface="Times New Roman"/>
            </a:endParaRPr>
          </a:p>
          <a:p>
            <a:pPr>
              <a:tabLst>
                <a:tab pos="101600" algn="l"/>
              </a:tabLst>
            </a:pPr>
            <a:r>
              <a:rPr lang="vi-VN" sz="3200">
                <a:latin typeface="Times New Roman"/>
                <a:ea typeface="Times New Roman"/>
              </a:rPr>
              <a:t>– GV dùng 2 dùng trống nhỏ, trai-en-gô gõ lần lượt một tiết tấu ngắn bất kì. HS lắng nghe và đoán tên nhạc cụ đó, em nào gọi đúng tên nhạc cụ và nhanh, em đó được tuyên dương.</a:t>
            </a:r>
            <a:endParaRPr lang="en-US" sz="3200">
              <a:effectLst/>
              <a:latin typeface="Times New Roman"/>
              <a:ea typeface="Calibri"/>
            </a:endParaRPr>
          </a:p>
        </p:txBody>
      </p:sp>
      <p:sp>
        <p:nvSpPr>
          <p:cNvPr id="5" name="Rectangle 4"/>
          <p:cNvSpPr/>
          <p:nvPr/>
        </p:nvSpPr>
        <p:spPr>
          <a:xfrm>
            <a:off x="3790376" y="0"/>
            <a:ext cx="2327881" cy="661207"/>
          </a:xfrm>
          <a:prstGeom prst="rect">
            <a:avLst/>
          </a:prstGeom>
        </p:spPr>
        <p:txBody>
          <a:bodyPr wrap="none">
            <a:spAutoFit/>
          </a:bodyPr>
          <a:lstStyle/>
          <a:p>
            <a:pPr lvl="0">
              <a:lnSpc>
                <a:spcPct val="150000"/>
              </a:lnSpc>
            </a:pPr>
            <a:r>
              <a:rPr lang="vi-VN" sz="2800" b="1">
                <a:solidFill>
                  <a:srgbClr val="FC330E"/>
                </a:solidFill>
                <a:latin typeface="Times New Roman"/>
                <a:ea typeface="Arial"/>
              </a:rPr>
              <a:t>KHỞI ĐỘNG</a:t>
            </a:r>
            <a:endParaRPr lang="en-US" sz="2800">
              <a:solidFill>
                <a:prstClr val="black"/>
              </a:solidFill>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229200"/>
            <a:ext cx="480835" cy="385490"/>
          </a:xfrm>
          <a:prstGeom prst="rect">
            <a:avLst/>
          </a:prstGeom>
        </p:spPr>
      </p:pic>
    </p:spTree>
    <p:extLst>
      <p:ext uri="{BB962C8B-B14F-4D97-AF65-F5344CB8AC3E}">
        <p14:creationId xmlns:p14="http://schemas.microsoft.com/office/powerpoint/2010/main" val="408448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264"/>
          </a:xfrm>
          <a:prstGeom prst="rect">
            <a:avLst/>
          </a:prstGeom>
        </p:spPr>
      </p:pic>
      <p:sp>
        <p:nvSpPr>
          <p:cNvPr id="6" name="Rectangle 5"/>
          <p:cNvSpPr/>
          <p:nvPr/>
        </p:nvSpPr>
        <p:spPr>
          <a:xfrm>
            <a:off x="891" y="4977172"/>
            <a:ext cx="7164288" cy="1656184"/>
          </a:xfrm>
          <a:prstGeom prst="rect">
            <a:avLst/>
          </a:prstGeom>
        </p:spPr>
        <p:txBody>
          <a:bodyPr wrap="square">
            <a:prstTxWarp prst="textCurveDown">
              <a:avLst>
                <a:gd name="adj" fmla="val 48487"/>
              </a:avLst>
            </a:prstTxWarp>
            <a:spAutoFit/>
          </a:bodyPr>
          <a:lstStyle/>
          <a:p>
            <a:pPr algn="ctr" fontAlgn="base">
              <a:lnSpc>
                <a:spcPct val="150000"/>
              </a:lnSpc>
              <a:spcAft>
                <a:spcPts val="0"/>
              </a:spcAft>
            </a:pPr>
            <a:r>
              <a:rPr lang="pt-BR" sz="2800" b="1">
                <a:solidFill>
                  <a:srgbClr val="FF0000"/>
                </a:solidFill>
                <a:latin typeface="Times New Roman"/>
                <a:ea typeface="Times New Roman"/>
              </a:rPr>
              <a:t>NHẠC CỤ: DÙNG NHẠC CỤ GÕ THỂ HIỆN HÌNH TIẾT TẤU</a:t>
            </a:r>
            <a:endParaRPr lang="en-US" sz="2800">
              <a:effectLst/>
              <a:latin typeface="Times New Roman"/>
              <a:ea typeface="Calibri"/>
            </a:endParaRPr>
          </a:p>
        </p:txBody>
      </p:sp>
      <p:sp>
        <p:nvSpPr>
          <p:cNvPr id="8" name="Rectangle 7"/>
          <p:cNvSpPr/>
          <p:nvPr/>
        </p:nvSpPr>
        <p:spPr>
          <a:xfrm>
            <a:off x="2411760" y="4191388"/>
            <a:ext cx="1607411" cy="576064"/>
          </a:xfrm>
          <a:prstGeom prst="rect">
            <a:avLst/>
          </a:prstGeom>
        </p:spPr>
        <p:txBody>
          <a:bodyPr wrap="none">
            <a:prstTxWarp prst="textWave1">
              <a:avLst/>
            </a:prstTxWarp>
            <a:spAutoFit/>
          </a:bodyPr>
          <a:lstStyle/>
          <a:p>
            <a:r>
              <a:rPr lang="en-US" sz="3600" b="1">
                <a:solidFill>
                  <a:srgbClr val="002060"/>
                </a:solidFill>
                <a:latin typeface="Times New Roman"/>
                <a:ea typeface="Calibri"/>
              </a:rPr>
              <a:t>TIẾT 15</a:t>
            </a:r>
            <a:endParaRPr lang="en-US" sz="3600">
              <a:solidFill>
                <a:srgbClr val="00206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271" y="5373216"/>
            <a:ext cx="1630729" cy="145121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595" y="3501007"/>
            <a:ext cx="240418" cy="192745"/>
          </a:xfrm>
          <a:prstGeom prst="rect">
            <a:avLst/>
          </a:prstGeom>
        </p:spPr>
      </p:pic>
    </p:spTree>
    <p:extLst>
      <p:ext uri="{BB962C8B-B14F-4D97-AF65-F5344CB8AC3E}">
        <p14:creationId xmlns:p14="http://schemas.microsoft.com/office/powerpoint/2010/main" val="275902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5" name="Picture 1" descr="Present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348" y="2178910"/>
            <a:ext cx="5486140" cy="16101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213673" y="-117976"/>
            <a:ext cx="21210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pPr>
            <a:r>
              <a:rPr lang="en-US" sz="2800" b="1">
                <a:solidFill>
                  <a:srgbClr val="FC330E"/>
                </a:solidFill>
                <a:latin typeface="Arial"/>
                <a:ea typeface="Arial"/>
              </a:rPr>
              <a:t>KHÁM PHÁ</a:t>
            </a:r>
            <a:endParaRPr lang="en-US" sz="2800">
              <a:latin typeface="Times New Roman"/>
              <a:ea typeface="Calibri"/>
            </a:endParaRPr>
          </a:p>
        </p:txBody>
      </p:sp>
      <p:sp>
        <p:nvSpPr>
          <p:cNvPr id="7" name="Rectangle 6"/>
          <p:cNvSpPr/>
          <p:nvPr/>
        </p:nvSpPr>
        <p:spPr>
          <a:xfrm>
            <a:off x="2339752" y="1197901"/>
            <a:ext cx="7128792" cy="523220"/>
          </a:xfrm>
          <a:prstGeom prst="rect">
            <a:avLst/>
          </a:prstGeom>
        </p:spPr>
        <p:txBody>
          <a:bodyPr wrap="square">
            <a:spAutoFit/>
          </a:bodyPr>
          <a:lstStyle/>
          <a:p>
            <a:r>
              <a:rPr lang="en-US" sz="2800">
                <a:latin typeface="Times New Roman"/>
                <a:ea typeface="Times New Roman"/>
              </a:rPr>
              <a:t>HD sử dụng nhạc cụ song loan, tập vào tiết tấu</a:t>
            </a:r>
            <a:endParaRPr lang="en-US" sz="2800"/>
          </a:p>
        </p:txBody>
      </p:sp>
      <p:sp>
        <p:nvSpPr>
          <p:cNvPr id="8" name="Rectangle 7"/>
          <p:cNvSpPr/>
          <p:nvPr/>
        </p:nvSpPr>
        <p:spPr>
          <a:xfrm>
            <a:off x="3779912" y="404664"/>
            <a:ext cx="3719288" cy="738664"/>
          </a:xfrm>
          <a:prstGeom prst="rect">
            <a:avLst/>
          </a:prstGeom>
        </p:spPr>
        <p:txBody>
          <a:bodyPr wrap="none">
            <a:spAutoFit/>
          </a:bodyPr>
          <a:lstStyle/>
          <a:p>
            <a:pPr lvl="0">
              <a:lnSpc>
                <a:spcPct val="150000"/>
              </a:lnSpc>
            </a:pPr>
            <a:r>
              <a:rPr lang="en-US" sz="2800" b="1">
                <a:solidFill>
                  <a:prstClr val="black"/>
                </a:solidFill>
                <a:latin typeface="Times New Roman"/>
                <a:ea typeface="Times New Roman"/>
                <a:cs typeface="Arial"/>
              </a:rPr>
              <a:t>* Gõ theo hình tiết tấu.</a:t>
            </a:r>
            <a:endParaRPr lang="en-US" sz="2800">
              <a:solidFill>
                <a:prstClr val="black"/>
              </a:solidFill>
              <a:latin typeface="Times New Roman"/>
              <a:ea typeface="Calibri"/>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229200"/>
            <a:ext cx="480835" cy="385490"/>
          </a:xfrm>
          <a:prstGeom prst="rect">
            <a:avLst/>
          </a:prstGeom>
        </p:spPr>
      </p:pic>
    </p:spTree>
    <p:extLst>
      <p:ext uri="{BB962C8B-B14F-4D97-AF65-F5344CB8AC3E}">
        <p14:creationId xmlns:p14="http://schemas.microsoft.com/office/powerpoint/2010/main" val="40911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967922"/>
            <a:ext cx="8794250" cy="589905"/>
          </a:xfrm>
          <a:prstGeom prst="rect">
            <a:avLst/>
          </a:prstGeom>
        </p:spPr>
        <p:txBody>
          <a:bodyPr wrap="square">
            <a:spAutoFit/>
          </a:bodyPr>
          <a:lstStyle/>
          <a:p>
            <a:pPr>
              <a:spcAft>
                <a:spcPts val="0"/>
              </a:spcAft>
            </a:pPr>
            <a:r>
              <a:rPr lang="en-US" sz="2400">
                <a:latin typeface="Times New Roman"/>
                <a:ea typeface="Times New Roman"/>
                <a:cs typeface="Arial"/>
              </a:rPr>
              <a:t>HD HS hoà tấu nhạc cụ Song loan và tem-bơ-rin gõ đệm hình tiết tấu.</a:t>
            </a:r>
            <a:endParaRPr lang="en-US" sz="2400">
              <a:ea typeface="Calibri"/>
              <a:cs typeface="Arial"/>
            </a:endParaRPr>
          </a:p>
          <a:p>
            <a:pPr>
              <a:lnSpc>
                <a:spcPts val="1000"/>
              </a:lnSpc>
              <a:spcAft>
                <a:spcPts val="0"/>
              </a:spcAft>
            </a:pPr>
            <a:r>
              <a:rPr lang="en-US" sz="2400">
                <a:latin typeface="Times New Roman"/>
                <a:ea typeface="Times New Roman"/>
                <a:cs typeface="Arial"/>
              </a:rPr>
              <a:t> </a:t>
            </a:r>
            <a:endParaRPr lang="en-US" sz="2400">
              <a:ea typeface="Calibri"/>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5" y="2204864"/>
            <a:ext cx="5121843" cy="18722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229200"/>
            <a:ext cx="480835" cy="385490"/>
          </a:xfrm>
          <a:prstGeom prst="rect">
            <a:avLst/>
          </a:prstGeom>
        </p:spPr>
      </p:pic>
    </p:spTree>
    <p:extLst>
      <p:ext uri="{BB962C8B-B14F-4D97-AF65-F5344CB8AC3E}">
        <p14:creationId xmlns:p14="http://schemas.microsoft.com/office/powerpoint/2010/main" val="184099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48146"/>
            <a:ext cx="7524328" cy="1015663"/>
          </a:xfrm>
          <a:prstGeom prst="rect">
            <a:avLst/>
          </a:prstGeom>
        </p:spPr>
        <p:txBody>
          <a:bodyPr wrap="square">
            <a:spAutoFit/>
          </a:bodyPr>
          <a:lstStyle/>
          <a:p>
            <a:pPr>
              <a:lnSpc>
                <a:spcPct val="150000"/>
              </a:lnSpc>
            </a:pPr>
            <a:r>
              <a:rPr lang="en-US" sz="2400" b="1">
                <a:solidFill>
                  <a:srgbClr val="FC330E"/>
                </a:solidFill>
                <a:latin typeface="Arial"/>
                <a:ea typeface="Arial"/>
              </a:rPr>
              <a:t>VẬN DỤNG – SÁNG TẠO</a:t>
            </a:r>
            <a:endParaRPr lang="en-US" sz="2400">
              <a:latin typeface="Times New Roman"/>
              <a:ea typeface="Calibri"/>
            </a:endParaRPr>
          </a:p>
          <a:p>
            <a:r>
              <a:rPr lang="en-US" sz="2400" b="1">
                <a:latin typeface="Times New Roman"/>
                <a:ea typeface="Times New Roman"/>
                <a:cs typeface="Arial"/>
              </a:rPr>
              <a:t>Gõ đệm theo phách bài hát </a:t>
            </a:r>
            <a:r>
              <a:rPr lang="en-US" sz="2400" b="1" i="1">
                <a:latin typeface="Times New Roman"/>
                <a:ea typeface="Times New Roman"/>
                <a:cs typeface="Arial"/>
              </a:rPr>
              <a:t>Chú chim nhỏ dễ thương</a:t>
            </a:r>
            <a:r>
              <a:rPr lang="en-US" sz="2400" b="1">
                <a:latin typeface="Times New Roman"/>
                <a:ea typeface="Times New Roman"/>
                <a:cs typeface="Arial"/>
              </a:rPr>
              <a:t> </a:t>
            </a:r>
            <a:endParaRPr lang="en-US" sz="2400"/>
          </a:p>
        </p:txBody>
      </p:sp>
      <p:sp>
        <p:nvSpPr>
          <p:cNvPr id="5" name="Rectangle 4"/>
          <p:cNvSpPr/>
          <p:nvPr/>
        </p:nvSpPr>
        <p:spPr>
          <a:xfrm>
            <a:off x="179512" y="1089056"/>
            <a:ext cx="8568952" cy="646331"/>
          </a:xfrm>
          <a:prstGeom prst="rect">
            <a:avLst/>
          </a:prstGeom>
        </p:spPr>
        <p:txBody>
          <a:bodyPr wrap="square">
            <a:spAutoFit/>
          </a:bodyPr>
          <a:lstStyle/>
          <a:p>
            <a:pPr algn="just">
              <a:lnSpc>
                <a:spcPct val="150000"/>
              </a:lnSpc>
              <a:spcAft>
                <a:spcPts val="0"/>
              </a:spcAft>
            </a:pPr>
            <a:r>
              <a:rPr lang="en-US" sz="2400">
                <a:latin typeface="Times New Roman"/>
                <a:ea typeface="Times New Roman"/>
              </a:rPr>
              <a:t>HD Gõ song loan theo theo phách vào bài </a:t>
            </a:r>
            <a:r>
              <a:rPr lang="en-US" sz="2400" i="1">
                <a:latin typeface="Times New Roman"/>
                <a:ea typeface="Times New Roman"/>
              </a:rPr>
              <a:t>Chú chim nhỏ dễ thương </a:t>
            </a:r>
            <a:endParaRPr lang="en-US" sz="2400">
              <a:effectLst/>
              <a:latin typeface="Times New Roman"/>
              <a:ea typeface="Calibri"/>
            </a:endParaRPr>
          </a:p>
        </p:txBody>
      </p:sp>
      <p:pic>
        <p:nvPicPr>
          <p:cNvPr id="6" name="CHU CHI NHO DEATHU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31318" y="5013176"/>
            <a:ext cx="609600" cy="609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6385" y="4087240"/>
            <a:ext cx="480835" cy="385490"/>
          </a:xfrm>
          <a:prstGeom prst="rect">
            <a:avLst/>
          </a:prstGeom>
        </p:spPr>
      </p:pic>
    </p:spTree>
    <p:extLst>
      <p:ext uri="{BB962C8B-B14F-4D97-AF65-F5344CB8AC3E}">
        <p14:creationId xmlns:p14="http://schemas.microsoft.com/office/powerpoint/2010/main" val="4150513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1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2375667" y="0"/>
            <a:ext cx="58326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rPr>
              <a:t>Hd Hát kết hợp gõ đệm với 2 nhạc cụ Trai-en-go và tem-bơ-rin với 2 nhóm không</a:t>
            </a:r>
            <a:r>
              <a:rPr kumimoji="0" lang="en-US" sz="2400" b="0" i="0" u="none" strike="noStrike" cap="none" normalizeH="0">
                <a:ln>
                  <a:noFill/>
                </a:ln>
                <a:solidFill>
                  <a:schemeClr val="tx1"/>
                </a:solidFill>
                <a:effectLst/>
                <a:latin typeface="Times New Roman" pitchFamily="18" charset="0"/>
                <a:ea typeface="Times New Roman" pitchFamily="18" charset="0"/>
                <a:cs typeface="Arial" pitchFamily="34" charset="0"/>
              </a:rPr>
              <a:t> cần nhạc</a:t>
            </a:r>
            <a:endParaRPr kumimoji="0" lang="en-US" sz="2400" b="0" i="0" u="none" strike="noStrike" cap="none" normalizeH="0" baseline="0">
              <a:ln>
                <a:noFill/>
              </a:ln>
              <a:solidFill>
                <a:schemeClr val="tx1"/>
              </a:solidFill>
              <a:effectLst/>
              <a:latin typeface="Arial" pitchFamily="34" charset="0"/>
              <a:cs typeface="Arial" pitchFamily="34" charset="0"/>
            </a:endParaRPr>
          </a:p>
        </p:txBody>
      </p:sp>
      <p:pic>
        <p:nvPicPr>
          <p:cNvPr id="4097" name="Picture 1" descr="2021-06-12_1035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446041"/>
            <a:ext cx="5652120" cy="4223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85193" y="876381"/>
            <a:ext cx="6258807" cy="1569660"/>
          </a:xfrm>
          <a:prstGeom prst="rect">
            <a:avLst/>
          </a:prstGeom>
        </p:spPr>
        <p:txBody>
          <a:bodyPr wrap="square">
            <a:spAutoFit/>
          </a:bodyPr>
          <a:lstStyle/>
          <a:p>
            <a:pPr lvl="0" eaLnBrk="0" fontAlgn="base" hangingPunct="0">
              <a:spcBef>
                <a:spcPct val="0"/>
              </a:spcBef>
              <a:spcAft>
                <a:spcPct val="0"/>
              </a:spcAft>
            </a:pPr>
            <a:r>
              <a:rPr lang="en-US" sz="2400" i="1">
                <a:solidFill>
                  <a:prstClr val="black"/>
                </a:solidFill>
                <a:latin typeface="Times New Roman" pitchFamily="18" charset="0"/>
                <a:ea typeface="Times New Roman" pitchFamily="18" charset="0"/>
                <a:cs typeface="Arial" pitchFamily="34" charset="0"/>
              </a:rPr>
              <a:t>Câu 1 và câu 2 hát theo tốc độ hơi nhanh – vui; </a:t>
            </a:r>
            <a:endParaRPr lang="en-US" sz="2400">
              <a:solidFill>
                <a:prstClr val="black"/>
              </a:solidFill>
              <a:latin typeface="Arial" pitchFamily="34" charset="0"/>
              <a:cs typeface="Arial" pitchFamily="34" charset="0"/>
            </a:endParaRPr>
          </a:p>
          <a:p>
            <a:pPr lvl="0" eaLnBrk="0" fontAlgn="base" hangingPunct="0">
              <a:spcBef>
                <a:spcPct val="0"/>
              </a:spcBef>
              <a:spcAft>
                <a:spcPct val="0"/>
              </a:spcAft>
            </a:pPr>
            <a:r>
              <a:rPr lang="en-US" sz="2400" i="1">
                <a:solidFill>
                  <a:prstClr val="black"/>
                </a:solidFill>
                <a:latin typeface="Times New Roman" pitchFamily="18" charset="0"/>
                <a:ea typeface="Times New Roman" pitchFamily="18" charset="0"/>
                <a:cs typeface="Arial" pitchFamily="34" charset="0"/>
              </a:rPr>
              <a:t>Câu 3 và câu 4 hát chậm, thong thả; </a:t>
            </a:r>
            <a:endParaRPr lang="en-US" sz="2400">
              <a:solidFill>
                <a:prstClr val="black"/>
              </a:solidFill>
              <a:latin typeface="Arial" pitchFamily="34" charset="0"/>
              <a:cs typeface="Arial" pitchFamily="34" charset="0"/>
            </a:endParaRPr>
          </a:p>
          <a:p>
            <a:pPr lvl="0" eaLnBrk="0" fontAlgn="base" hangingPunct="0">
              <a:spcBef>
                <a:spcPct val="0"/>
              </a:spcBef>
              <a:spcAft>
                <a:spcPct val="0"/>
              </a:spcAft>
            </a:pPr>
            <a:r>
              <a:rPr lang="en-US" sz="2400" i="1">
                <a:solidFill>
                  <a:prstClr val="black"/>
                </a:solidFill>
                <a:latin typeface="Times New Roman" pitchFamily="18" charset="0"/>
                <a:ea typeface="Times New Roman" pitchFamily="18" charset="0"/>
                <a:cs typeface="Arial" pitchFamily="34" charset="0"/>
              </a:rPr>
              <a:t>Câu 5 và câu 6 hát trở lại tốc độ hơi nhanh</a:t>
            </a:r>
            <a:r>
              <a:rPr lang="en-US" sz="2400">
                <a:solidFill>
                  <a:prstClr val="black"/>
                </a:solidFill>
                <a:latin typeface="Times New Roman" pitchFamily="18" charset="0"/>
                <a:ea typeface="Times New Roman" pitchFamily="18" charset="0"/>
                <a:cs typeface="Arial" pitchFamily="34" charset="0"/>
              </a:rPr>
              <a:t> – </a:t>
            </a:r>
            <a:r>
              <a:rPr lang="en-US" sz="2400" i="1">
                <a:solidFill>
                  <a:prstClr val="black"/>
                </a:solidFill>
                <a:latin typeface="Times New Roman" pitchFamily="18" charset="0"/>
                <a:ea typeface="Times New Roman" pitchFamily="18" charset="0"/>
                <a:cs typeface="Arial" pitchFamily="34" charset="0"/>
              </a:rPr>
              <a:t>vui</a:t>
            </a:r>
          </a:p>
          <a:p>
            <a:pPr lvl="0" eaLnBrk="0" fontAlgn="base" hangingPunct="0">
              <a:spcBef>
                <a:spcPct val="0"/>
              </a:spcBef>
              <a:spcAft>
                <a:spcPct val="0"/>
              </a:spcAft>
            </a:pPr>
            <a:r>
              <a:rPr lang="en-US" sz="2400" i="1">
                <a:solidFill>
                  <a:prstClr val="black"/>
                </a:solidFill>
                <a:latin typeface="Times New Roman" pitchFamily="18" charset="0"/>
                <a:cs typeface="Arial" pitchFamily="34" charset="0"/>
              </a:rPr>
              <a:t>Câu 7 và câu 8 giống câu 1 và câu 2</a:t>
            </a:r>
            <a:endParaRPr lang="en-US" sz="2400">
              <a:solidFill>
                <a:prstClr val="black"/>
              </a:solidFill>
              <a:latin typeface="Arial" pitchFamily="34" charset="0"/>
              <a:cs typeface="Arial" pitchFamily="34" charset="0"/>
            </a:endParaRPr>
          </a:p>
        </p:txBody>
      </p:sp>
      <p:pic>
        <p:nvPicPr>
          <p:cNvPr id="7" name="CHU CHI NHO DEATHU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3648" y="5445224"/>
            <a:ext cx="609600" cy="609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5252479"/>
            <a:ext cx="480835" cy="385490"/>
          </a:xfrm>
          <a:prstGeom prst="rect">
            <a:avLst/>
          </a:prstGeom>
        </p:spPr>
      </p:pic>
    </p:spTree>
    <p:extLst>
      <p:ext uri="{BB962C8B-B14F-4D97-AF65-F5344CB8AC3E}">
        <p14:creationId xmlns:p14="http://schemas.microsoft.com/office/powerpoint/2010/main" val="2933407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13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1806">
            <a:off x="7388425" y="929065"/>
            <a:ext cx="325538" cy="260987"/>
          </a:xfrm>
          <a:prstGeom prst="rect">
            <a:avLst/>
          </a:prstGeom>
        </p:spPr>
      </p:pic>
    </p:spTree>
    <p:extLst>
      <p:ext uri="{BB962C8B-B14F-4D97-AF65-F5344CB8AC3E}">
        <p14:creationId xmlns:p14="http://schemas.microsoft.com/office/powerpoint/2010/main" val="337377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8" y="-169500"/>
            <a:ext cx="1148327" cy="1148327"/>
          </a:xfrm>
          <a:prstGeom prst="rect">
            <a:avLst/>
          </a:prstGeom>
        </p:spPr>
      </p:pic>
      <p:sp>
        <p:nvSpPr>
          <p:cNvPr id="5" name="TextBox 4"/>
          <p:cNvSpPr txBox="1"/>
          <p:nvPr/>
        </p:nvSpPr>
        <p:spPr>
          <a:xfrm>
            <a:off x="0" y="6546359"/>
            <a:ext cx="7092280" cy="369332"/>
          </a:xfrm>
          <a:prstGeom prst="rect">
            <a:avLst/>
          </a:prstGeom>
          <a:noFill/>
        </p:spPr>
        <p:txBody>
          <a:bodyPr wrap="square" rtlCol="0">
            <a:spAutoFit/>
          </a:bodyPr>
          <a:lstStyle/>
          <a:p>
            <a:r>
              <a:rPr lang="en-US" i="1">
                <a:solidFill>
                  <a:srgbClr val="FF0000"/>
                </a:solidFill>
              </a:rPr>
              <a:t>Bản quyền TT ÂN Phi Trường 0987508433 cấm chia sẻ dưới mọi hình thức</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6530" y="6546358"/>
            <a:ext cx="397469" cy="318655"/>
          </a:xfrm>
          <a:prstGeom prst="rect">
            <a:avLst/>
          </a:prstGeom>
        </p:spPr>
      </p:pic>
      <p:pic>
        <p:nvPicPr>
          <p:cNvPr id="8" name="CHU CHI NHO DEATHU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27984" y="5157192"/>
            <a:ext cx="609600" cy="609600"/>
          </a:xfrm>
          <a:prstGeom prst="rect">
            <a:avLst/>
          </a:prstGeom>
        </p:spPr>
      </p:pic>
    </p:spTree>
    <p:extLst>
      <p:ext uri="{BB962C8B-B14F-4D97-AF65-F5344CB8AC3E}">
        <p14:creationId xmlns:p14="http://schemas.microsoft.com/office/powerpoint/2010/main" val="3473168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1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254</Words>
  <Application>Microsoft Office PowerPoint</Application>
  <PresentationFormat>On-screen Show (4:3)</PresentationFormat>
  <Paragraphs>22</Paragraphs>
  <Slides>9</Slides>
  <Notes>0</Notes>
  <HiddenSlides>0</HiddenSlides>
  <MMClips>4</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Times New Roman</vt:lpstr>
      <vt:lpstr>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68</cp:revision>
  <dcterms:created xsi:type="dcterms:W3CDTF">2021-06-20T03:25:41Z</dcterms:created>
  <dcterms:modified xsi:type="dcterms:W3CDTF">2023-12-15T02:58:04Z</dcterms:modified>
</cp:coreProperties>
</file>