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81" r:id="rId2"/>
    <p:sldId id="292" r:id="rId3"/>
    <p:sldId id="296" r:id="rId4"/>
    <p:sldId id="300" r:id="rId5"/>
    <p:sldId id="303" r:id="rId6"/>
    <p:sldId id="305" r:id="rId7"/>
    <p:sldId id="306" r:id="rId8"/>
    <p:sldId id="312" r:id="rId9"/>
    <p:sldId id="314" r:id="rId10"/>
    <p:sldId id="298" r:id="rId11"/>
    <p:sldId id="315" r:id="rId12"/>
    <p:sldId id="299" r:id="rId13"/>
    <p:sldId id="290" r:id="rId14"/>
    <p:sldId id="2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00FF"/>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221" autoAdjust="0"/>
  </p:normalViewPr>
  <p:slideViewPr>
    <p:cSldViewPr snapToGrid="0">
      <p:cViewPr varScale="1">
        <p:scale>
          <a:sx n="59" d="100"/>
          <a:sy n="59" d="100"/>
        </p:scale>
        <p:origin x="43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775DA-6A11-4CB7-97CA-4B1C87D9F669}" type="slidenum">
              <a:rPr lang="en-US" smtClean="0"/>
              <a:t>1</a:t>
            </a:fld>
            <a:endParaRPr lang="en-US"/>
          </a:p>
        </p:txBody>
      </p:sp>
    </p:spTree>
    <p:extLst>
      <p:ext uri="{BB962C8B-B14F-4D97-AF65-F5344CB8AC3E}">
        <p14:creationId xmlns:p14="http://schemas.microsoft.com/office/powerpoint/2010/main" val="305599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775DA-6A11-4CB7-97CA-4B1C87D9F669}" type="slidenum">
              <a:rPr lang="en-US" smtClean="0"/>
              <a:t>3</a:t>
            </a:fld>
            <a:endParaRPr lang="en-US"/>
          </a:p>
        </p:txBody>
      </p:sp>
    </p:spTree>
    <p:extLst>
      <p:ext uri="{BB962C8B-B14F-4D97-AF65-F5344CB8AC3E}">
        <p14:creationId xmlns:p14="http://schemas.microsoft.com/office/powerpoint/2010/main" val="233480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775DA-6A11-4CB7-97CA-4B1C87D9F669}" type="slidenum">
              <a:rPr lang="en-US" smtClean="0"/>
              <a:t>8</a:t>
            </a:fld>
            <a:endParaRPr lang="en-US"/>
          </a:p>
        </p:txBody>
      </p:sp>
    </p:spTree>
    <p:extLst>
      <p:ext uri="{BB962C8B-B14F-4D97-AF65-F5344CB8AC3E}">
        <p14:creationId xmlns:p14="http://schemas.microsoft.com/office/powerpoint/2010/main" val="82520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775DA-6A11-4CB7-97CA-4B1C87D9F669}" type="slidenum">
              <a:rPr lang="en-US" smtClean="0"/>
              <a:t>9</a:t>
            </a:fld>
            <a:endParaRPr lang="en-US"/>
          </a:p>
        </p:txBody>
      </p:sp>
    </p:spTree>
    <p:extLst>
      <p:ext uri="{BB962C8B-B14F-4D97-AF65-F5344CB8AC3E}">
        <p14:creationId xmlns:p14="http://schemas.microsoft.com/office/powerpoint/2010/main" val="398574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775DA-6A11-4CB7-97CA-4B1C87D9F669}" type="slidenum">
              <a:rPr lang="en-US" smtClean="0"/>
              <a:t>10</a:t>
            </a:fld>
            <a:endParaRPr lang="en-US"/>
          </a:p>
        </p:txBody>
      </p:sp>
    </p:spTree>
    <p:extLst>
      <p:ext uri="{BB962C8B-B14F-4D97-AF65-F5344CB8AC3E}">
        <p14:creationId xmlns:p14="http://schemas.microsoft.com/office/powerpoint/2010/main" val="2844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8246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43394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95541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8446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5989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38280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80100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59662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73362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20495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t>12/25/2023</a:t>
            </a:fld>
            <a:endParaRPr lang="en-US"/>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63789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t>12/25/2023</a:t>
            </a:fld>
            <a:endParaRPr lang="en-US"/>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t>‹#›</a:t>
            </a:fld>
            <a:endParaRPr lang="en-US"/>
          </a:p>
        </p:txBody>
      </p:sp>
    </p:spTree>
    <p:extLst>
      <p:ext uri="{BB962C8B-B14F-4D97-AF65-F5344CB8AC3E}">
        <p14:creationId xmlns:p14="http://schemas.microsoft.com/office/powerpoint/2010/main" val="218683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xml"/><Relationship Id="rId7" Type="http://schemas.openxmlformats.org/officeDocument/2006/relationships/image" Target="../media/image10.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9.jpg"/><Relationship Id="rId10"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png"/><Relationship Id="rId5" Type="http://schemas.openxmlformats.org/officeDocument/2006/relationships/image" Target="../media/image9.jp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pic>
        <p:nvPicPr>
          <p:cNvPr id="5" name="nhac tap chung xuat s - Pa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22304" y="4987953"/>
            <a:ext cx="609600" cy="609600"/>
          </a:xfrm>
          <a:prstGeom prst="rect">
            <a:avLst/>
          </a:prstGeom>
        </p:spPr>
      </p:pic>
      <p:sp>
        <p:nvSpPr>
          <p:cNvPr id="3" name="Rectangle 2"/>
          <p:cNvSpPr/>
          <p:nvPr/>
        </p:nvSpPr>
        <p:spPr>
          <a:xfrm>
            <a:off x="2738829" y="0"/>
            <a:ext cx="7408061" cy="1200329"/>
          </a:xfrm>
          <a:prstGeom prst="rect">
            <a:avLst/>
          </a:prstGeom>
        </p:spPr>
        <p:txBody>
          <a:bodyPr wrap="square">
            <a:prstTxWarp prst="textWave2">
              <a:avLst/>
            </a:prstTxWarp>
            <a:spAutoFit/>
          </a:bodyPr>
          <a:lstStyle/>
          <a:p>
            <a:r>
              <a:rPr lang="en-US" sz="3600" b="1" i="1">
                <a:ln w="6600">
                  <a:solidFill>
                    <a:schemeClr val="accent2"/>
                  </a:solidFill>
                  <a:prstDash val="solid"/>
                </a:ln>
                <a:solidFill>
                  <a:srgbClr val="FFFFFF"/>
                </a:solidFill>
                <a:effectLst>
                  <a:outerShdw dist="38100" dir="2700000" algn="tl" rotWithShape="0">
                    <a:schemeClr val="accent2"/>
                  </a:outerShdw>
                </a:effectLst>
              </a:rPr>
              <a:t>Chào mừng quý thầy cô và các bạn học sinh về dự  môn âm nhạc</a:t>
            </a:r>
            <a:endParaRPr lang="en-US" sz="3600"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25233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2394">
            <a:off x="5313683" y="949844"/>
            <a:ext cx="6193507" cy="557618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51419">
            <a:off x="8637281" y="2377333"/>
            <a:ext cx="2258079" cy="92831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85976">
            <a:off x="5648634" y="2942178"/>
            <a:ext cx="2147801" cy="78706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66942">
            <a:off x="9201323" y="5146439"/>
            <a:ext cx="2111106" cy="89551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28393">
            <a:off x="6046910" y="5621983"/>
            <a:ext cx="2106094" cy="839869"/>
          </a:xfrm>
          <a:prstGeom prst="rect">
            <a:avLst/>
          </a:prstGeom>
        </p:spPr>
      </p:pic>
      <p:sp>
        <p:nvSpPr>
          <p:cNvPr id="19" name="Rectangle 18"/>
          <p:cNvSpPr/>
          <p:nvPr/>
        </p:nvSpPr>
        <p:spPr>
          <a:xfrm rot="21059266">
            <a:off x="924857" y="1365621"/>
            <a:ext cx="4404677" cy="1791260"/>
          </a:xfrm>
          <a:prstGeom prst="rect">
            <a:avLst/>
          </a:prstGeom>
        </p:spPr>
        <p:txBody>
          <a:bodyPr wrap="square">
            <a:spAutoFit/>
          </a:bodyPr>
          <a:lstStyle/>
          <a:p>
            <a:pPr algn="just">
              <a:lnSpc>
                <a:spcPct val="115000"/>
              </a:lnSpc>
              <a:spcAft>
                <a:spcPts val="1000"/>
              </a:spcAft>
            </a:pPr>
            <a:r>
              <a:rPr lang="en-US" sz="24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chơi: Gọi lần lượt vài HS xem ảnh mẫu sau đó chọn lần lượt 4 bức ảnh đã bị đảo lộn ghép vào sao cho đúng nhất với ảnh mẫu</a:t>
            </a:r>
            <a:endParaRPr lang="en-US" sz="24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rot="21357712">
            <a:off x="1386269" y="278810"/>
            <a:ext cx="6125029" cy="584775"/>
          </a:xfrm>
          <a:prstGeom prst="rect">
            <a:avLst/>
          </a:prstGeom>
          <a:noFill/>
        </p:spPr>
        <p:txBody>
          <a:bodyPr wrap="square" rtlCol="0">
            <a:prstTxWarp prst="textCurveUp">
              <a:avLst/>
            </a:prstTxWarp>
            <a:spAutoFit/>
          </a:bodyPr>
          <a:lstStyle/>
          <a:p>
            <a:r>
              <a:rPr lang="en-US" sz="3200" b="1">
                <a:solidFill>
                  <a:srgbClr val="000066"/>
                </a:solidFill>
                <a:latin typeface="Times New Roman" pitchFamily="18" charset="0"/>
                <a:cs typeface="Times New Roman" pitchFamily="18" charset="0"/>
              </a:rPr>
              <a:t>TRÒ CHƠI: Ghép tranh gia đình</a:t>
            </a:r>
          </a:p>
        </p:txBody>
      </p:sp>
      <p:sp>
        <p:nvSpPr>
          <p:cNvPr id="21" name="TextBox 20"/>
          <p:cNvSpPr txBox="1"/>
          <p:nvPr/>
        </p:nvSpPr>
        <p:spPr>
          <a:xfrm rot="20763762">
            <a:off x="9171953" y="5126339"/>
            <a:ext cx="1444089" cy="923330"/>
          </a:xfrm>
          <a:prstGeom prst="rect">
            <a:avLst/>
          </a:prstGeom>
          <a:noFill/>
        </p:spPr>
        <p:txBody>
          <a:bodyPr wrap="square" rtlCol="0">
            <a:spAutoFit/>
          </a:bodyPr>
          <a:lstStyle/>
          <a:p>
            <a:r>
              <a:rPr lang="en-US" sz="5400" b="1">
                <a:solidFill>
                  <a:srgbClr val="FF0000"/>
                </a:solidFill>
              </a:rPr>
              <a:t>4</a:t>
            </a:r>
          </a:p>
        </p:txBody>
      </p:sp>
      <p:sp>
        <p:nvSpPr>
          <p:cNvPr id="22" name="TextBox 21"/>
          <p:cNvSpPr txBox="1"/>
          <p:nvPr/>
        </p:nvSpPr>
        <p:spPr>
          <a:xfrm rot="20858270">
            <a:off x="8626308" y="2579168"/>
            <a:ext cx="1444089" cy="923330"/>
          </a:xfrm>
          <a:prstGeom prst="rect">
            <a:avLst/>
          </a:prstGeom>
          <a:noFill/>
        </p:spPr>
        <p:txBody>
          <a:bodyPr wrap="square" rtlCol="0">
            <a:spAutoFit/>
          </a:bodyPr>
          <a:lstStyle/>
          <a:p>
            <a:r>
              <a:rPr lang="en-US" sz="5400" b="1">
                <a:solidFill>
                  <a:srgbClr val="FF0000"/>
                </a:solidFill>
              </a:rPr>
              <a:t>2</a:t>
            </a:r>
          </a:p>
        </p:txBody>
      </p:sp>
      <p:sp>
        <p:nvSpPr>
          <p:cNvPr id="23" name="TextBox 22"/>
          <p:cNvSpPr txBox="1"/>
          <p:nvPr/>
        </p:nvSpPr>
        <p:spPr>
          <a:xfrm rot="21100136">
            <a:off x="7240444" y="2532092"/>
            <a:ext cx="1444089" cy="923330"/>
          </a:xfrm>
          <a:prstGeom prst="rect">
            <a:avLst/>
          </a:prstGeom>
          <a:noFill/>
        </p:spPr>
        <p:txBody>
          <a:bodyPr wrap="square" rtlCol="0">
            <a:spAutoFit/>
          </a:bodyPr>
          <a:lstStyle/>
          <a:p>
            <a:r>
              <a:rPr lang="en-US" sz="5400" b="1">
                <a:solidFill>
                  <a:srgbClr val="FF0000"/>
                </a:solidFill>
              </a:rPr>
              <a:t>1</a:t>
            </a:r>
          </a:p>
        </p:txBody>
      </p:sp>
      <p:sp>
        <p:nvSpPr>
          <p:cNvPr id="24" name="TextBox 23"/>
          <p:cNvSpPr txBox="1"/>
          <p:nvPr/>
        </p:nvSpPr>
        <p:spPr>
          <a:xfrm rot="21129027">
            <a:off x="6055660" y="5720888"/>
            <a:ext cx="1444089" cy="923330"/>
          </a:xfrm>
          <a:prstGeom prst="rect">
            <a:avLst/>
          </a:prstGeom>
          <a:noFill/>
        </p:spPr>
        <p:txBody>
          <a:bodyPr wrap="square" rtlCol="0">
            <a:spAutoFit/>
          </a:bodyPr>
          <a:lstStyle/>
          <a:p>
            <a:r>
              <a:rPr lang="en-US" sz="5400" b="1">
                <a:solidFill>
                  <a:srgbClr val="FF0000"/>
                </a:solidFill>
              </a:rPr>
              <a:t>3</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96459">
            <a:off x="7303361" y="488596"/>
            <a:ext cx="1081208" cy="74896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887520">
            <a:off x="1360472" y="2779149"/>
            <a:ext cx="3393776" cy="4791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rot="21175487">
            <a:off x="710384" y="3703361"/>
            <a:ext cx="1444089" cy="923330"/>
          </a:xfrm>
          <a:prstGeom prst="rect">
            <a:avLst/>
          </a:prstGeom>
          <a:noFill/>
        </p:spPr>
        <p:txBody>
          <a:bodyPr wrap="square" rtlCol="0">
            <a:spAutoFit/>
          </a:bodyPr>
          <a:lstStyle/>
          <a:p>
            <a:r>
              <a:rPr lang="en-US" sz="5400" b="1">
                <a:solidFill>
                  <a:srgbClr val="FF0000"/>
                </a:solidFill>
              </a:rPr>
              <a:t>1</a:t>
            </a:r>
          </a:p>
        </p:txBody>
      </p:sp>
      <p:sp>
        <p:nvSpPr>
          <p:cNvPr id="28" name="TextBox 27"/>
          <p:cNvSpPr txBox="1"/>
          <p:nvPr/>
        </p:nvSpPr>
        <p:spPr>
          <a:xfrm rot="21075149">
            <a:off x="3004053" y="3264699"/>
            <a:ext cx="1444089" cy="923330"/>
          </a:xfrm>
          <a:prstGeom prst="rect">
            <a:avLst/>
          </a:prstGeom>
          <a:noFill/>
        </p:spPr>
        <p:txBody>
          <a:bodyPr wrap="square" rtlCol="0">
            <a:spAutoFit/>
          </a:bodyPr>
          <a:lstStyle/>
          <a:p>
            <a:r>
              <a:rPr lang="en-US" sz="5400" b="1">
                <a:solidFill>
                  <a:srgbClr val="FF0000"/>
                </a:solidFill>
              </a:rPr>
              <a:t>3</a:t>
            </a:r>
          </a:p>
        </p:txBody>
      </p:sp>
      <p:sp>
        <p:nvSpPr>
          <p:cNvPr id="29" name="TextBox 28"/>
          <p:cNvSpPr txBox="1"/>
          <p:nvPr/>
        </p:nvSpPr>
        <p:spPr>
          <a:xfrm rot="21051113">
            <a:off x="905218" y="5903543"/>
            <a:ext cx="1444089" cy="923330"/>
          </a:xfrm>
          <a:prstGeom prst="rect">
            <a:avLst/>
          </a:prstGeom>
          <a:noFill/>
        </p:spPr>
        <p:txBody>
          <a:bodyPr wrap="square" rtlCol="0">
            <a:spAutoFit/>
          </a:bodyPr>
          <a:lstStyle/>
          <a:p>
            <a:r>
              <a:rPr lang="en-US" sz="5400" b="1">
                <a:solidFill>
                  <a:srgbClr val="FF0000"/>
                </a:solidFill>
              </a:rPr>
              <a:t>2</a:t>
            </a:r>
          </a:p>
        </p:txBody>
      </p:sp>
      <p:sp>
        <p:nvSpPr>
          <p:cNvPr id="30" name="TextBox 29"/>
          <p:cNvSpPr txBox="1"/>
          <p:nvPr/>
        </p:nvSpPr>
        <p:spPr>
          <a:xfrm rot="21061107">
            <a:off x="3218232" y="5518268"/>
            <a:ext cx="1444089" cy="923330"/>
          </a:xfrm>
          <a:prstGeom prst="rect">
            <a:avLst/>
          </a:prstGeom>
          <a:noFill/>
        </p:spPr>
        <p:txBody>
          <a:bodyPr wrap="square" rtlCol="0">
            <a:spAutoFit/>
          </a:bodyPr>
          <a:lstStyle/>
          <a:p>
            <a:r>
              <a:rPr lang="en-US" sz="5400" b="1">
                <a:solidFill>
                  <a:srgbClr val="FF0000"/>
                </a:solidFill>
              </a:rPr>
              <a:t>4</a:t>
            </a:r>
          </a:p>
        </p:txBody>
      </p:sp>
    </p:spTree>
    <p:extLst>
      <p:ext uri="{BB962C8B-B14F-4D97-AF65-F5344CB8AC3E}">
        <p14:creationId xmlns:p14="http://schemas.microsoft.com/office/powerpoint/2010/main" val="3563921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143" y="4818743"/>
            <a:ext cx="1669143" cy="1879600"/>
          </a:xfrm>
          <a:prstGeom prst="rect">
            <a:avLst/>
          </a:prstGeom>
        </p:spPr>
      </p:pic>
      <p:sp>
        <p:nvSpPr>
          <p:cNvPr id="6" name="TextBox 5"/>
          <p:cNvSpPr txBox="1"/>
          <p:nvPr/>
        </p:nvSpPr>
        <p:spPr>
          <a:xfrm>
            <a:off x="739153" y="322110"/>
            <a:ext cx="1444089" cy="923330"/>
          </a:xfrm>
          <a:prstGeom prst="rect">
            <a:avLst/>
          </a:prstGeom>
          <a:noFill/>
        </p:spPr>
        <p:txBody>
          <a:bodyPr wrap="square" rtlCol="0">
            <a:spAutoFit/>
          </a:bodyPr>
          <a:lstStyle/>
          <a:p>
            <a:r>
              <a:rPr lang="en-US" sz="5400" b="1">
                <a:solidFill>
                  <a:srgbClr val="FF0000"/>
                </a:solidFill>
              </a:rPr>
              <a:t>4</a:t>
            </a:r>
          </a:p>
        </p:txBody>
      </p:sp>
      <p:sp>
        <p:nvSpPr>
          <p:cNvPr id="7" name="TextBox 6"/>
          <p:cNvSpPr txBox="1"/>
          <p:nvPr/>
        </p:nvSpPr>
        <p:spPr>
          <a:xfrm>
            <a:off x="441610" y="5148110"/>
            <a:ext cx="1444089" cy="923330"/>
          </a:xfrm>
          <a:prstGeom prst="rect">
            <a:avLst/>
          </a:prstGeom>
          <a:noFill/>
        </p:spPr>
        <p:txBody>
          <a:bodyPr wrap="square" rtlCol="0">
            <a:spAutoFit/>
          </a:bodyPr>
          <a:lstStyle/>
          <a:p>
            <a:r>
              <a:rPr lang="en-US" sz="5400" b="1">
                <a:solidFill>
                  <a:srgbClr val="FF0000"/>
                </a:solidFill>
              </a:rPr>
              <a:t>2</a:t>
            </a:r>
          </a:p>
        </p:txBody>
      </p:sp>
      <p:sp>
        <p:nvSpPr>
          <p:cNvPr id="8" name="TextBox 7"/>
          <p:cNvSpPr txBox="1"/>
          <p:nvPr/>
        </p:nvSpPr>
        <p:spPr>
          <a:xfrm>
            <a:off x="6726296" y="322110"/>
            <a:ext cx="1444089" cy="923330"/>
          </a:xfrm>
          <a:prstGeom prst="rect">
            <a:avLst/>
          </a:prstGeom>
          <a:noFill/>
        </p:spPr>
        <p:txBody>
          <a:bodyPr wrap="square" rtlCol="0">
            <a:spAutoFit/>
          </a:bodyPr>
          <a:lstStyle/>
          <a:p>
            <a:r>
              <a:rPr lang="en-US" sz="5400" b="1">
                <a:solidFill>
                  <a:srgbClr val="FF0000"/>
                </a:solidFill>
              </a:rPr>
              <a:t>1</a:t>
            </a:r>
          </a:p>
        </p:txBody>
      </p:sp>
      <p:sp>
        <p:nvSpPr>
          <p:cNvPr id="9" name="TextBox 8"/>
          <p:cNvSpPr txBox="1"/>
          <p:nvPr/>
        </p:nvSpPr>
        <p:spPr>
          <a:xfrm>
            <a:off x="6958524" y="5296878"/>
            <a:ext cx="1444089" cy="923330"/>
          </a:xfrm>
          <a:prstGeom prst="rect">
            <a:avLst/>
          </a:prstGeom>
          <a:noFill/>
        </p:spPr>
        <p:txBody>
          <a:bodyPr wrap="square" rtlCol="0">
            <a:spAutoFit/>
          </a:bodyPr>
          <a:lstStyle/>
          <a:p>
            <a:r>
              <a:rPr lang="en-US" sz="5400" b="1">
                <a:solidFill>
                  <a:srgbClr val="FF0000"/>
                </a:solidFill>
              </a:rPr>
              <a:t>3</a:t>
            </a:r>
          </a:p>
        </p:txBody>
      </p:sp>
    </p:spTree>
    <p:extLst>
      <p:ext uri="{BB962C8B-B14F-4D97-AF65-F5344CB8AC3E}">
        <p14:creationId xmlns:p14="http://schemas.microsoft.com/office/powerpoint/2010/main" val="386064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5142" y="0"/>
            <a:ext cx="7329714" cy="2640723"/>
          </a:xfrm>
          <a:prstGeom prst="rect">
            <a:avLst/>
          </a:prstGeom>
        </p:spPr>
        <p:txBody>
          <a:bodyPr wrap="square">
            <a:spAutoFit/>
          </a:bodyPr>
          <a:lstStyle/>
          <a:p>
            <a:pPr algn="just">
              <a:lnSpc>
                <a:spcPct val="115000"/>
              </a:lnSpc>
              <a:spcAft>
                <a:spcPts val="1000"/>
              </a:spcAft>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Hát theo sự phân vai các nhân vật trong bài hát: 1 HS nam hát câu 1, 1 HS nữ hát câu 2, 1 HS khác hát câu 3. Cả lớp hát các câu còn lại.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79" y="4862286"/>
            <a:ext cx="4586893" cy="1865786"/>
          </a:xfrm>
          <a:prstGeom prst="rect">
            <a:avLst/>
          </a:prstGeom>
        </p:spPr>
      </p:pic>
      <p:pic>
        <p:nvPicPr>
          <p:cNvPr id="10" name="NGON N LL BEAT BG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83467" y="3595449"/>
            <a:ext cx="609600" cy="609600"/>
          </a:xfrm>
          <a:prstGeom prst="rect">
            <a:avLst/>
          </a:prstGeom>
        </p:spPr>
      </p:pic>
    </p:spTree>
    <p:extLst>
      <p:ext uri="{BB962C8B-B14F-4D97-AF65-F5344CB8AC3E}">
        <p14:creationId xmlns:p14="http://schemas.microsoft.com/office/powerpoint/2010/main" val="1647598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41370" y="246144"/>
            <a:ext cx="7895772" cy="769441"/>
          </a:xfrm>
          <a:prstGeom prst="rect">
            <a:avLst/>
          </a:prstGeom>
          <a:noFill/>
        </p:spPr>
        <p:txBody>
          <a:bodyPr wrap="square" rtlCol="0">
            <a:spAutoFit/>
          </a:bodyPr>
          <a:lstStyle/>
          <a:p>
            <a:r>
              <a:rPr lang="en-US" sz="4400" b="1" i="1">
                <a:solidFill>
                  <a:srgbClr val="000066"/>
                </a:solidFill>
              </a:rPr>
              <a:t>- </a:t>
            </a:r>
            <a:r>
              <a:rPr lang="en-US" sz="4000" b="1" i="1">
                <a:solidFill>
                  <a:srgbClr val="000066"/>
                </a:solidFill>
              </a:rPr>
              <a:t>Củng cố, dặn dò, nêu giáo dục</a:t>
            </a:r>
          </a:p>
        </p:txBody>
      </p:sp>
    </p:spTree>
    <p:extLst>
      <p:ext uri="{BB962C8B-B14F-4D97-AF65-F5344CB8AC3E}">
        <p14:creationId xmlns:p14="http://schemas.microsoft.com/office/powerpoint/2010/main" val="52626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6128" y="225147"/>
            <a:ext cx="495300" cy="66800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0589" y="5544106"/>
            <a:ext cx="495300" cy="66800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794" y="340972"/>
            <a:ext cx="387539" cy="668007"/>
          </a:xfrm>
          <a:prstGeom prst="rect">
            <a:avLst/>
          </a:prstGeom>
        </p:spPr>
      </p:pic>
      <p:sp>
        <p:nvSpPr>
          <p:cNvPr id="2" name="TextBox 1"/>
          <p:cNvSpPr txBox="1"/>
          <p:nvPr/>
        </p:nvSpPr>
        <p:spPr>
          <a:xfrm rot="883483">
            <a:off x="3423698" y="539498"/>
            <a:ext cx="5314066" cy="1200329"/>
          </a:xfrm>
          <a:prstGeom prst="rect">
            <a:avLst/>
          </a:prstGeom>
          <a:noFill/>
        </p:spPr>
        <p:txBody>
          <a:bodyPr wrap="square" rtlCol="0">
            <a:prstTxWarp prst="textWave1">
              <a:avLst/>
            </a:prstTxWarp>
            <a:spAutoFit/>
          </a:bodyPr>
          <a:lstStyle/>
          <a:p>
            <a:r>
              <a:rPr lang="en-US" sz="3600" i="1">
                <a:solidFill>
                  <a:srgbClr val="6600FF"/>
                </a:solidFill>
              </a:rPr>
              <a:t>Chúc thầy cô mạnh khỏe, các em HS chăm ngoan</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2805" y="3991603"/>
            <a:ext cx="495300" cy="66800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6976" y="1967034"/>
            <a:ext cx="495300" cy="66800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0634" y="2554688"/>
            <a:ext cx="495300" cy="66800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6119" y="1633031"/>
            <a:ext cx="495300" cy="66800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794" y="5521986"/>
            <a:ext cx="495300" cy="668007"/>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290" y="4362241"/>
            <a:ext cx="495300" cy="66800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8337" y="5580572"/>
            <a:ext cx="495300" cy="66800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683" y="2650079"/>
            <a:ext cx="495300" cy="668007"/>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5315" y="5291505"/>
            <a:ext cx="1757495" cy="140011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2672" y="5291505"/>
            <a:ext cx="1529272" cy="140011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0224" y="3222695"/>
            <a:ext cx="495300" cy="668007"/>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562" y="4370023"/>
            <a:ext cx="495300" cy="66800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2008" y="3890702"/>
            <a:ext cx="495300" cy="668007"/>
          </a:xfrm>
          <a:prstGeom prst="rect">
            <a:avLst/>
          </a:prstGeom>
        </p:spPr>
      </p:pic>
      <p:pic>
        <p:nvPicPr>
          <p:cNvPr id="33" name="NGON N LL BEAT BG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03050" y="3281102"/>
            <a:ext cx="609600" cy="609600"/>
          </a:xfrm>
          <a:prstGeom prst="rect">
            <a:avLst/>
          </a:prstGeom>
        </p:spPr>
      </p:pic>
      <p:pic>
        <p:nvPicPr>
          <p:cNvPr id="22" name="NGON N LL BEAT BG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24982" y="3588895"/>
            <a:ext cx="609600" cy="609600"/>
          </a:xfrm>
          <a:prstGeom prst="rect">
            <a:avLst/>
          </a:prstGeom>
        </p:spPr>
      </p:pic>
    </p:spTree>
    <p:extLst>
      <p:ext uri="{BB962C8B-B14F-4D97-AF65-F5344CB8AC3E}">
        <p14:creationId xmlns:p14="http://schemas.microsoft.com/office/powerpoint/2010/main" val="4143494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68" fill="hold"/>
                                        <p:tgtEl>
                                          <p:spTgt spid="33"/>
                                        </p:tgtEl>
                                      </p:cBhvr>
                                    </p:cmd>
                                  </p:childTnLst>
                                </p:cTn>
                              </p:par>
                            </p:childTnLst>
                          </p:cTn>
                        </p:par>
                      </p:childTnLst>
                    </p:cTn>
                  </p:par>
                </p:childTnLst>
              </p:cTn>
              <p:nextCondLst>
                <p:cond evt="onClick" delay="0">
                  <p:tgtEl>
                    <p:spTgt spid="33"/>
                  </p:tgtEl>
                </p:cond>
              </p:nextCondLst>
            </p:seq>
            <p:audio>
              <p:cMediaNode vol="80000">
                <p:cTn id="7" fill="hold" display="0">
                  <p:stCondLst>
                    <p:cond delay="indefinite"/>
                  </p:stCondLst>
                  <p:endCondLst>
                    <p:cond evt="onStopAudio" delay="0">
                      <p:tgtEl>
                        <p:sldTgt/>
                      </p:tgtEl>
                    </p:cond>
                  </p:endCondLst>
                </p:cTn>
                <p:tgtEl>
                  <p:spTgt spid="33"/>
                </p:tgtEl>
              </p:cMediaNode>
            </p:audi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768" fill="hold"/>
                                        <p:tgtEl>
                                          <p:spTgt spid="22"/>
                                        </p:tgtEl>
                                      </p:cBhvr>
                                    </p:cmd>
                                  </p:childTnLst>
                                </p:cTn>
                              </p:par>
                            </p:childTnLst>
                          </p:cTn>
                        </p:par>
                      </p:childTnLst>
                    </p:cTn>
                  </p:par>
                </p:childTnLst>
              </p:cTn>
              <p:nextCondLst>
                <p:cond evt="onClick" delay="0">
                  <p:tgtEl>
                    <p:spTgt spid="22"/>
                  </p:tgtEl>
                </p:cond>
              </p:nextCondLst>
            </p:seq>
            <p:audio>
              <p:cMediaNode vol="80000">
                <p:cTn id="13"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a:xfrm>
            <a:off x="2318620" y="1118136"/>
            <a:ext cx="8157028" cy="622799"/>
          </a:xfrm>
          <a:prstGeom prst="rect">
            <a:avLst/>
          </a:prstGeom>
        </p:spPr>
        <p:txBody>
          <a:bodyPr wrap="square">
            <a:spAutoFit/>
          </a:bodyPr>
          <a:lstStyle/>
          <a:p>
            <a:pPr marL="982980" indent="388620" algn="just">
              <a:lnSpc>
                <a:spcPct val="115000"/>
              </a:lnSpc>
              <a:spcAft>
                <a:spcPts val="1000"/>
              </a:spcAft>
            </a:pP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47222" y="250602"/>
            <a:ext cx="1699824" cy="755400"/>
          </a:xfrm>
          <a:prstGeom prst="rect">
            <a:avLst/>
          </a:prstGeom>
        </p:spPr>
        <p:txBody>
          <a:bodyPr wrap="none">
            <a:spAutoFit/>
          </a:bodyPr>
          <a:lstStyle/>
          <a:p>
            <a:pPr>
              <a:lnSpc>
                <a:spcPct val="115000"/>
              </a:lnSpc>
              <a:spcAft>
                <a:spcPts val="1000"/>
              </a:spcAft>
            </a:pPr>
            <a:r>
              <a:rPr lang="en-US" sz="40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16</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745294" y="1797666"/>
            <a:ext cx="1789272" cy="587853"/>
          </a:xfrm>
          <a:prstGeom prst="rect">
            <a:avLst/>
          </a:prstGeom>
        </p:spPr>
        <p:txBody>
          <a:bodyPr wrap="none">
            <a:spAutoFit/>
          </a:bodyPr>
          <a:lstStyle/>
          <a:p>
            <a:pPr>
              <a:lnSpc>
                <a:spcPct val="115000"/>
              </a:lnSpc>
              <a:spcAft>
                <a:spcPts val="1000"/>
              </a:spcAft>
            </a:pPr>
            <a:r>
              <a:rPr 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Ngọc</a:t>
            </a:r>
            <a:r>
              <a:rPr lang="en-US"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endParaRPr lang="en-US"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5788864" y="3244334"/>
            <a:ext cx="614271" cy="369332"/>
          </a:xfrm>
          <a:prstGeom prst="rect">
            <a:avLst/>
          </a:prstGeom>
        </p:spPr>
        <p:txBody>
          <a:bodyPr wrap="none">
            <a:spAutoFit/>
          </a:bodyPr>
          <a:lstStyle/>
          <a:p>
            <a:r>
              <a:rPr lang="en-US" b="1" i="1">
                <a:solidFill>
                  <a:schemeClr val="bg1"/>
                </a:solidFill>
              </a:rPr>
              <a:t>ĐỀ 6</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258" y="5050971"/>
            <a:ext cx="2513306" cy="1807029"/>
          </a:xfrm>
          <a:prstGeom prst="rect">
            <a:avLst/>
          </a:prstGeom>
        </p:spPr>
      </p:pic>
      <p:sp>
        <p:nvSpPr>
          <p:cNvPr id="3" name="Rectangle 2"/>
          <p:cNvSpPr/>
          <p:nvPr/>
        </p:nvSpPr>
        <p:spPr>
          <a:xfrm>
            <a:off x="3254035" y="1005324"/>
            <a:ext cx="5069658"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hát</a:t>
            </a:r>
            <a:r>
              <a:rPr lang="en-US" sz="2800" dirty="0">
                <a:solidFill>
                  <a:srgbClr val="FF0000"/>
                </a:solidFill>
                <a:latin typeface="Times New Roman" pitchFamily="18" charset="0"/>
                <a:cs typeface="Times New Roman" pitchFamily="18" charset="0"/>
              </a:rPr>
              <a:t> Ba </a:t>
            </a:r>
            <a:r>
              <a:rPr lang="en-US" sz="2800" dirty="0" err="1">
                <a:solidFill>
                  <a:srgbClr val="FF0000"/>
                </a:solidFill>
                <a:latin typeface="Times New Roman" pitchFamily="18" charset="0"/>
                <a:cs typeface="Times New Roman" pitchFamily="18" charset="0"/>
              </a:rPr>
              <a:t>ngọn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nến</a:t>
            </a:r>
            <a:r>
              <a:rPr lang="en-US" sz="2800" dirty="0">
                <a:solidFill>
                  <a:srgbClr val="FF0000"/>
                </a:solidFill>
                <a:latin typeface="Times New Roman" pitchFamily="18" charset="0"/>
                <a:cs typeface="Times New Roman" pitchFamily="18" charset="0"/>
              </a:rPr>
              <a:t> lung </a:t>
            </a:r>
            <a:r>
              <a:rPr lang="en-US" sz="2800" dirty="0" err="1">
                <a:solidFill>
                  <a:srgbClr val="FF0000"/>
                </a:solidFill>
                <a:latin typeface="Times New Roman" pitchFamily="18" charset="0"/>
                <a:cs typeface="Times New Roman" pitchFamily="18" charset="0"/>
              </a:rPr>
              <a:t>linh</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3192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rot="838401">
            <a:off x="7052907" y="1272442"/>
            <a:ext cx="3685033" cy="4318875"/>
          </a:xfrm>
          <a:prstGeom prst="rect">
            <a:avLst/>
          </a:prstGeom>
        </p:spPr>
        <p:txBody>
          <a:bodyPr wrap="square">
            <a:spAutoFit/>
          </a:bodyPr>
          <a:lstStyle/>
          <a:p>
            <a:pPr algn="just">
              <a:lnSpc>
                <a:spcPct val="115000"/>
              </a:lnSpc>
              <a:spcAft>
                <a:spcPts val="1000"/>
              </a:spcAft>
            </a:pPr>
            <a:r>
              <a:rPr lang="en-US" sz="20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 Ngọc Lễ</a:t>
            </a:r>
            <a:r>
              <a:rPr lang="en-US" sz="2000" i="1">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i="1">
                <a:solidFill>
                  <a:schemeClr val="bg1"/>
                </a:solidFill>
                <a:latin typeface="Times New Roman" panose="02020603050405020304" pitchFamily="18" charset="0"/>
                <a:ea typeface="Calibri" panose="020F0502020204030204" pitchFamily="34" charset="0"/>
              </a:rPr>
              <a:t>ở</a:t>
            </a:r>
            <a:r>
              <a:rPr lang="en-US" sz="2000" i="1">
                <a:solidFill>
                  <a:schemeClr val="bg1"/>
                </a:solidFill>
                <a:latin typeface="Times New Roman" panose="02020603050405020304" pitchFamily="18" charset="0"/>
                <a:ea typeface="Times New Roman" panose="02020603050405020304" pitchFamily="18" charset="0"/>
              </a:rPr>
              <a:t> Sài Gòn, anh chơi guitar và sáng tác nhạc. kết hôn với ca sĩ Phương Thảo, hai người tạo nên một cặp song ca ăn ý, Các ca khúc như Ba ngọn nến lung linh, Xe đạp ơi…</a:t>
            </a:r>
            <a:r>
              <a:rPr lang="en-US" sz="2000" i="1">
                <a:solidFill>
                  <a:schemeClr val="bg1"/>
                </a:solidFill>
              </a:rPr>
              <a:t>"Trong giao thừa năm 1997, phương Thảo đã thắp 3 ngọn nến cầu nguyện sinh con gái. Hình ảnh ấy khiến tôi mơ ước về một gia đình hạnh phúc, và sáng tác bài “ Ba ngọn nến Lung linh”</a:t>
            </a:r>
          </a:p>
        </p:txBody>
      </p:sp>
      <p:pic>
        <p:nvPicPr>
          <p:cNvPr id="1026" name="Picture 2" descr="Cuộc sống của Phương Thảo - Ngọc Lễ sau 15 năm sang Mỹ định cư giờ ra s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171" y="2523261"/>
            <a:ext cx="3788229" cy="2542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7364421" y="-17970"/>
            <a:ext cx="4119269" cy="461665"/>
          </a:xfrm>
          <a:prstGeom prst="rect">
            <a:avLst/>
          </a:prstGeom>
        </p:spPr>
        <p:txBody>
          <a:bodyPr wrap="none">
            <a:spAutoFit/>
          </a:bodyPr>
          <a:lstStyle/>
          <a:p>
            <a:pPr lvl="0"/>
            <a:r>
              <a:rPr lang="en-US" sz="2400" b="1" dirty="0">
                <a:solidFill>
                  <a:srgbClr val="002060"/>
                </a:solidFill>
                <a:latin typeface="Times New Roman" pitchFamily="18" charset="0"/>
                <a:cs typeface="Times New Roman" pitchFamily="18" charset="0"/>
              </a:rPr>
              <a:t>HĐ: TÌM HIỂU-KHÁM PHÁ</a:t>
            </a:r>
          </a:p>
        </p:txBody>
      </p:sp>
    </p:spTree>
    <p:extLst>
      <p:ext uri="{BB962C8B-B14F-4D97-AF65-F5344CB8AC3E}">
        <p14:creationId xmlns:p14="http://schemas.microsoft.com/office/powerpoint/2010/main" val="328573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61673"/>
            <a:ext cx="8302171" cy="4556119"/>
          </a:xfrm>
          <a:prstGeom prst="rect">
            <a:avLst/>
          </a:prstGeom>
        </p:spPr>
        <p:txBody>
          <a:bodyPr wrap="square">
            <a:spAutoFit/>
          </a:bodyPr>
          <a:lstStyle/>
          <a:p>
            <a:pPr algn="just">
              <a:lnSpc>
                <a:spcPct val="115000"/>
              </a:lnSpc>
              <a:spcAft>
                <a:spcPts val="1000"/>
              </a:spcAft>
            </a:pPr>
            <a:r>
              <a:rPr lang="en-US" sz="36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i="1" dirty="0">
                <a:latin typeface="Times New Roman" panose="02020603050405020304" pitchFamily="18" charset="0"/>
                <a:ea typeface="Calibri" panose="020F0502020204030204" pitchFamily="34" charset="0"/>
                <a:cs typeface="Times New Roman" panose="02020603050405020304" pitchFamily="18" charset="0"/>
              </a:rPr>
              <a:t> 1:</a:t>
            </a:r>
            <a:r>
              <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Mẹ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xanh</a:t>
            </a: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4:</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lung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linh</a:t>
            </a: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5:</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 à á a á</a:t>
            </a: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 6:</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Thắp</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rot="20206171">
            <a:off x="5722520" y="485689"/>
            <a:ext cx="3744685" cy="646331"/>
          </a:xfrm>
          <a:prstGeom prst="rect">
            <a:avLst/>
          </a:prstGeom>
          <a:noFill/>
        </p:spPr>
        <p:txBody>
          <a:bodyPr wrap="square" rtlCol="0">
            <a:spAutoFit/>
          </a:bodyPr>
          <a:lstStyle/>
          <a:p>
            <a:r>
              <a:rPr lang="en-US" sz="3600">
                <a:solidFill>
                  <a:srgbClr val="000066"/>
                </a:solidFill>
                <a:latin typeface="Times New Roman" pitchFamily="18" charset="0"/>
                <a:cs typeface="Times New Roman" pitchFamily="18" charset="0"/>
              </a:rPr>
              <a:t>- HD HS đọc lời ca </a:t>
            </a:r>
          </a:p>
        </p:txBody>
      </p:sp>
    </p:spTree>
    <p:extLst>
      <p:ext uri="{BB962C8B-B14F-4D97-AF65-F5344CB8AC3E}">
        <p14:creationId xmlns:p14="http://schemas.microsoft.com/office/powerpoint/2010/main" val="220446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78857" y="2834539"/>
            <a:ext cx="9027885" cy="1649682"/>
          </a:xfrm>
          <a:prstGeom prst="rect">
            <a:avLst/>
          </a:prstGeom>
        </p:spPr>
        <p:txBody>
          <a:bodyPr wrap="square">
            <a:spAutoFit/>
          </a:bodyPr>
          <a:lstStyle/>
          <a:p>
            <a:pPr algn="just">
              <a:lnSpc>
                <a:spcPct val="115000"/>
              </a:lnSpc>
              <a:spcAft>
                <a:spcPts val="1000"/>
              </a:spcAft>
            </a:pPr>
            <a:r>
              <a:rPr lang="en-US" sz="4400" i="1">
                <a:latin typeface="Times New Roman" panose="02020603050405020304" pitchFamily="18" charset="0"/>
                <a:ea typeface="Calibri" panose="020F0502020204030204" pitchFamily="34" charset="0"/>
                <a:cs typeface="Times New Roman" panose="02020603050405020304" pitchFamily="18" charset="0"/>
              </a:rPr>
              <a:t>Câu 1+2:</a:t>
            </a:r>
            <a:r>
              <a:rPr lang="en-US" sz="4400"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 là cây nến vàng.Mẹ là cây nến xanh</a:t>
            </a:r>
            <a:endParaRPr lang="en-US" sz="44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C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02743" y="4778829"/>
            <a:ext cx="609600" cy="609600"/>
          </a:xfrm>
          <a:prstGeom prst="rect">
            <a:avLst/>
          </a:prstGeom>
        </p:spPr>
      </p:pic>
    </p:spTree>
    <p:extLst>
      <p:ext uri="{BB962C8B-B14F-4D97-AF65-F5344CB8AC3E}">
        <p14:creationId xmlns:p14="http://schemas.microsoft.com/office/powerpoint/2010/main" val="2543820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4" name="C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02743" y="4982029"/>
            <a:ext cx="609600" cy="609600"/>
          </a:xfrm>
          <a:prstGeom prst="rect">
            <a:avLst/>
          </a:prstGeom>
        </p:spPr>
      </p:pic>
      <p:sp>
        <p:nvSpPr>
          <p:cNvPr id="5" name="Rectangle 4"/>
          <p:cNvSpPr/>
          <p:nvPr/>
        </p:nvSpPr>
        <p:spPr>
          <a:xfrm>
            <a:off x="1291771" y="2465054"/>
            <a:ext cx="9637486" cy="1791260"/>
          </a:xfrm>
          <a:prstGeom prst="rect">
            <a:avLst/>
          </a:prstGeom>
        </p:spPr>
        <p:txBody>
          <a:bodyPr wrap="square">
            <a:spAutoFit/>
          </a:bodyPr>
          <a:lstStyle/>
          <a:p>
            <a:pPr algn="just">
              <a:lnSpc>
                <a:spcPct val="115000"/>
              </a:lnSpc>
              <a:spcAft>
                <a:spcPts val="1000"/>
              </a:spcAft>
            </a:pPr>
            <a:r>
              <a:rPr lang="en-US" sz="4800" i="1">
                <a:latin typeface="Times New Roman" panose="02020603050405020304" pitchFamily="18" charset="0"/>
                <a:ea typeface="Times New Roman" panose="02020603050405020304" pitchFamily="18" charset="0"/>
                <a:cs typeface="Times New Roman" panose="02020603050405020304" pitchFamily="18" charset="0"/>
              </a:rPr>
              <a:t>Câu 3+4:</a:t>
            </a:r>
            <a:r>
              <a:rPr lang="en-US" sz="4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 là cây nến hồng. Ba ngọn nến lung linh</a:t>
            </a:r>
            <a:endParaRPr lang="en-US" sz="48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4280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20802" y="2219548"/>
            <a:ext cx="9289142" cy="2215991"/>
          </a:xfrm>
          <a:prstGeom prst="rect">
            <a:avLst/>
          </a:prstGeom>
        </p:spPr>
        <p:txBody>
          <a:bodyPr wrap="square">
            <a:spAutoFit/>
          </a:bodyPr>
          <a:lstStyle/>
          <a:p>
            <a:pPr algn="just">
              <a:lnSpc>
                <a:spcPct val="115000"/>
              </a:lnSpc>
              <a:spcAft>
                <a:spcPts val="1000"/>
              </a:spcAft>
            </a:pPr>
            <a:r>
              <a:rPr lang="en-US" sz="4000" i="1">
                <a:solidFill>
                  <a:srgbClr val="000066"/>
                </a:solidFill>
                <a:latin typeface="Times New Roman" panose="02020603050405020304" pitchFamily="18" charset="0"/>
                <a:ea typeface="Times New Roman" panose="02020603050405020304" pitchFamily="18" charset="0"/>
                <a:cs typeface="Times New Roman" panose="02020603050405020304" pitchFamily="18" charset="0"/>
              </a:rPr>
              <a:t>Câu 1+2+3+4:</a:t>
            </a:r>
            <a:r>
              <a:rPr lang="en-US" sz="40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 là cây nến vàng. Mẹ là cây nến xanh Con là cây nến hồng. Ba ngọn nến lung linh</a:t>
            </a:r>
            <a:endParaRPr lang="en-US" sz="40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C1+2+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70400" y="4706257"/>
            <a:ext cx="609600" cy="609600"/>
          </a:xfrm>
          <a:prstGeom prst="rect">
            <a:avLst/>
          </a:prstGeom>
        </p:spPr>
      </p:pic>
    </p:spTree>
    <p:extLst>
      <p:ext uri="{BB962C8B-B14F-4D97-AF65-F5344CB8AC3E}">
        <p14:creationId xmlns:p14="http://schemas.microsoft.com/office/powerpoint/2010/main" val="1410349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rot="21302533">
            <a:off x="6189590" y="4378348"/>
            <a:ext cx="5405489" cy="1578894"/>
          </a:xfrm>
          <a:prstGeom prst="rect">
            <a:avLst/>
          </a:prstGeom>
        </p:spPr>
        <p:txBody>
          <a:bodyPr wrap="square">
            <a:spAutoFit/>
          </a:bodyPr>
          <a:lstStyle/>
          <a:p>
            <a:pPr algn="just">
              <a:lnSpc>
                <a:spcPct val="115000"/>
              </a:lnSpc>
              <a:spcAft>
                <a:spcPts val="1000"/>
              </a:spcAft>
            </a:pPr>
            <a:r>
              <a:rPr lang="en-US" sz="2800" i="1">
                <a:solidFill>
                  <a:srgbClr val="000066"/>
                </a:solidFill>
                <a:latin typeface="Times New Roman" panose="02020603050405020304" pitchFamily="18" charset="0"/>
                <a:ea typeface="Calibri" panose="020F0502020204030204" pitchFamily="34" charset="0"/>
                <a:cs typeface="Times New Roman" panose="02020603050405020304" pitchFamily="18" charset="0"/>
              </a:rPr>
              <a:t>-  Gv làm mẫu sau đó HD HS hát gõ đệm theo tiết tâu với các hình thức: Lớp, tổ , cá nhân, nhóm, nối tiếp…</a:t>
            </a:r>
          </a:p>
        </p:txBody>
      </p:sp>
      <p:sp>
        <p:nvSpPr>
          <p:cNvPr id="10" name="Rectangle 9"/>
          <p:cNvSpPr/>
          <p:nvPr/>
        </p:nvSpPr>
        <p:spPr>
          <a:xfrm rot="21382613">
            <a:off x="1014665" y="750560"/>
            <a:ext cx="10711765" cy="2047740"/>
          </a:xfrm>
          <a:prstGeom prst="rect">
            <a:avLst/>
          </a:prstGeom>
        </p:spPr>
        <p:txBody>
          <a:bodyPr wrap="square">
            <a:spAutoFit/>
          </a:bodyPr>
          <a:lstStyle/>
          <a:p>
            <a:pPr algn="just">
              <a:lnSpc>
                <a:spcPct val="115000"/>
              </a:lnSpc>
              <a:spcAft>
                <a:spcPts val="1000"/>
              </a:spcAft>
            </a:pPr>
            <a:r>
              <a:rPr lang="en-US" sz="32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 là cây nến vàng. Mẹ là cây nến xanh. Con là cây nến hồng. </a:t>
            </a:r>
          </a:p>
          <a:p>
            <a:pPr algn="just">
              <a:lnSpc>
                <a:spcPct val="115000"/>
              </a:lnSpc>
              <a:spcAft>
                <a:spcPts val="1000"/>
              </a:spcAft>
            </a:pPr>
            <a:endParaRPr lang="en-US" sz="32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32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 ngọn nến lung linh.  A   à  á   a  á.  Thắp sáng một gia đình.</a:t>
            </a:r>
            <a:endParaRPr lang="en-US" sz="3200" i="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1174341" y="2880482"/>
            <a:ext cx="467190" cy="10773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1941197" y="2783167"/>
            <a:ext cx="467190" cy="107733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2665376" y="2729006"/>
            <a:ext cx="467190" cy="107733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5920753" y="2435719"/>
            <a:ext cx="467190" cy="107733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5540194" y="2485904"/>
            <a:ext cx="467190" cy="107733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4967225" y="2485904"/>
            <a:ext cx="467190" cy="107733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4206243" y="2582945"/>
            <a:ext cx="467190" cy="107733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3368686" y="2659235"/>
            <a:ext cx="467190" cy="1077336"/>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10718923" y="2098649"/>
            <a:ext cx="467190" cy="107733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10015613" y="2161842"/>
            <a:ext cx="467190" cy="107733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9354217" y="2187551"/>
            <a:ext cx="467190" cy="1077336"/>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8375325" y="2215920"/>
            <a:ext cx="467190" cy="107733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7607880" y="2315748"/>
            <a:ext cx="467190" cy="107733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6831331" y="2354837"/>
            <a:ext cx="467190" cy="107733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31129">
            <a:off x="6417962" y="2409705"/>
            <a:ext cx="467190" cy="107733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79736">
            <a:off x="4507480" y="1358171"/>
            <a:ext cx="372717" cy="970357"/>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48140">
            <a:off x="7954895" y="1113504"/>
            <a:ext cx="353039" cy="973545"/>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01892">
            <a:off x="3605910" y="1470012"/>
            <a:ext cx="402145" cy="949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01892">
            <a:off x="2881523" y="1556775"/>
            <a:ext cx="402145" cy="877605"/>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01892">
            <a:off x="2227649" y="1620121"/>
            <a:ext cx="402145" cy="862337"/>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01892">
            <a:off x="1686441" y="1691412"/>
            <a:ext cx="402145" cy="867746"/>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01892">
            <a:off x="1037056" y="1735413"/>
            <a:ext cx="402145" cy="806908"/>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79736">
            <a:off x="4993506" y="1318424"/>
            <a:ext cx="372717" cy="970357"/>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79736">
            <a:off x="6998922" y="1200714"/>
            <a:ext cx="372717" cy="970357"/>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79736">
            <a:off x="6248345" y="1278238"/>
            <a:ext cx="372717" cy="97035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79736">
            <a:off x="5559882" y="1285254"/>
            <a:ext cx="372717" cy="970357"/>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48140">
            <a:off x="9165404" y="1149834"/>
            <a:ext cx="353039" cy="973545"/>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48140">
            <a:off x="9766024" y="1050211"/>
            <a:ext cx="353039" cy="973545"/>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48140">
            <a:off x="10516601" y="1024502"/>
            <a:ext cx="353039" cy="973545"/>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48140">
            <a:off x="8572239" y="1159236"/>
            <a:ext cx="353039" cy="973545"/>
          </a:xfrm>
          <a:prstGeom prst="rect">
            <a:avLst/>
          </a:prstGeom>
        </p:spPr>
      </p:pic>
      <p:pic>
        <p:nvPicPr>
          <p:cNvPr id="39" name="NGON N LL BEAT BG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5637" y="580177"/>
            <a:ext cx="609600" cy="609600"/>
          </a:xfrm>
          <a:prstGeom prst="rect">
            <a:avLst/>
          </a:prstGeom>
        </p:spPr>
      </p:pic>
      <p:sp>
        <p:nvSpPr>
          <p:cNvPr id="40" name="Rectangle 39"/>
          <p:cNvSpPr/>
          <p:nvPr/>
        </p:nvSpPr>
        <p:spPr>
          <a:xfrm rot="21305690">
            <a:off x="1695278" y="547348"/>
            <a:ext cx="4144148" cy="461665"/>
          </a:xfrm>
          <a:prstGeom prst="rect">
            <a:avLst/>
          </a:prstGeom>
        </p:spPr>
        <p:txBody>
          <a:bodyPr wrap="none">
            <a:spAutoFit/>
          </a:bodyPr>
          <a:lstStyle/>
          <a:p>
            <a:pPr lvl="0"/>
            <a:r>
              <a:rPr lang="en-US" sz="2400" b="1" dirty="0">
                <a:solidFill>
                  <a:srgbClr val="002060"/>
                </a:solidFill>
                <a:latin typeface="Times New Roman" pitchFamily="18" charset="0"/>
                <a:cs typeface="Times New Roman" pitchFamily="18" charset="0"/>
              </a:rPr>
              <a:t>HĐ: VẬN DỤNG SÁNG TẠO</a:t>
            </a:r>
          </a:p>
        </p:txBody>
      </p:sp>
    </p:spTree>
    <p:extLst>
      <p:ext uri="{BB962C8B-B14F-4D97-AF65-F5344CB8AC3E}">
        <p14:creationId xmlns:p14="http://schemas.microsoft.com/office/powerpoint/2010/main" val="894742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70" fill="hold"/>
                                        <p:tgtEl>
                                          <p:spTgt spid="39"/>
                                        </p:tgtEl>
                                      </p:cBhvr>
                                    </p:cmd>
                                  </p:childTnLst>
                                </p:cTn>
                              </p:par>
                            </p:childTnLst>
                          </p:cTn>
                        </p:par>
                      </p:childTnLst>
                    </p:cTn>
                  </p:par>
                </p:childTnLst>
              </p:cTn>
              <p:nextCondLst>
                <p:cond evt="onClick" delay="0">
                  <p:tgtEl>
                    <p:spTgt spid="39"/>
                  </p:tgtEl>
                </p:cond>
              </p:nextCondLst>
            </p:seq>
            <p:audio>
              <p:cMediaNode vol="80000">
                <p:cTn id="7" fill="hold" display="0">
                  <p:stCondLst>
                    <p:cond delay="indefinite"/>
                  </p:stCondLst>
                  <p:endCondLst>
                    <p:cond evt="onStopAudio" delay="0">
                      <p:tgtEl>
                        <p:sldTgt/>
                      </p:tgtEl>
                    </p:cond>
                  </p:endCondLst>
                </p:cTn>
                <p:tgtEl>
                  <p:spTgt spid="3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rot="21102889">
            <a:off x="1129663" y="798284"/>
            <a:ext cx="3064965" cy="2554545"/>
          </a:xfrm>
          <a:prstGeom prst="rect">
            <a:avLst/>
          </a:prstGeom>
          <a:noFill/>
        </p:spPr>
        <p:txBody>
          <a:bodyPr wrap="square" rtlCol="0">
            <a:spAutoFit/>
          </a:bodyPr>
          <a:lstStyle/>
          <a:p>
            <a:pPr algn="just"/>
            <a:r>
              <a:rPr lang="en-US" dirty="0">
                <a:latin typeface="Times New Roman" pitchFamily="18" charset="0"/>
                <a:cs typeface="Times New Roman" pitchFamily="18" charset="0"/>
              </a:rPr>
              <a:t>-</a:t>
            </a:r>
            <a:r>
              <a:rPr lang="en-US" sz="3200" dirty="0">
                <a:solidFill>
                  <a:srgbClr val="000066"/>
                </a:solidFill>
                <a:latin typeface="Times New Roman" pitchFamily="18" charset="0"/>
                <a:cs typeface="Times New Roman" pitchFamily="18" charset="0"/>
              </a:rPr>
              <a:t>GV </a:t>
            </a:r>
            <a:r>
              <a:rPr lang="en-US" sz="3200" dirty="0" err="1">
                <a:solidFill>
                  <a:srgbClr val="000066"/>
                </a:solidFill>
                <a:latin typeface="Times New Roman" pitchFamily="18" charset="0"/>
                <a:cs typeface="Times New Roman" pitchFamily="18" charset="0"/>
              </a:rPr>
              <a:t>làm</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mẫu</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vào</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bài</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hát</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sau</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đó</a:t>
            </a:r>
            <a:r>
              <a:rPr lang="en-US" sz="3200" dirty="0">
                <a:solidFill>
                  <a:srgbClr val="000066"/>
                </a:solidFill>
                <a:latin typeface="Times New Roman" pitchFamily="18" charset="0"/>
                <a:cs typeface="Times New Roman" pitchFamily="18" charset="0"/>
              </a:rPr>
              <a:t> HD HS </a:t>
            </a:r>
            <a:r>
              <a:rPr lang="en-US" sz="3200" dirty="0" err="1">
                <a:solidFill>
                  <a:srgbClr val="000066"/>
                </a:solidFill>
                <a:latin typeface="Times New Roman" pitchFamily="18" charset="0"/>
                <a:cs typeface="Times New Roman" pitchFamily="18" charset="0"/>
              </a:rPr>
              <a:t>hát</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với</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gõ</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phách</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với</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âm</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hình</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đã</a:t>
            </a:r>
            <a:r>
              <a:rPr lang="en-US" sz="3200" dirty="0">
                <a:solidFill>
                  <a:srgbClr val="000066"/>
                </a:solidFill>
                <a:latin typeface="Times New Roman" pitchFamily="18" charset="0"/>
                <a:cs typeface="Times New Roman" pitchFamily="18" charset="0"/>
              </a:rPr>
              <a:t> HD</a:t>
            </a:r>
          </a:p>
        </p:txBody>
      </p:sp>
      <p:sp>
        <p:nvSpPr>
          <p:cNvPr id="2" name="Rectangle 1"/>
          <p:cNvSpPr/>
          <p:nvPr/>
        </p:nvSpPr>
        <p:spPr>
          <a:xfrm rot="21445114">
            <a:off x="4778095" y="-52535"/>
            <a:ext cx="8071449" cy="6642844"/>
          </a:xfrm>
          <a:prstGeom prst="rect">
            <a:avLst/>
          </a:prstGeom>
        </p:spPr>
        <p:txBody>
          <a:bodyPr wrap="square">
            <a:spAutoFit/>
          </a:bodyPr>
          <a:lstStyle/>
          <a:p>
            <a:pPr algn="just">
              <a:lnSpc>
                <a:spcPct val="200000"/>
              </a:lnSpc>
              <a:spcAft>
                <a:spcPts val="1000"/>
              </a:spcAft>
            </a:pPr>
            <a:r>
              <a:rPr lang="en-US" sz="3200">
                <a:latin typeface="Times New Roman" panose="02020603050405020304" pitchFamily="18" charset="0"/>
                <a:ea typeface="Calibri" panose="020F0502020204030204" pitchFamily="34" charset="0"/>
                <a:cs typeface="Times New Roman" panose="02020603050405020304" pitchFamily="18" charset="0"/>
              </a:rPr>
              <a:t>Câu 1: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nến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3200"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nến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nến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lung</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0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à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a:t>
            </a:r>
            <a:r>
              <a:rPr lang="en-US" sz="3200"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latin typeface="Calibri" panose="020F0502020204030204" pitchFamily="34" charset="0"/>
              <a:ea typeface="Times New Roman" panose="02020603050405020304" pitchFamily="18" charset="0"/>
              <a:cs typeface="Times New Roman" panose="02020603050405020304" pitchFamily="18" charset="0"/>
            </a:endParaRPr>
          </a:p>
          <a:p>
            <a:pPr>
              <a:lnSpc>
                <a:spcPct val="200000"/>
              </a:lnSpc>
              <a:spcAft>
                <a:spcPts val="10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Thắp</a:t>
            </a:r>
            <a:r>
              <a:rPr lang="en-US" sz="3200"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gia  </a:t>
            </a:r>
            <a:r>
              <a:rPr lang="en-US" sz="32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2529">
            <a:off x="5427437" y="666431"/>
            <a:ext cx="6772766" cy="74897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25322">
            <a:off x="5429599" y="1909793"/>
            <a:ext cx="6772766" cy="6924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2529">
            <a:off x="5406577" y="2979229"/>
            <a:ext cx="6772766" cy="6491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2529">
            <a:off x="5584966" y="4012998"/>
            <a:ext cx="6772766" cy="7352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2529">
            <a:off x="5578404" y="5116355"/>
            <a:ext cx="6772766" cy="6310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2529">
            <a:off x="5817891" y="6408386"/>
            <a:ext cx="6772766" cy="631077"/>
          </a:xfrm>
          <a:prstGeom prst="rect">
            <a:avLst/>
          </a:prstGeom>
        </p:spPr>
      </p:pic>
      <p:pic>
        <p:nvPicPr>
          <p:cNvPr id="11" name="NGON N LL BEAT BG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56229" y="4205048"/>
            <a:ext cx="609600" cy="609600"/>
          </a:xfrm>
          <a:prstGeom prst="rect">
            <a:avLst/>
          </a:prstGeom>
        </p:spPr>
      </p:pic>
    </p:spTree>
    <p:extLst>
      <p:ext uri="{BB962C8B-B14F-4D97-AF65-F5344CB8AC3E}">
        <p14:creationId xmlns:p14="http://schemas.microsoft.com/office/powerpoint/2010/main" val="3278491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7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TotalTime>
  <Words>497</Words>
  <Application>Microsoft Office PowerPoint</Application>
  <PresentationFormat>Widescreen</PresentationFormat>
  <Paragraphs>51</Paragraphs>
  <Slides>14</Slides>
  <Notes>5</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581</cp:revision>
  <dcterms:created xsi:type="dcterms:W3CDTF">2020-08-30T12:35:12Z</dcterms:created>
  <dcterms:modified xsi:type="dcterms:W3CDTF">2023-12-25T09:08:57Z</dcterms:modified>
</cp:coreProperties>
</file>