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</p:sldMasterIdLst>
  <p:notesMasterIdLst>
    <p:notesMasterId r:id="rId20"/>
  </p:notesMasterIdLst>
  <p:sldIdLst>
    <p:sldId id="256" r:id="rId3"/>
    <p:sldId id="258" r:id="rId4"/>
    <p:sldId id="263" r:id="rId5"/>
    <p:sldId id="259" r:id="rId6"/>
    <p:sldId id="281" r:id="rId7"/>
    <p:sldId id="282" r:id="rId8"/>
    <p:sldId id="275" r:id="rId9"/>
    <p:sldId id="284" r:id="rId10"/>
    <p:sldId id="283" r:id="rId11"/>
    <p:sldId id="285" r:id="rId12"/>
    <p:sldId id="286" r:id="rId13"/>
    <p:sldId id="287" r:id="rId14"/>
    <p:sldId id="288" r:id="rId15"/>
    <p:sldId id="289" r:id="rId16"/>
    <p:sldId id="290" r:id="rId17"/>
    <p:sldId id="278" r:id="rId18"/>
    <p:sldId id="279" r:id="rId1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2" d="100"/>
          <a:sy n="62" d="100"/>
        </p:scale>
        <p:origin x="1404" y="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47AB03-F7EE-489A-BB7D-4FA99D6D3A67}" type="datetimeFigureOut">
              <a:rPr lang="en-US" smtClean="0"/>
              <a:t>11/10/2023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0CD537-2989-406F-8438-0F62A5FD0D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81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0CD537-2989-406F-8438-0F62A5FD0D2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43549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0CD537-2989-406F-8438-0F62A5FD0D2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43549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0CD537-2989-406F-8438-0F62A5FD0D27}" type="slidenum">
              <a:rPr lang="en-US" smtClean="0">
                <a:solidFill>
                  <a:prstClr val="black"/>
                </a:solidFill>
              </a:rPr>
              <a:pPr/>
              <a:t>11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09886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4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11/10/2023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5213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11/10/2023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4831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11/10/2023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5904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4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92456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13674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10896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82809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22851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6356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789085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4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4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02276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11/10/2023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73846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6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19803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10243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9315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11/10/2023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4079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11/10/2023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3736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11/10/2023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06734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11/10/2023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4103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11/10/2023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4678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4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4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11/10/2023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176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6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11/10/2023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51959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27CBB5-CA7C-47DE-A8DB-216B0EC2CAF4}" type="datetimeFigureOut">
              <a:rPr lang="en-US" smtClean="0"/>
              <a:t>11/10/2023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5408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61129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gif"/><Relationship Id="rId5" Type="http://schemas.openxmlformats.org/officeDocument/2006/relationships/image" Target="../media/image16.gif"/><Relationship Id="rId4" Type="http://schemas.openxmlformats.org/officeDocument/2006/relationships/image" Target="../media/image15.gi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jp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5.png"/><Relationship Id="rId5" Type="http://schemas.openxmlformats.org/officeDocument/2006/relationships/image" Target="../media/image19.png"/><Relationship Id="rId4" Type="http://schemas.openxmlformats.org/officeDocument/2006/relationships/image" Target="../media/image18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27.png"/><Relationship Id="rId4" Type="http://schemas.openxmlformats.org/officeDocument/2006/relationships/image" Target="../media/image26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vi.wikipedia.org/wiki/Th%E1%BB%9Di_k%E1%BB%B3_c%E1%BB%95_%C4%91%E1%BA%A1i" TargetMode="Externa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27.png"/><Relationship Id="rId4" Type="http://schemas.openxmlformats.org/officeDocument/2006/relationships/image" Target="../media/image26.jp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5.png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5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5.png"/><Relationship Id="rId4" Type="http://schemas.openxmlformats.org/officeDocument/2006/relationships/image" Target="../media/image9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1.png"/><Relationship Id="rId5" Type="http://schemas.openxmlformats.org/officeDocument/2006/relationships/image" Target="../media/image10.gif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microsoft.com/office/2007/relationships/media" Target="../media/media3.mp4"/><Relationship Id="rId7" Type="http://schemas.openxmlformats.org/officeDocument/2006/relationships/image" Target="../media/image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8.png"/><Relationship Id="rId5" Type="http://schemas.openxmlformats.org/officeDocument/2006/relationships/slideLayout" Target="../slideLayouts/slideLayout13.xml"/><Relationship Id="rId4" Type="http://schemas.openxmlformats.org/officeDocument/2006/relationships/video" Target="../media/media3.mp4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nhac tap chung xuat s - Par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34020" y="27847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437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17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65785" y="779058"/>
            <a:ext cx="52565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</a:rPr>
              <a:t>Trưng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bày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thiệp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đẹp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của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tiết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trước</a:t>
            </a:r>
            <a:endParaRPr lang="en-US" sz="2800" dirty="0">
              <a:solidFill>
                <a:srgbClr val="FF000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420" y="1319191"/>
            <a:ext cx="4387579" cy="239539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1302279"/>
            <a:ext cx="4000500" cy="239539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575" y="3861048"/>
            <a:ext cx="4330424" cy="216024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3850105"/>
            <a:ext cx="3990410" cy="2001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9040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Administrator\Desktop\TRQAH DEP 3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4509028"/>
            <a:ext cx="2376264" cy="1556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557808" y="188640"/>
            <a:ext cx="8100392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NỘI DUNG 2 NHẠC CỤ: GÕ ĐỆM CHO BÀI HÁT VỚI TIẾT TẤU PHÙ HỢP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788" y="1071465"/>
            <a:ext cx="360040" cy="127072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5715" y="1125916"/>
            <a:ext cx="477457" cy="120955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371" y="994148"/>
            <a:ext cx="360040" cy="127072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5784" y="1156824"/>
            <a:ext cx="477457" cy="120955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0743" y="1234062"/>
            <a:ext cx="477457" cy="1209558"/>
          </a:xfrm>
          <a:prstGeom prst="rect">
            <a:avLst/>
          </a:prstGeom>
        </p:spPr>
      </p:pic>
      <p:pic>
        <p:nvPicPr>
          <p:cNvPr id="1031" name="Picture 7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788" y="2695512"/>
            <a:ext cx="552320" cy="590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7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6157" y="2662224"/>
            <a:ext cx="552320" cy="590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7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8698" y="2695512"/>
            <a:ext cx="552320" cy="590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6778" y="2564904"/>
            <a:ext cx="552320" cy="590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7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0350" y="2662224"/>
            <a:ext cx="552320" cy="590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2826" y="1195218"/>
            <a:ext cx="484138" cy="114697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0053" y="1294634"/>
            <a:ext cx="444373" cy="101961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6157" y="1212341"/>
            <a:ext cx="484138" cy="1146975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4365" y="1364954"/>
            <a:ext cx="444373" cy="101961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6490" y="1088588"/>
            <a:ext cx="360040" cy="1270728"/>
          </a:xfrm>
          <a:prstGeom prst="rect">
            <a:avLst/>
          </a:prstGeom>
        </p:spPr>
      </p:pic>
      <p:sp>
        <p:nvSpPr>
          <p:cNvPr id="33" name="Rectangle 32"/>
          <p:cNvSpPr/>
          <p:nvPr/>
        </p:nvSpPr>
        <p:spPr>
          <a:xfrm>
            <a:off x="3021596" y="4014356"/>
            <a:ext cx="3172815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HĐ: TÌM HIỂU-KHÁM PHÁ</a:t>
            </a:r>
          </a:p>
        </p:txBody>
      </p:sp>
    </p:spTree>
    <p:extLst>
      <p:ext uri="{BB962C8B-B14F-4D97-AF65-F5344CB8AC3E}">
        <p14:creationId xmlns:p14="http://schemas.microsoft.com/office/powerpoint/2010/main" val="28133741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359392" y="764704"/>
            <a:ext cx="4937020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002060"/>
                </a:solidFill>
                <a:latin typeface="Times New Roman"/>
                <a:ea typeface="Calibri"/>
              </a:rPr>
              <a:t>Ứng</a:t>
            </a:r>
            <a:r>
              <a:rPr lang="en-US" sz="2800" b="1" dirty="0">
                <a:solidFill>
                  <a:srgbClr val="002060"/>
                </a:solidFill>
                <a:latin typeface="Times New Roman"/>
                <a:ea typeface="Calibri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/>
                <a:ea typeface="Calibri"/>
              </a:rPr>
              <a:t>dụng</a:t>
            </a:r>
            <a:r>
              <a:rPr lang="en-US" sz="2800" b="1" dirty="0">
                <a:solidFill>
                  <a:srgbClr val="002060"/>
                </a:solidFill>
                <a:latin typeface="Times New Roman"/>
                <a:ea typeface="Calibri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/>
                <a:ea typeface="Calibri"/>
              </a:rPr>
              <a:t>tiết</a:t>
            </a:r>
            <a:r>
              <a:rPr lang="en-US" sz="2800" b="1" dirty="0">
                <a:solidFill>
                  <a:srgbClr val="002060"/>
                </a:solidFill>
                <a:latin typeface="Times New Roman"/>
                <a:ea typeface="Calibri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/>
                <a:ea typeface="Calibri"/>
              </a:rPr>
              <a:t>tấu</a:t>
            </a:r>
            <a:r>
              <a:rPr lang="en-US" sz="2800" b="1" dirty="0">
                <a:solidFill>
                  <a:srgbClr val="002060"/>
                </a:solidFill>
                <a:latin typeface="Times New Roman"/>
                <a:ea typeface="Calibri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/>
                <a:ea typeface="Calibri"/>
              </a:rPr>
              <a:t>trên</a:t>
            </a:r>
            <a:r>
              <a:rPr lang="en-US" sz="2800" b="1" dirty="0">
                <a:solidFill>
                  <a:srgbClr val="002060"/>
                </a:solidFill>
                <a:latin typeface="Times New Roman"/>
                <a:ea typeface="Calibri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/>
                <a:ea typeface="Calibri"/>
              </a:rPr>
              <a:t>vào</a:t>
            </a:r>
            <a:r>
              <a:rPr lang="en-US" sz="2800" b="1" dirty="0">
                <a:solidFill>
                  <a:srgbClr val="002060"/>
                </a:solidFill>
                <a:latin typeface="Times New Roman"/>
                <a:ea typeface="Calibri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/>
                <a:ea typeface="Calibri"/>
              </a:rPr>
              <a:t>bài</a:t>
            </a:r>
            <a:r>
              <a:rPr lang="vi-VN" sz="2800" b="1" dirty="0">
                <a:solidFill>
                  <a:srgbClr val="002060"/>
                </a:solidFill>
                <a:latin typeface="Times New Roman"/>
                <a:ea typeface="Calibri"/>
              </a:rPr>
              <a:t> </a:t>
            </a:r>
            <a:endParaRPr lang="en-US" sz="2800" b="1" dirty="0">
              <a:solidFill>
                <a:srgbClr val="002060"/>
              </a:solidFill>
            </a:endParaRPr>
          </a:p>
        </p:txBody>
      </p:sp>
      <p:pic>
        <p:nvPicPr>
          <p:cNvPr id="6" name="Picture 3" descr="C:\Users\Administrator\Desktop\TRQAH DEP 3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3" y="4509120"/>
            <a:ext cx="2197418" cy="1655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02" y="1816028"/>
            <a:ext cx="8640960" cy="1477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7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3232" y="3306143"/>
            <a:ext cx="552320" cy="590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7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5569" y="3293172"/>
            <a:ext cx="552320" cy="590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7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1365" y="3306143"/>
            <a:ext cx="552320" cy="590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7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0392" y="3306143"/>
            <a:ext cx="552320" cy="590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7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5830" y="3293172"/>
            <a:ext cx="552320" cy="590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angle 21"/>
          <p:cNvSpPr/>
          <p:nvPr/>
        </p:nvSpPr>
        <p:spPr>
          <a:xfrm>
            <a:off x="3073686" y="188640"/>
            <a:ext cx="3658554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HĐ: THỰC HÀNH-LUYỆN TẬP</a:t>
            </a:r>
          </a:p>
        </p:txBody>
      </p:sp>
      <p:pic>
        <p:nvPicPr>
          <p:cNvPr id="11" name="NHUG BOG HOA N B CA A' Truo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470427" y="102631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11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38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16632"/>
            <a:ext cx="7704856" cy="4464496"/>
          </a:xfrm>
          <a:prstGeom prst="rect">
            <a:avLst/>
          </a:prstGeom>
        </p:spPr>
      </p:pic>
      <p:sp>
        <p:nvSpPr>
          <p:cNvPr id="5" name="Snip Same Side Corner Rectangle 4"/>
          <p:cNvSpPr/>
          <p:nvPr/>
        </p:nvSpPr>
        <p:spPr>
          <a:xfrm>
            <a:off x="107504" y="3212976"/>
            <a:ext cx="8928992" cy="3645024"/>
          </a:xfrm>
          <a:prstGeom prst="snip2Same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-108520" y="1682805"/>
            <a:ext cx="9716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1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HĐ: TÌM HIỂU-KHÁM PHÁ</a:t>
            </a:r>
          </a:p>
        </p:txBody>
      </p:sp>
      <p:sp>
        <p:nvSpPr>
          <p:cNvPr id="8" name="Rectangle 7"/>
          <p:cNvSpPr/>
          <p:nvPr/>
        </p:nvSpPr>
        <p:spPr>
          <a:xfrm>
            <a:off x="1267730" y="3221234"/>
            <a:ext cx="660854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video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nhắc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nhiêu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cụ</a:t>
            </a:r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GIOI THIEUNHAC CU SAO-BAU-NHI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31640" y="3735484"/>
            <a:ext cx="5472608" cy="2717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97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620688"/>
            <a:ext cx="7704856" cy="3960440"/>
          </a:xfrm>
          <a:prstGeom prst="rect">
            <a:avLst/>
          </a:prstGeom>
        </p:spPr>
      </p:pic>
      <p:sp>
        <p:nvSpPr>
          <p:cNvPr id="5" name="Snip Same Side Corner Rectangle 4"/>
          <p:cNvSpPr/>
          <p:nvPr/>
        </p:nvSpPr>
        <p:spPr>
          <a:xfrm>
            <a:off x="143508" y="3190274"/>
            <a:ext cx="8928992" cy="3645024"/>
          </a:xfrm>
          <a:prstGeom prst="snip2Same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6242879" y="97468"/>
            <a:ext cx="282962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thiệu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cụ</a:t>
            </a:r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AutoShape 2" descr="Top 6 lời khuyên cho những bạn mới bắt đầu học sáo - Toplist.v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4" descr="Top 6 lời khuyên cho những bạn mới bắt đầu học sáo - Toplist.vn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741" y="3227914"/>
            <a:ext cx="2718139" cy="18478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6" name="AutoShape 7" descr="Đàn Bầu Tạ Thâm BGM1 | Swallow Vietnam | Tiki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727" y="3190275"/>
            <a:ext cx="3017513" cy="182251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3203800"/>
            <a:ext cx="1682247" cy="179546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155575" y="5229200"/>
            <a:ext cx="340675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Sáo</a:t>
            </a:r>
            <a:r>
              <a:rPr lang="vi-VN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 là nhạc cụ thổi hơi có từ </a:t>
            </a:r>
            <a:r>
              <a:rPr lang="vi-VN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hlinkClick r:id="rId6"/>
              </a:rPr>
              <a:t>thời kỳ cổ đại</a:t>
            </a:r>
            <a:r>
              <a:rPr lang="vi-VN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Ở Việt Nam sáo ngang rất thông dụng và có nhiều loại. Sáo ngang lúc đầu có 6 lỗ bấm cách đều nhau</a:t>
            </a:r>
            <a:endParaRPr lang="en-US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562327" y="5217369"/>
            <a:ext cx="302589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Đàn bầu </a:t>
            </a:r>
            <a:r>
              <a:rPr lang="vi-VN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còn gọi là độc huyền cầm là loại đàn của người Việt, thanh âm phát ra nhờ việc sử dụng que hay miếng gảy vào dây đàn</a:t>
            </a:r>
            <a:endParaRPr lang="en-US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732240" y="5216809"/>
            <a:ext cx="2232248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Đàn nhị</a:t>
            </a:r>
            <a:r>
              <a:rPr lang="vi-VN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 là </a:t>
            </a:r>
            <a:r>
              <a:rPr lang="vi-VN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nhạc cụ</a:t>
            </a:r>
            <a:r>
              <a:rPr lang="vi-VN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 thuộc bộ dây có cung vĩ, do đàn có 2 dây nên gọi là đàn </a:t>
            </a:r>
            <a:r>
              <a:rPr lang="vi-VN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nhị</a:t>
            </a:r>
            <a:r>
              <a:rPr lang="vi-VN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59059" y="97468"/>
            <a:ext cx="536938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HĐ: THỰC HÀNH-LUYỆN TẬP</a:t>
            </a:r>
          </a:p>
        </p:txBody>
      </p:sp>
    </p:spTree>
    <p:extLst>
      <p:ext uri="{BB962C8B-B14F-4D97-AF65-F5344CB8AC3E}">
        <p14:creationId xmlns:p14="http://schemas.microsoft.com/office/powerpoint/2010/main" val="35155786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16632"/>
            <a:ext cx="7704856" cy="4464496"/>
          </a:xfrm>
          <a:prstGeom prst="rect">
            <a:avLst/>
          </a:prstGeom>
        </p:spPr>
      </p:pic>
      <p:sp>
        <p:nvSpPr>
          <p:cNvPr id="5" name="Snip Same Side Corner Rectangle 4"/>
          <p:cNvSpPr/>
          <p:nvPr/>
        </p:nvSpPr>
        <p:spPr>
          <a:xfrm>
            <a:off x="107504" y="3212976"/>
            <a:ext cx="8928992" cy="3645024"/>
          </a:xfrm>
          <a:prstGeom prst="snip2Same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099321" y="3221234"/>
            <a:ext cx="366318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cụ</a:t>
            </a:r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GIOI THIEUNHAC CU SAO-BAU-NHI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18644" y="3755011"/>
            <a:ext cx="4824536" cy="2717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805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691680" y="35623"/>
            <a:ext cx="7776864" cy="2889321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dục-củng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cố-dặn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dò</a:t>
            </a:r>
            <a:endParaRPr lang="en-US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26486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HUG BOG HOA N B CA A' Truo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067944" y="501317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700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38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2708920"/>
            <a:ext cx="180858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HĐ: KHỞI ĐỘNG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19" y="358322"/>
            <a:ext cx="5256585" cy="393477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275857" y="499318"/>
            <a:ext cx="41044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giai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điệu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bức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endParaRPr lang="en-US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NHUG BOG HOA N B CA A' Truo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843808" y="515719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644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38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7504" y="2375398"/>
            <a:ext cx="144016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thiệu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endParaRPr lang="en-US" sz="3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19" y="358322"/>
            <a:ext cx="5256585" cy="393477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131840" y="506525"/>
            <a:ext cx="439248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bông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ca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”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khởi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endParaRPr lang="en-US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131839" y="3396463"/>
            <a:ext cx="7920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20/11</a:t>
            </a:r>
          </a:p>
        </p:txBody>
      </p:sp>
    </p:spTree>
    <p:extLst>
      <p:ext uri="{BB962C8B-B14F-4D97-AF65-F5344CB8AC3E}">
        <p14:creationId xmlns:p14="http://schemas.microsoft.com/office/powerpoint/2010/main" val="8339435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3717032"/>
            <a:ext cx="3564396" cy="311329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656566" y="6309320"/>
            <a:ext cx="33843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>
                <a:solidFill>
                  <a:srgbClr val="FF0000"/>
                </a:solidFill>
              </a:rPr>
              <a:t>NHỚ ƠN THẦY CÔ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907704" y="-34834"/>
            <a:ext cx="7560840" cy="2147331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r>
              <a:rPr lang="en-US" sz="4800" b="1" dirty="0">
                <a:solidFill>
                  <a:srgbClr val="002060"/>
                </a:solidFill>
              </a:rPr>
              <a:t>ÂM NHẠC LỚP 5</a:t>
            </a:r>
          </a:p>
        </p:txBody>
      </p:sp>
      <p:sp>
        <p:nvSpPr>
          <p:cNvPr id="9" name="Rectangle 8"/>
          <p:cNvSpPr/>
          <p:nvPr/>
        </p:nvSpPr>
        <p:spPr>
          <a:xfrm>
            <a:off x="4860032" y="620688"/>
            <a:ext cx="129958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24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TIẾT 10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220090" y="1205463"/>
            <a:ext cx="640871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AU" sz="16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ÔN BÀI HÁT: NHỮNG BÔNG HOA NHỮNG BÀI CA</a:t>
            </a:r>
            <a:endParaRPr lang="en-US" sz="1600" dirty="0">
              <a:solidFill>
                <a:srgbClr val="FF0000"/>
              </a:solidFill>
              <a:latin typeface=".VnTime"/>
              <a:ea typeface="Times New Roman"/>
              <a:cs typeface="Times New Roman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059832" y="1544017"/>
            <a:ext cx="640871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AU" sz="16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NHẠC CỤ: GÕ ĐỆM CHO BÀI HÁT VỚI TIẾT TẤU PHÙ HỢP</a:t>
            </a:r>
            <a:endParaRPr lang="en-US" sz="1600" dirty="0">
              <a:solidFill>
                <a:srgbClr val="FF0000"/>
              </a:solidFill>
              <a:latin typeface=".VnTime"/>
              <a:ea typeface="Times New Roman"/>
              <a:cs typeface="Times New Roman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843808" y="1882571"/>
            <a:ext cx="640871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AU" sz="16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GIỚI THIỆU NHẠC CỤ DÂN TỘC</a:t>
            </a:r>
            <a:endParaRPr lang="en-US" sz="1600" dirty="0">
              <a:solidFill>
                <a:srgbClr val="FF0000"/>
              </a:solidFill>
              <a:latin typeface=".VnTime"/>
              <a:ea typeface="Times New Roman"/>
              <a:cs typeface="Times New Roman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979712" y="5589240"/>
            <a:ext cx="13681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20/11</a:t>
            </a:r>
          </a:p>
        </p:txBody>
      </p:sp>
    </p:spTree>
    <p:extLst>
      <p:ext uri="{BB962C8B-B14F-4D97-AF65-F5344CB8AC3E}">
        <p14:creationId xmlns:p14="http://schemas.microsoft.com/office/powerpoint/2010/main" val="1530994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NHUG BOG HOA N B CA A' Truo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499992" y="41285"/>
            <a:ext cx="609600" cy="6096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547664" y="3821798"/>
            <a:ext cx="648072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nhẩm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giai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điệu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thái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sửa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chỗ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sai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…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55776" y="5877272"/>
            <a:ext cx="3744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HĐ: THỰC HÀNH-LUYỆN TẬP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04592" y="3356992"/>
            <a:ext cx="37444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NỘI DUNG 1: ÔN BÀI HÁT</a:t>
            </a:r>
          </a:p>
          <a:p>
            <a:pPr algn="ctr"/>
            <a:endParaRPr lang="en-US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7023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38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41365" y="404664"/>
            <a:ext cx="11521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1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653933" y="404664"/>
            <a:ext cx="11521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2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58289" y="2327323"/>
            <a:ext cx="42484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4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 1,3,5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004048" y="2282826"/>
            <a:ext cx="42484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4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 2,4,6</a:t>
            </a:r>
          </a:p>
        </p:txBody>
      </p:sp>
      <p:pic>
        <p:nvPicPr>
          <p:cNvPr id="8" name="NHUG BOG HOA N B CA A' Truo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84168" y="357301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538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38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03642" y="385500"/>
            <a:ext cx="4544622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gõ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đệm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nhịp</a:t>
            </a:r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639532" y="3356992"/>
            <a:ext cx="554461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</a:rPr>
              <a:t>Câu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</a:rPr>
              <a:t>đầu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</a:rPr>
              <a:t>: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</a:rPr>
              <a:t>Cùng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</a:rPr>
              <a:t>nhau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</a:rPr>
              <a:t>cầm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  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</a:rPr>
              <a:t>tay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 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</a:rPr>
              <a:t>đi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</a:rPr>
              <a:t>đến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</a:p>
          <a:p>
            <a:endParaRPr lang="en-US" sz="2400" b="1" dirty="0">
              <a:solidFill>
                <a:srgbClr val="FF0000"/>
              </a:solidFill>
              <a:latin typeface="Times New Roman" pitchFamily="18" charset="0"/>
            </a:endParaRPr>
          </a:p>
          <a:p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</a:rPr>
              <a:t>thăm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</a:rPr>
              <a:t>các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</a:rPr>
              <a:t>thầy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</a:rPr>
              <a:t>các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</a:rPr>
              <a:t>cô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1251515" y="4912106"/>
            <a:ext cx="628092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  <a:spcBef>
                <a:spcPct val="50000"/>
              </a:spcBef>
            </a:pP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</a:rPr>
              <a:t>Câu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</a:rPr>
              <a:t>cuối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</a:rPr>
              <a:t>: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</a:rPr>
              <a:t>Chúng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</a:rPr>
              <a:t>em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</a:rPr>
              <a:t>xin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</a:rPr>
              <a:t>tặng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</a:rPr>
              <a:t>các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</a:rPr>
              <a:t>thầy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</a:rPr>
              <a:t>các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  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</a:rPr>
              <a:t>cô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.</a:t>
            </a:r>
          </a:p>
        </p:txBody>
      </p:sp>
      <p:pic>
        <p:nvPicPr>
          <p:cNvPr id="12290" name="Picture 2" descr="C:\Users\Administrator\Desktop\hinh nen dep pp\ah dog\H.g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876535" y="3753183"/>
            <a:ext cx="504055" cy="407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Administrator\Desktop\hinh nen dep pp\ah dog\H.g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294457" y="3868785"/>
            <a:ext cx="504055" cy="407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Administrator\Desktop\hinh nen dep pp\ah dog\H.g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763687" y="4537209"/>
            <a:ext cx="504055" cy="407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Administrator\Desktop\hinh nen dep pp\ah dog\H.g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987824" y="4570697"/>
            <a:ext cx="504055" cy="407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Administrator\Desktop\hinh nen dep pp\ah dog\H.g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028935" y="4537208"/>
            <a:ext cx="504055" cy="407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Administrator\Desktop\hinh nen dep pp\ah dog\H.g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770710" y="5571854"/>
            <a:ext cx="504055" cy="407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istrator\Desktop\hinh nen dep pp\ah dog\H.g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532897" y="5567088"/>
            <a:ext cx="504055" cy="407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5558437"/>
            <a:ext cx="506413" cy="407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 descr="C:\Users\Administrator\Desktop\hinh nen dep pp\ah dog\H.g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413309" y="5571854"/>
            <a:ext cx="504055" cy="407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Administrator\Desktop\hinh nen dep pp\ah dog\H.g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909254" y="5558437"/>
            <a:ext cx="504055" cy="407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NHUG BOG HOA N B CA A' Truo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969965" y="21328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2942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38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-13283" y="-4318"/>
            <a:ext cx="3394870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NHUG BOG HOA N B CA A' Truo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969965" y="2132856"/>
            <a:ext cx="609600" cy="609600"/>
          </a:xfrm>
          <a:prstGeom prst="rect">
            <a:avLst/>
          </a:prstGeom>
        </p:spPr>
      </p:pic>
      <p:pic>
        <p:nvPicPr>
          <p:cNvPr id="3" name="van dog nhug boh hoa nhug bai ca.mp4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835696" y="3391745"/>
            <a:ext cx="5328592" cy="3205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704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38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292080" y="1052736"/>
            <a:ext cx="3456384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vài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just"/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1: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thái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dung ý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algn="just"/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3: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nhắc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nhở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843808" y="200568"/>
            <a:ext cx="3744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HĐ: VẬN DỤNG-SÁNG TẠO</a:t>
            </a:r>
          </a:p>
        </p:txBody>
      </p:sp>
    </p:spTree>
    <p:extLst>
      <p:ext uri="{BB962C8B-B14F-4D97-AF65-F5344CB8AC3E}">
        <p14:creationId xmlns:p14="http://schemas.microsoft.com/office/powerpoint/2010/main" val="235087812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460</TotalTime>
  <Words>383</Words>
  <Application>Microsoft Office PowerPoint</Application>
  <PresentationFormat>On-screen Show (4:3)</PresentationFormat>
  <Paragraphs>47</Paragraphs>
  <Slides>17</Slides>
  <Notes>3</Notes>
  <HiddenSlides>0</HiddenSlides>
  <MMClips>11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.VnTime</vt:lpstr>
      <vt:lpstr>Arial</vt:lpstr>
      <vt:lpstr>Calibri</vt:lpstr>
      <vt:lpstr>Times New Roman</vt:lpstr>
      <vt:lpstr>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Windows User</cp:lastModifiedBy>
  <cp:revision>93</cp:revision>
  <dcterms:created xsi:type="dcterms:W3CDTF">2021-05-09T14:16:54Z</dcterms:created>
  <dcterms:modified xsi:type="dcterms:W3CDTF">2023-11-10T09:38:12Z</dcterms:modified>
</cp:coreProperties>
</file>