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2"/>
  </p:notesMasterIdLst>
  <p:sldIdLst>
    <p:sldId id="503" r:id="rId3"/>
    <p:sldId id="504" r:id="rId4"/>
    <p:sldId id="505" r:id="rId5"/>
    <p:sldId id="484" r:id="rId6"/>
    <p:sldId id="506" r:id="rId7"/>
    <p:sldId id="488" r:id="rId8"/>
    <p:sldId id="490" r:id="rId9"/>
    <p:sldId id="491" r:id="rId10"/>
    <p:sldId id="507" r:id="rId11"/>
    <p:sldId id="510" r:id="rId12"/>
    <p:sldId id="511" r:id="rId13"/>
    <p:sldId id="494" r:id="rId14"/>
    <p:sldId id="459" r:id="rId15"/>
    <p:sldId id="495" r:id="rId16"/>
    <p:sldId id="496" r:id="rId17"/>
    <p:sldId id="497" r:id="rId18"/>
    <p:sldId id="498" r:id="rId19"/>
    <p:sldId id="499" r:id="rId20"/>
    <p:sldId id="517"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Tahoma" panose="020B060403050404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58" d="100"/>
          <a:sy n="58" d="100"/>
        </p:scale>
        <p:origin x="39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t>12</a:t>
            </a:fld>
            <a:endParaRPr lang="en-US"/>
          </a:p>
        </p:txBody>
      </p:sp>
    </p:spTree>
    <p:extLst>
      <p:ext uri="{BB962C8B-B14F-4D97-AF65-F5344CB8AC3E}">
        <p14:creationId xmlns:p14="http://schemas.microsoft.com/office/powerpoint/2010/main" val="425926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1579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10/5/2023</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10/5/2023</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2074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slide" Target="slide15.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18.jp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18.jp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slide" Target="slide16.xml"/><Relationship Id="rId5" Type="http://schemas.openxmlformats.org/officeDocument/2006/relationships/image" Target="../media/image18.jp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11.png"/><Relationship Id="rId3" Type="http://schemas.microsoft.com/office/2007/relationships/media" Target="../media/media5.mp3"/><Relationship Id="rId7" Type="http://schemas.microsoft.com/office/2007/relationships/media" Target="../media/media7.mp3"/><Relationship Id="rId12"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audio" Target="../media/media5.mp3"/><Relationship Id="rId9" Type="http://schemas.openxmlformats.org/officeDocument/2006/relationships/slideLayout" Target="../slideLayouts/slideLayout2.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995589" y="249887"/>
            <a:ext cx="6858000" cy="1083374"/>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Học hát bài: Chim Sáo</a:t>
            </a:r>
          </a:p>
        </p:txBody>
      </p:sp>
      <p:sp>
        <p:nvSpPr>
          <p:cNvPr id="6" name="Rectangle 5"/>
          <p:cNvSpPr/>
          <p:nvPr/>
        </p:nvSpPr>
        <p:spPr>
          <a:xfrm>
            <a:off x="6324523" y="131094"/>
            <a:ext cx="1303498" cy="548099"/>
          </a:xfrm>
          <a:prstGeom prst="rect">
            <a:avLst/>
          </a:prstGeom>
        </p:spPr>
        <p:txBody>
          <a:bodyPr wrap="none">
            <a:spAutoFit/>
          </a:bodyPr>
          <a:lstStyle/>
          <a:p>
            <a:pPr algn="ct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 5</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4083091" y="1584915"/>
            <a:ext cx="7789606" cy="941796"/>
          </a:xfrm>
          <a:prstGeom prst="rect">
            <a:avLst/>
          </a:prstGeom>
        </p:spPr>
        <p:txBody>
          <a:bodyPr wrap="square">
            <a:spAutoFit/>
          </a:bodyPr>
          <a:lstStyle/>
          <a:p>
            <a:pPr>
              <a:lnSpc>
                <a:spcPct val="115000"/>
              </a:lnSpc>
              <a:spcAft>
                <a:spcPts val="0"/>
              </a:spcAft>
            </a:pP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 ca Khơme</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Sưu tầm: Đặng Nguyễn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960393"/>
      </p:ext>
    </p:extLst>
  </p:cSld>
  <p:clrMapOvr>
    <a:masterClrMapping/>
  </p:clrMapOvr>
  <p:transition spd="slow">
    <p:fade/>
    <p:sndAc>
      <p:stSnd>
        <p:snd r:embed="rId2" name="chuyen trag ngăn.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7437" y="5728010"/>
            <a:ext cx="609600" cy="609600"/>
          </a:xfrm>
          <a:prstGeom prst="rect">
            <a:avLst/>
          </a:prstGeom>
        </p:spPr>
      </p:pic>
      <p:sp>
        <p:nvSpPr>
          <p:cNvPr id="22" name="TextBox 21"/>
          <p:cNvSpPr txBox="1"/>
          <p:nvPr/>
        </p:nvSpPr>
        <p:spPr>
          <a:xfrm>
            <a:off x="90855" y="0"/>
            <a:ext cx="558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hợp vỗ tay tay theo nhịp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34467" y="845820"/>
            <a:ext cx="7580754" cy="2914650"/>
          </a:xfrm>
          <a:prstGeom prst="rect">
            <a:avLst/>
          </a:prstGeom>
        </p:spPr>
      </p:pic>
    </p:spTree>
    <p:extLst>
      <p:ext uri="{BB962C8B-B14F-4D97-AF65-F5344CB8AC3E}">
        <p14:creationId xmlns:p14="http://schemas.microsoft.com/office/powerpoint/2010/main" val="2221876274"/>
      </p:ext>
    </p:extLst>
  </p:cSld>
  <p:clrMapOvr>
    <a:masterClrMapping/>
  </p:clrMapOvr>
  <p:transition spd="slow">
    <p:fade/>
    <p:sndAc>
      <p:stSnd>
        <p:snd r:embed="rId4" name="chuyen trag ngăn.wav"/>
      </p:st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3330" y="2614961"/>
            <a:ext cx="6958361" cy="4267600"/>
          </a:xfrm>
          <a:prstGeom prst="rect">
            <a:avLst/>
          </a:prstGeom>
        </p:spPr>
      </p:pic>
      <p:sp>
        <p:nvSpPr>
          <p:cNvPr id="21" name="Rectangle 20"/>
          <p:cNvSpPr/>
          <p:nvPr/>
        </p:nvSpPr>
        <p:spPr>
          <a:xfrm>
            <a:off x="1295309" y="674370"/>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2 bạn nam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Hát câu 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17921" y="5567775"/>
            <a:ext cx="609600" cy="609600"/>
          </a:xfrm>
          <a:prstGeom prst="rect">
            <a:avLst/>
          </a:prstGeom>
        </p:spPr>
      </p:pic>
      <p:sp>
        <p:nvSpPr>
          <p:cNvPr id="23" name="Rectangle 22"/>
          <p:cNvSpPr/>
          <p:nvPr/>
        </p:nvSpPr>
        <p:spPr>
          <a:xfrm>
            <a:off x="1295309" y="1167631"/>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1295309" y="1738738"/>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Hát câu 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1295308" y="2240003"/>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sp>
        <p:nvSpPr>
          <p:cNvPr id="27" name="Rectangle 26"/>
          <p:cNvSpPr/>
          <p:nvPr/>
        </p:nvSpPr>
        <p:spPr>
          <a:xfrm>
            <a:off x="125880" y="4275"/>
            <a:ext cx="397749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nối tiếp hình thức song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324706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7469" y="374754"/>
            <a:ext cx="2192957" cy="2769204"/>
          </a:xfrm>
          <a:prstGeom prst="rect">
            <a:avLst/>
          </a:prstGeom>
        </p:spPr>
      </p:pic>
      <p:pic>
        <p:nvPicPr>
          <p:cNvPr id="34" name="Picture 33">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580" y="1270415"/>
            <a:ext cx="1903752" cy="2486889"/>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663908" y="988100"/>
            <a:ext cx="2188564" cy="2769204"/>
          </a:xfrm>
          <a:prstGeom prst="rect">
            <a:avLst/>
          </a:prstGeom>
        </p:spPr>
      </p:pic>
      <p:sp>
        <p:nvSpPr>
          <p:cNvPr id="6" name="TextBox 5"/>
          <p:cNvSpPr txBox="1"/>
          <p:nvPr/>
        </p:nvSpPr>
        <p:spPr>
          <a:xfrm>
            <a:off x="4121797" y="338114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Vận dụng</a:t>
            </a:r>
          </a:p>
        </p:txBody>
      </p:sp>
    </p:spTree>
    <p:extLst>
      <p:ext uri="{BB962C8B-B14F-4D97-AF65-F5344CB8AC3E}">
        <p14:creationId xmlns:p14="http://schemas.microsoft.com/office/powerpoint/2010/main" val="3192755946"/>
      </p:ext>
    </p:extLst>
  </p:cSld>
  <p:clrMapOvr>
    <a:masterClrMapping/>
  </p:clrMapOvr>
  <p:transition spd="slow">
    <p:fade/>
    <p:sndAc>
      <p:stSnd>
        <p:snd r:embed="rId3" name="chuyen trag ngăn.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77910" y="3118075"/>
            <a:ext cx="6312309" cy="1323439"/>
          </a:xfrm>
          <a:prstGeom prst="rect">
            <a:avLst/>
          </a:prstGeom>
          <a:noFill/>
        </p:spPr>
        <p:txBody>
          <a:bodyPr wrap="square" rtlCol="0">
            <a:spAutoFit/>
          </a:bodyPr>
          <a:lstStyle/>
          <a:p>
            <a:r>
              <a:rPr lang="en-US" sz="4000" dirty="0">
                <a:solidFill>
                  <a:srgbClr val="6600FF"/>
                </a:solidFill>
              </a:rPr>
              <a:t>Hãy cho biết đây là giai điệu câu hát số mấy</a:t>
            </a: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6634" y="4788108"/>
            <a:ext cx="609600" cy="6096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244" y="5026927"/>
            <a:ext cx="1963388" cy="1831073"/>
          </a:xfrm>
          <a:prstGeom prst="rect">
            <a:avLst/>
          </a:prstGeom>
        </p:spPr>
      </p:pic>
    </p:spTree>
    <p:extLst>
      <p:ext uri="{BB962C8B-B14F-4D97-AF65-F5344CB8AC3E}">
        <p14:creationId xmlns:p14="http://schemas.microsoft.com/office/powerpoint/2010/main" val="159961892"/>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77910" y="3342928"/>
            <a:ext cx="6312309" cy="707886"/>
          </a:xfrm>
          <a:prstGeom prst="rect">
            <a:avLst/>
          </a:prstGeom>
          <a:noFill/>
        </p:spPr>
        <p:txBody>
          <a:bodyPr wrap="square" rtlCol="0">
            <a:spAutoFit/>
          </a:bodyPr>
          <a:lstStyle/>
          <a:p>
            <a:r>
              <a:rPr lang="en-US" sz="4000">
                <a:solidFill>
                  <a:srgbClr val="6600FF"/>
                </a:solidFill>
              </a:rPr>
              <a:t>Câu 3 em hãy hát lại câu 3 </a:t>
            </a: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6634" y="4788108"/>
            <a:ext cx="609600" cy="609600"/>
          </a:xfrm>
          <a:prstGeom prst="rect">
            <a:avLst/>
          </a:prstGeom>
        </p:spPr>
      </p:pic>
      <p:pic>
        <p:nvPicPr>
          <p:cNvPr id="5" name="Picture 4">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52079"/>
            <a:ext cx="2818151" cy="2405921"/>
          </a:xfrm>
          <a:prstGeom prst="rect">
            <a:avLst/>
          </a:prstGeom>
        </p:spPr>
      </p:pic>
    </p:spTree>
    <p:extLst>
      <p:ext uri="{BB962C8B-B14F-4D97-AF65-F5344CB8AC3E}">
        <p14:creationId xmlns:p14="http://schemas.microsoft.com/office/powerpoint/2010/main" val="3571144084"/>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97635" y="3208016"/>
            <a:ext cx="5750903" cy="1077218"/>
          </a:xfrm>
          <a:prstGeom prst="rect">
            <a:avLst/>
          </a:prstGeom>
          <a:noFill/>
        </p:spPr>
        <p:txBody>
          <a:bodyPr wrap="square" rtlCol="0">
            <a:spAutoFit/>
          </a:bodyPr>
          <a:lstStyle/>
          <a:p>
            <a:r>
              <a:rPr lang="en-US" sz="3200" dirty="0">
                <a:solidFill>
                  <a:srgbClr val="6600FF"/>
                </a:solidFill>
              </a:rPr>
              <a:t>Hãy tìm từ còn thiếu trong đoạn nhạc đã bị chú hổ ăn mất </a:t>
            </a:r>
          </a:p>
        </p:txBody>
      </p:sp>
      <p:pic>
        <p:nvPicPr>
          <p:cNvPr id="5" name="Picture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185" y="4802076"/>
            <a:ext cx="1963388" cy="1831073"/>
          </a:xfrm>
          <a:prstGeom prst="rect">
            <a:avLst/>
          </a:prstGeom>
        </p:spPr>
      </p:pic>
      <p:pic>
        <p:nvPicPr>
          <p:cNvPr id="6" name="cau hat bị mat t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1102" y="4802076"/>
            <a:ext cx="609600" cy="609600"/>
          </a:xfrm>
          <a:prstGeom prst="rect">
            <a:avLst/>
          </a:prstGeom>
        </p:spPr>
      </p:pic>
    </p:spTree>
    <p:extLst>
      <p:ext uri="{BB962C8B-B14F-4D97-AF65-F5344CB8AC3E}">
        <p14:creationId xmlns:p14="http://schemas.microsoft.com/office/powerpoint/2010/main" val="2011395423"/>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392118" y="3387777"/>
            <a:ext cx="4931764" cy="707886"/>
          </a:xfrm>
          <a:prstGeom prst="rect">
            <a:avLst/>
          </a:prstGeom>
          <a:noFill/>
        </p:spPr>
        <p:txBody>
          <a:bodyPr wrap="square" rtlCol="0">
            <a:spAutoFit/>
          </a:bodyPr>
          <a:lstStyle/>
          <a:p>
            <a:r>
              <a:rPr lang="en-US" sz="4000" dirty="0">
                <a:solidFill>
                  <a:srgbClr val="6600FF"/>
                </a:solidFill>
              </a:rPr>
              <a:t>“Sáo đùa sáo bay” </a:t>
            </a:r>
          </a:p>
        </p:txBody>
      </p:sp>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52079"/>
            <a:ext cx="2818151" cy="2405921"/>
          </a:xfrm>
          <a:prstGeom prst="rect">
            <a:avLst/>
          </a:prstGeom>
        </p:spPr>
      </p:pic>
    </p:spTree>
    <p:extLst>
      <p:ext uri="{BB962C8B-B14F-4D97-AF65-F5344CB8AC3E}">
        <p14:creationId xmlns:p14="http://schemas.microsoft.com/office/powerpoint/2010/main" val="2618104853"/>
      </p:ext>
    </p:extLst>
  </p:cSld>
  <p:clrMapOvr>
    <a:masterClrMapping/>
  </p:clrMapOvr>
  <p:transition spd="slow">
    <p:fade/>
    <p:sndAc>
      <p:stSnd>
        <p:snd r:embed="rId2" name="chuyen trag ngăn.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82452" y="3222885"/>
            <a:ext cx="5651292" cy="1077218"/>
          </a:xfrm>
          <a:prstGeom prst="rect">
            <a:avLst/>
          </a:prstGeom>
          <a:noFill/>
        </p:spPr>
        <p:txBody>
          <a:bodyPr wrap="square" rtlCol="0">
            <a:spAutoFit/>
          </a:bodyPr>
          <a:lstStyle/>
          <a:p>
            <a:r>
              <a:rPr lang="en-US" sz="3200" dirty="0">
                <a:solidFill>
                  <a:srgbClr val="6600FF"/>
                </a:solidFill>
              </a:rPr>
              <a:t>Câu 3:Em thấy bầy chim sáo trong bài có những đức tính gì? </a:t>
            </a:r>
          </a:p>
        </p:txBody>
      </p:sp>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 y="4802076"/>
            <a:ext cx="1963388" cy="1831073"/>
          </a:xfrm>
          <a:prstGeom prst="rect">
            <a:avLst/>
          </a:prstGeom>
        </p:spPr>
      </p:pic>
    </p:spTree>
    <p:extLst>
      <p:ext uri="{BB962C8B-B14F-4D97-AF65-F5344CB8AC3E}">
        <p14:creationId xmlns:p14="http://schemas.microsoft.com/office/powerpoint/2010/main" val="190390511"/>
      </p:ext>
    </p:extLst>
  </p:cSld>
  <p:clrMapOvr>
    <a:masterClrMapping/>
  </p:clrMapOvr>
  <p:transition spd="slow">
    <p:fade/>
    <p:sndAc>
      <p:stSnd>
        <p:snd r:embed="rId2" name="chuyen trag ngăn.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197246" y="3402767"/>
            <a:ext cx="5651292" cy="584775"/>
          </a:xfrm>
          <a:prstGeom prst="rect">
            <a:avLst/>
          </a:prstGeom>
          <a:noFill/>
        </p:spPr>
        <p:txBody>
          <a:bodyPr wrap="square" rtlCol="0">
            <a:spAutoFit/>
          </a:bodyPr>
          <a:lstStyle/>
          <a:p>
            <a:r>
              <a:rPr lang="en-US" sz="3200" dirty="0">
                <a:solidFill>
                  <a:srgbClr val="6600FF"/>
                </a:solidFill>
              </a:rPr>
              <a:t>“ vui vẻ-chăm chỉ”</a:t>
            </a:r>
          </a:p>
        </p:txBody>
      </p:sp>
      <p:pic>
        <p:nvPicPr>
          <p:cNvPr id="3" name="Picture 2">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45" y="4867824"/>
            <a:ext cx="2436045" cy="1990176"/>
          </a:xfrm>
          <a:prstGeom prst="rect">
            <a:avLst/>
          </a:prstGeom>
        </p:spPr>
      </p:pic>
    </p:spTree>
    <p:extLst>
      <p:ext uri="{BB962C8B-B14F-4D97-AF65-F5344CB8AC3E}">
        <p14:creationId xmlns:p14="http://schemas.microsoft.com/office/powerpoint/2010/main" val="546235645"/>
      </p:ext>
    </p:extLst>
  </p:cSld>
  <p:clrMapOvr>
    <a:masterClrMapping/>
  </p:clrMapOvr>
  <p:transition spd="slow">
    <p:fade/>
    <p:sndAc>
      <p:stSnd>
        <p:snd r:embed="rId2" name="chuyen trag ngăn.wav"/>
      </p:stSnd>
    </p:sndAc>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2789451"/>
      </p:ext>
    </p:extLst>
  </p:cSld>
  <p:clrMapOvr>
    <a:masterClrMapping/>
  </p:clrMapOvr>
  <p:transition spd="slow">
    <p:fade/>
    <p:sndAc>
      <p:stSnd>
        <p:snd r:embed="rId2" name="chuyen trag ngăn.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524" y="1070826"/>
            <a:ext cx="7999670"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Dân tộc Khmer ở Việt Nam sống tập trung ở tại các tỉnh Nam Bộ như Trà Vinh, Sóc Trăng, Kiên Giang, An Giang, Bạc Liêu, Cần Thơ, Vĩnh Long... Cuộc sống của người Khmer gắn liền viớ nghề canh tác lúa nước</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1227909" y="3907361"/>
            <a:ext cx="10826559"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Chim sáo là dân ca đồng bào Khơmer </a:t>
            </a:r>
            <a:r>
              <a:rPr lang="en-US" sz="2400" i="1" dirty="0">
                <a:latin typeface="Times New Roman" panose="02020603050405020304" pitchFamily="18" charset="0"/>
                <a:cs typeface="Times New Roman" panose="02020603050405020304" pitchFamily="18" charset="0"/>
              </a:rPr>
              <a:t>(Nam Bộ) </a:t>
            </a:r>
            <a:r>
              <a:rPr lang="en-US" sz="2400" dirty="0">
                <a:latin typeface="Times New Roman" panose="02020603050405020304" pitchFamily="18" charset="0"/>
                <a:cs typeface="Times New Roman" panose="02020603050405020304" pitchFamily="18" charset="0"/>
              </a:rPr>
              <a:t>bài hát có giai điệu vui tươi nhẹ nhàng lời ca mộc mạc giản dị miêu tả cảnh thiên nhiên tươi đẹp của một miền quê</a:t>
            </a:r>
          </a:p>
        </p:txBody>
      </p:sp>
      <p:sp>
        <p:nvSpPr>
          <p:cNvPr id="11" name="Rectangle 10"/>
          <p:cNvSpPr/>
          <p:nvPr/>
        </p:nvSpPr>
        <p:spPr>
          <a:xfrm>
            <a:off x="7760413" y="5556670"/>
            <a:ext cx="4597307" cy="483017"/>
          </a:xfrm>
          <a:prstGeom prst="rect">
            <a:avLst/>
          </a:prstGeom>
        </p:spPr>
        <p:txBody>
          <a:bodyPr wrap="square">
            <a:spAutoFit/>
          </a:bodyPr>
          <a:lstStyle/>
          <a:p>
            <a:pPr indent="159385">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Đom boong nghĩa là quả Đa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Làng Văn hóa - Du lịch các dân tộc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194" y="430235"/>
            <a:ext cx="4071746" cy="270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844102" y="12508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phá</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0"/>
            <a:ext cx="1949200" cy="102565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24" y="2590400"/>
            <a:ext cx="6958361" cy="4267600"/>
          </a:xfrm>
          <a:prstGeom prst="rect">
            <a:avLst/>
          </a:prstGeom>
        </p:spPr>
      </p:pic>
    </p:spTree>
    <p:extLst>
      <p:ext uri="{BB962C8B-B14F-4D97-AF65-F5344CB8AC3E}">
        <p14:creationId xmlns:p14="http://schemas.microsoft.com/office/powerpoint/2010/main" val="4244589923"/>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4600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sp>
        <p:nvSpPr>
          <p:cNvPr id="8" name="Rectangle 7"/>
          <p:cNvSpPr/>
          <p:nvPr/>
        </p:nvSpPr>
        <p:spPr>
          <a:xfrm>
            <a:off x="367990" y="120888"/>
            <a:ext cx="1694985" cy="46166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Hát mẫu</a:t>
            </a:r>
          </a:p>
        </p:txBody>
      </p:sp>
      <p:pic>
        <p:nvPicPr>
          <p:cNvPr id="1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91570" y="2590400"/>
            <a:ext cx="609600" cy="609600"/>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pic>
        <p:nvPicPr>
          <p:cNvPr id="3" name="Hát mẫu Chim sá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869579" y="685600"/>
            <a:ext cx="609600" cy="609600"/>
          </a:xfrm>
          <a:prstGeom prst="rect">
            <a:avLst/>
          </a:prstGeom>
        </p:spPr>
      </p:pic>
    </p:spTree>
    <p:extLst>
      <p:ext uri="{BB962C8B-B14F-4D97-AF65-F5344CB8AC3E}">
        <p14:creationId xmlns:p14="http://schemas.microsoft.com/office/powerpoint/2010/main" val="2147944423"/>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047"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5" name="Text Box 47"/>
          <p:cNvSpPr txBox="1">
            <a:spLocks noChangeArrowheads="1"/>
          </p:cNvSpPr>
          <p:nvPr/>
        </p:nvSpPr>
        <p:spPr bwMode="auto">
          <a:xfrm>
            <a:off x="318540" y="85551"/>
            <a:ext cx="4238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2800" dirty="0">
                <a:latin typeface="Times New Roman" panose="02020603050405020304" pitchFamily="18" charset="0"/>
                <a:cs typeface="Times New Roman" panose="02020603050405020304" pitchFamily="18" charset="0"/>
              </a:rPr>
              <a:t>Đọc lời ca</a:t>
            </a:r>
          </a:p>
        </p:txBody>
      </p:sp>
      <p:sp>
        <p:nvSpPr>
          <p:cNvPr id="6" name="Rectangle 5"/>
          <p:cNvSpPr/>
          <p:nvPr/>
        </p:nvSpPr>
        <p:spPr>
          <a:xfrm>
            <a:off x="5754580" y="-37560"/>
            <a:ext cx="1337226" cy="646331"/>
          </a:xfrm>
          <a:prstGeom prst="rect">
            <a:avLst/>
          </a:prstGeom>
        </p:spPr>
        <p:txBody>
          <a:bodyPr wrap="none">
            <a:spAutoFit/>
          </a:bodyPr>
          <a:lstStyle/>
          <a:p>
            <a:pPr>
              <a:spcBef>
                <a:spcPct val="50000"/>
              </a:spcBef>
            </a:pPr>
            <a:r>
              <a:rPr lang="en-US" sz="3600" b="1" dirty="0">
                <a:latin typeface="Times New Roman" panose="02020603050405020304" pitchFamily="18" charset="0"/>
                <a:cs typeface="Times New Roman" panose="02020603050405020304" pitchFamily="18" charset="0"/>
              </a:rPr>
              <a:t>Lời 1.</a:t>
            </a:r>
          </a:p>
        </p:txBody>
      </p:sp>
      <p:sp>
        <p:nvSpPr>
          <p:cNvPr id="7" name="Rectangle 6"/>
          <p:cNvSpPr/>
          <p:nvPr/>
        </p:nvSpPr>
        <p:spPr>
          <a:xfrm>
            <a:off x="2311251" y="407307"/>
            <a:ext cx="8783217" cy="4616648"/>
          </a:xfrm>
          <a:prstGeom prst="rect">
            <a:avLst/>
          </a:prstGeom>
        </p:spPr>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Câu 1: </a:t>
            </a:r>
            <a:r>
              <a:rPr lang="vi-VN" sz="2800" i="1" dirty="0">
                <a:latin typeface="Times New Roman" panose="02020603050405020304" pitchFamily="18" charset="0"/>
                <a:cs typeface="Times New Roman" panose="02020603050405020304" pitchFamily="18" charset="0"/>
              </a:rPr>
              <a:t>Trong rừng cây xanh sáo đùa sáo</a:t>
            </a:r>
            <a:r>
              <a:rPr lang="en-US" sz="2800" i="1" dirty="0">
                <a:latin typeface="Times New Roman" panose="02020603050405020304" pitchFamily="18" charset="0"/>
                <a:cs typeface="Times New Roman" panose="02020603050405020304" pitchFamily="18" charset="0"/>
              </a:rPr>
              <a:t> bay</a:t>
            </a:r>
            <a:r>
              <a:rPr lang="vi-VN"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2: </a:t>
            </a:r>
            <a:r>
              <a:rPr lang="vi-VN" sz="2800" i="1" dirty="0">
                <a:latin typeface="Times New Roman" panose="02020603050405020304" pitchFamily="18" charset="0"/>
                <a:cs typeface="Times New Roman" panose="02020603050405020304" pitchFamily="18" charset="0"/>
              </a:rPr>
              <a:t>Trong rừng cây xanh sáo đùa sáo bay.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3: </a:t>
            </a:r>
            <a:r>
              <a:rPr lang="vi-VN" sz="2800" i="1" dirty="0">
                <a:latin typeface="Times New Roman" panose="02020603050405020304" pitchFamily="18" charset="0"/>
                <a:cs typeface="Times New Roman" panose="02020603050405020304" pitchFamily="18" charset="0"/>
              </a:rPr>
              <a:t>Ngọt thơm đom boong ơi, đàn chim vui bầy</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4: </a:t>
            </a:r>
            <a:r>
              <a:rPr lang="vi-VN" sz="2800" i="1" dirty="0">
                <a:latin typeface="Times New Roman" panose="02020603050405020304" pitchFamily="18" charset="0"/>
                <a:cs typeface="Times New Roman" panose="02020603050405020304" pitchFamily="18" charset="0"/>
              </a:rPr>
              <a:t>la là la la. </a:t>
            </a:r>
            <a:endParaRPr lang="en-US" sz="2800" i="1" dirty="0">
              <a:latin typeface="Times New Roman" panose="02020603050405020304" pitchFamily="18" charset="0"/>
              <a:cs typeface="Times New Roman" panose="02020603050405020304" pitchFamily="18" charset="0"/>
            </a:endParaRPr>
          </a:p>
          <a:p>
            <a:pPr algn="just">
              <a:lnSpc>
                <a:spcPct val="150000"/>
              </a:lnSpc>
            </a:pPr>
            <a:endParaRPr lang="en-US" sz="2800" b="1" dirty="0">
              <a:latin typeface="Times New Roman" panose="02020603050405020304" pitchFamily="18" charset="0"/>
              <a:cs typeface="Times New Roman" panose="02020603050405020304" pitchFamily="18" charset="0"/>
            </a:endParaRPr>
          </a:p>
          <a:p>
            <a:pPr algn="just">
              <a:lnSpc>
                <a:spcPct val="150000"/>
              </a:lnSpc>
            </a:pPr>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5754580" y="3100935"/>
            <a:ext cx="7239003" cy="3246530"/>
          </a:xfrm>
          <a:prstGeom prst="rect">
            <a:avLst/>
          </a:prstGeom>
        </p:spPr>
        <p:txBody>
          <a:bodyPr wrap="square">
            <a:spAutoFit/>
          </a:bodyPr>
          <a:lstStyle/>
          <a:p>
            <a:pPr>
              <a:lnSpc>
                <a:spcPct val="150000"/>
              </a:lnSpc>
            </a:pPr>
            <a:r>
              <a:rPr lang="vi-VN" sz="2800" i="1" dirty="0">
                <a:latin typeface="Times New Roman" panose="02020603050405020304" pitchFamily="18" charset="0"/>
                <a:cs typeface="Times New Roman" panose="02020603050405020304" pitchFamily="18" charset="0"/>
              </a:rPr>
              <a:t>Trong rừng cây xanh sáo tìm trái thơm.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Trong rừng cây xanh tiếng đùa líu lo.</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Ngọt thơm </a:t>
            </a:r>
            <a:r>
              <a:rPr lang="en-US" sz="2800" i="1" dirty="0">
                <a:latin typeface="Times New Roman" panose="02020603050405020304" pitchFamily="18" charset="0"/>
                <a:cs typeface="Times New Roman" panose="02020603050405020304" pitchFamily="18" charset="0"/>
              </a:rPr>
              <a:t>Đ</a:t>
            </a:r>
            <a:r>
              <a:rPr lang="vi-VN" sz="2800" i="1" dirty="0">
                <a:latin typeface="Times New Roman" panose="02020603050405020304" pitchFamily="18" charset="0"/>
                <a:cs typeface="Times New Roman" panose="02020603050405020304" pitchFamily="18" charset="0"/>
              </a:rPr>
              <a:t>om </a:t>
            </a:r>
            <a:r>
              <a:rPr lang="en-US" sz="2800" i="1" dirty="0">
                <a:latin typeface="Times New Roman" panose="02020603050405020304" pitchFamily="18" charset="0"/>
                <a:cs typeface="Times New Roman" panose="02020603050405020304" pitchFamily="18" charset="0"/>
              </a:rPr>
              <a:t>B</a:t>
            </a:r>
            <a:r>
              <a:rPr lang="vi-VN" sz="2800" i="1" dirty="0">
                <a:latin typeface="Times New Roman" panose="02020603050405020304" pitchFamily="18" charset="0"/>
                <a:cs typeface="Times New Roman" panose="02020603050405020304" pitchFamily="18" charset="0"/>
              </a:rPr>
              <a:t>oong ơi, đàn chim vui bầy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la là la la.</a:t>
            </a:r>
            <a:br>
              <a:rPr lang="vi-VN" sz="2800" i="1" dirty="0">
                <a:latin typeface="Times New Roman" panose="02020603050405020304" pitchFamily="18" charset="0"/>
                <a:cs typeface="Times New Roman" panose="02020603050405020304" pitchFamily="18" charset="0"/>
              </a:rPr>
            </a:br>
            <a:endParaRPr lang="en-US" sz="2800" i="1" dirty="0">
              <a:latin typeface="Times New Roman" panose="02020603050405020304" pitchFamily="18" charset="0"/>
              <a:cs typeface="Times New Roman" panose="02020603050405020304" pitchFamily="18" charset="0"/>
            </a:endParaRPr>
          </a:p>
        </p:txBody>
      </p:sp>
      <p:sp>
        <p:nvSpPr>
          <p:cNvPr id="9" name="Rectangle 8"/>
          <p:cNvSpPr/>
          <p:nvPr/>
        </p:nvSpPr>
        <p:spPr>
          <a:xfrm>
            <a:off x="6011061" y="2715631"/>
            <a:ext cx="1080745"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 Lời 2</a:t>
            </a:r>
            <a:endParaRPr lang="en-US" sz="28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3328684"/>
            <a:ext cx="5754581" cy="3529315"/>
          </a:xfrm>
          <a:prstGeom prst="rect">
            <a:avLst/>
          </a:prstGeom>
        </p:spPr>
      </p:pic>
    </p:spTree>
    <p:extLst>
      <p:ext uri="{BB962C8B-B14F-4D97-AF65-F5344CB8AC3E}">
        <p14:creationId xmlns:p14="http://schemas.microsoft.com/office/powerpoint/2010/main" val="351880570"/>
      </p:ext>
    </p:extLst>
  </p:cSld>
  <p:clrMapOvr>
    <a:masterClrMapping/>
  </p:clrMapOvr>
  <p:transition spd="slow">
    <p:fade/>
    <p:sndAc>
      <p:stSnd>
        <p:snd r:embed="rId2" name="chuyen trag ngăn.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577965" y="0"/>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1+2</a:t>
            </a:r>
          </a:p>
        </p:txBody>
      </p:sp>
      <p:pic>
        <p:nvPicPr>
          <p:cNvPr id="4"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33380" y="5370743"/>
            <a:ext cx="609600" cy="609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92168" y="998709"/>
            <a:ext cx="10632818" cy="3243672"/>
          </a:xfrm>
          <a:prstGeom prst="rect">
            <a:avLst/>
          </a:prstGeom>
        </p:spPr>
      </p:pic>
    </p:spTree>
    <p:extLst>
      <p:ext uri="{BB962C8B-B14F-4D97-AF65-F5344CB8AC3E}">
        <p14:creationId xmlns:p14="http://schemas.microsoft.com/office/powerpoint/2010/main" val="4648160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46000"/>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7" name="Picture 2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494048" y="-75472"/>
            <a:ext cx="8697952" cy="2665872"/>
          </a:xfrm>
          <a:prstGeom prst="rect">
            <a:avLst/>
          </a:prstGeom>
        </p:spPr>
      </p:pic>
      <p:sp>
        <p:nvSpPr>
          <p:cNvPr id="28" name="Rectangle 27"/>
          <p:cNvSpPr/>
          <p:nvPr/>
        </p:nvSpPr>
        <p:spPr>
          <a:xfrm>
            <a:off x="4358872" y="79099"/>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3</a:t>
            </a:r>
          </a:p>
        </p:txBody>
      </p:sp>
      <p:pic>
        <p:nvPicPr>
          <p:cNvPr id="29"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39803" y="5100730"/>
            <a:ext cx="609600" cy="609600"/>
          </a:xfrm>
          <a:prstGeom prst="rect">
            <a:avLst/>
          </a:prstGeom>
        </p:spPr>
      </p:pic>
      <p:pic>
        <p:nvPicPr>
          <p:cNvPr id="3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843023" y="5211828"/>
            <a:ext cx="609600" cy="609600"/>
          </a:xfrm>
          <a:prstGeom prst="rect">
            <a:avLst/>
          </a:prstGeom>
        </p:spPr>
      </p:pic>
      <p:pic>
        <p:nvPicPr>
          <p:cNvPr id="31" name="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656833" y="1636555"/>
            <a:ext cx="609600" cy="609600"/>
          </a:xfrm>
          <a:prstGeom prst="rect">
            <a:avLst/>
          </a:prstGeom>
        </p:spPr>
      </p:pic>
      <p:pic>
        <p:nvPicPr>
          <p:cNvPr id="32" name="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1444603" y="1590613"/>
            <a:ext cx="609600" cy="609600"/>
          </a:xfrm>
          <a:prstGeom prst="rect">
            <a:avLst/>
          </a:prstGeom>
        </p:spPr>
      </p:pic>
      <p:pic>
        <p:nvPicPr>
          <p:cNvPr id="3" name="Picture 2"/>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388630" y="2935386"/>
            <a:ext cx="8908787" cy="1627274"/>
          </a:xfrm>
          <a:prstGeom prst="rect">
            <a:avLst/>
          </a:prstGeom>
        </p:spPr>
      </p:pic>
      <p:sp>
        <p:nvSpPr>
          <p:cNvPr id="33" name="Rectangle 32"/>
          <p:cNvSpPr/>
          <p:nvPr/>
        </p:nvSpPr>
        <p:spPr>
          <a:xfrm>
            <a:off x="1930368" y="3487413"/>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4</a:t>
            </a:r>
          </a:p>
        </p:txBody>
      </p:sp>
    </p:spTree>
    <p:extLst>
      <p:ext uri="{BB962C8B-B14F-4D97-AF65-F5344CB8AC3E}">
        <p14:creationId xmlns:p14="http://schemas.microsoft.com/office/powerpoint/2010/main" val="2032269799"/>
      </p:ext>
    </p:extLst>
  </p:cSld>
  <p:clrMapOvr>
    <a:masterClrMapping/>
  </p:clrMapOvr>
  <p:transition spd="slow">
    <p:fade/>
    <p:sndAc>
      <p:stSnd>
        <p:snd r:embed="rId10"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2" presetClass="exit" presetSubtype="4" fill="hold" nodeType="withEffect">
                                  <p:stCondLst>
                                    <p:cond delay="0"/>
                                  </p:stCondLst>
                                  <p:childTnLst>
                                    <p:anim calcmode="lin" valueType="num">
                                      <p:cBhvr additive="base">
                                        <p:cTn id="26" dur="500"/>
                                        <p:tgtEl>
                                          <p:spTgt spid="27"/>
                                        </p:tgtEl>
                                        <p:attrNameLst>
                                          <p:attrName>ppt_x</p:attrName>
                                        </p:attrNameLst>
                                      </p:cBhvr>
                                      <p:tavLst>
                                        <p:tav tm="0">
                                          <p:val>
                                            <p:strVal val="ppt_x"/>
                                          </p:val>
                                        </p:tav>
                                        <p:tav tm="100000">
                                          <p:val>
                                            <p:strVal val="ppt_x"/>
                                          </p:val>
                                        </p:tav>
                                      </p:tavLst>
                                    </p:anim>
                                    <p:anim calcmode="lin" valueType="num">
                                      <p:cBhvr additive="base">
                                        <p:cTn id="27" dur="500"/>
                                        <p:tgtEl>
                                          <p:spTgt spid="27"/>
                                        </p:tgtEl>
                                        <p:attrNameLst>
                                          <p:attrName>ppt_y</p:attrName>
                                        </p:attrNameLst>
                                      </p:cBhvr>
                                      <p:tavLst>
                                        <p:tav tm="0">
                                          <p:val>
                                            <p:strVal val="ppt_y"/>
                                          </p:val>
                                        </p:tav>
                                        <p:tav tm="100000">
                                          <p:val>
                                            <p:strVal val="1+ppt_h/2"/>
                                          </p:val>
                                        </p:tav>
                                      </p:tavLst>
                                    </p:anim>
                                    <p:set>
                                      <p:cBhvr>
                                        <p:cTn id="28" dur="1" fill="hold">
                                          <p:stCondLst>
                                            <p:cond delay="499"/>
                                          </p:stCondLst>
                                        </p:cTn>
                                        <p:tgtEl>
                                          <p:spTgt spid="27"/>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1"/>
                                        </p:tgtEl>
                                        <p:attrNameLst>
                                          <p:attrName>ppt_x</p:attrName>
                                        </p:attrNameLst>
                                      </p:cBhvr>
                                      <p:tavLst>
                                        <p:tav tm="0">
                                          <p:val>
                                            <p:strVal val="ppt_x"/>
                                          </p:val>
                                        </p:tav>
                                        <p:tav tm="100000">
                                          <p:val>
                                            <p:strVal val="ppt_x"/>
                                          </p:val>
                                        </p:tav>
                                      </p:tavLst>
                                    </p:anim>
                                    <p:anim calcmode="lin" valueType="num">
                                      <p:cBhvr additive="base">
                                        <p:cTn id="35" dur="500"/>
                                        <p:tgtEl>
                                          <p:spTgt spid="31"/>
                                        </p:tgtEl>
                                        <p:attrNameLst>
                                          <p:attrName>ppt_y</p:attrName>
                                        </p:attrNameLst>
                                      </p:cBhvr>
                                      <p:tavLst>
                                        <p:tav tm="0">
                                          <p:val>
                                            <p:strVal val="ppt_y"/>
                                          </p:val>
                                        </p:tav>
                                        <p:tav tm="100000">
                                          <p:val>
                                            <p:strVal val="1+ppt_h/2"/>
                                          </p:val>
                                        </p:tav>
                                      </p:tavLst>
                                    </p:anim>
                                    <p:set>
                                      <p:cBhvr>
                                        <p:cTn id="36" dur="1" fill="hold">
                                          <p:stCondLst>
                                            <p:cond delay="499"/>
                                          </p:stCondLst>
                                        </p:cTn>
                                        <p:tgtEl>
                                          <p:spTgt spid="31"/>
                                        </p:tgtEl>
                                        <p:attrNameLst>
                                          <p:attrName>style.visibility</p:attrName>
                                        </p:attrNameLst>
                                      </p:cBhvr>
                                      <p:to>
                                        <p:strVal val="hidden"/>
                                      </p:to>
                                    </p:set>
                                    <p:cmd type="call" cmd="stop">
                                      <p:cBhvr>
                                        <p:cTn id="37" dur="1">
                                          <p:stCondLst>
                                            <p:cond delay="499"/>
                                          </p:stCondLst>
                                        </p:cTn>
                                        <p:tgtEl>
                                          <p:spTgt spid="31"/>
                                        </p:tgtEl>
                                      </p:cBhvr>
                                    </p:cmd>
                                  </p:childTnLst>
                                </p:cTn>
                              </p:par>
                              <p:par>
                                <p:cTn id="38" presetID="2" presetClass="exit" presetSubtype="4" fill="hold" nodeType="withEffect">
                                  <p:stCondLst>
                                    <p:cond delay="0"/>
                                  </p:stCondLst>
                                  <p:childTnLst>
                                    <p:anim calcmode="lin" valueType="num">
                                      <p:cBhvr additive="base">
                                        <p:cTn id="39" dur="500"/>
                                        <p:tgtEl>
                                          <p:spTgt spid="32"/>
                                        </p:tgtEl>
                                        <p:attrNameLst>
                                          <p:attrName>ppt_x</p:attrName>
                                        </p:attrNameLst>
                                      </p:cBhvr>
                                      <p:tavLst>
                                        <p:tav tm="0">
                                          <p:val>
                                            <p:strVal val="ppt_x"/>
                                          </p:val>
                                        </p:tav>
                                        <p:tav tm="100000">
                                          <p:val>
                                            <p:strVal val="ppt_x"/>
                                          </p:val>
                                        </p:tav>
                                      </p:tavLst>
                                    </p:anim>
                                    <p:anim calcmode="lin" valueType="num">
                                      <p:cBhvr additive="base">
                                        <p:cTn id="40" dur="500"/>
                                        <p:tgtEl>
                                          <p:spTgt spid="32"/>
                                        </p:tgtEl>
                                        <p:attrNameLst>
                                          <p:attrName>ppt_y</p:attrName>
                                        </p:attrNameLst>
                                      </p:cBhvr>
                                      <p:tavLst>
                                        <p:tav tm="0">
                                          <p:val>
                                            <p:strVal val="ppt_y"/>
                                          </p:val>
                                        </p:tav>
                                        <p:tav tm="100000">
                                          <p:val>
                                            <p:strVal val="1+ppt_h/2"/>
                                          </p:val>
                                        </p:tav>
                                      </p:tavLst>
                                    </p:anim>
                                    <p:set>
                                      <p:cBhvr>
                                        <p:cTn id="41" dur="1" fill="hold">
                                          <p:stCondLst>
                                            <p:cond delay="499"/>
                                          </p:stCondLst>
                                        </p:cTn>
                                        <p:tgtEl>
                                          <p:spTgt spid="32"/>
                                        </p:tgtEl>
                                        <p:attrNameLst>
                                          <p:attrName>style.visibility</p:attrName>
                                        </p:attrNameLst>
                                      </p:cBhvr>
                                      <p:to>
                                        <p:strVal val="hidden"/>
                                      </p:to>
                                    </p:set>
                                    <p:cmd type="call" cmd="stop">
                                      <p:cBhvr>
                                        <p:cTn id="42" dur="1">
                                          <p:stCondLst>
                                            <p:cond delay="499"/>
                                          </p:stCondLst>
                                        </p:cTn>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9"/>
                </p:tgtEl>
              </p:cMediaNode>
            </p:audio>
            <p:audio>
              <p:cMediaNode vol="80000">
                <p:cTn id="44" fill="hold" display="0">
                  <p:stCondLst>
                    <p:cond delay="indefinite"/>
                  </p:stCondLst>
                  <p:endCondLst>
                    <p:cond evt="onStopAudio" delay="0">
                      <p:tgtEl>
                        <p:sldTgt/>
                      </p:tgtEl>
                    </p:cond>
                  </p:endCondLst>
                </p:cTn>
                <p:tgtEl>
                  <p:spTgt spid="30"/>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3"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4936" y="3774181"/>
            <a:ext cx="609600" cy="609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72953" y="0"/>
            <a:ext cx="10932042" cy="3278459"/>
          </a:xfrm>
          <a:prstGeom prst="rect">
            <a:avLst/>
          </a:prstGeom>
        </p:spPr>
      </p:pic>
      <p:sp>
        <p:nvSpPr>
          <p:cNvPr id="13" name="Rectangle 12"/>
          <p:cNvSpPr/>
          <p:nvPr/>
        </p:nvSpPr>
        <p:spPr>
          <a:xfrm>
            <a:off x="1384215" y="143838"/>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3+4</a:t>
            </a:r>
          </a:p>
        </p:txBody>
      </p:sp>
    </p:spTree>
    <p:extLst>
      <p:ext uri="{BB962C8B-B14F-4D97-AF65-F5344CB8AC3E}">
        <p14:creationId xmlns:p14="http://schemas.microsoft.com/office/powerpoint/2010/main" val="37521641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18197" y="0"/>
            <a:ext cx="1107996" cy="584775"/>
          </a:xfrm>
          <a:prstGeom prst="rect">
            <a:avLst/>
          </a:prstGeom>
        </p:spPr>
        <p:txBody>
          <a:bodyPr wrap="none">
            <a:spAutoFit/>
          </a:bodyPr>
          <a:lstStyle/>
          <a:p>
            <a:pPr algn="ctr"/>
            <a:r>
              <a:rPr lang="en-US" sz="3200" dirty="0">
                <a:latin typeface="Times New Roman" panose="02020603050405020304" pitchFamily="18" charset="0"/>
                <a:cs typeface="Times New Roman" panose="02020603050405020304" pitchFamily="18" charset="0"/>
              </a:rPr>
              <a:t>Lời 1</a:t>
            </a:r>
          </a:p>
        </p:txBody>
      </p:sp>
      <p:pic>
        <p:nvPicPr>
          <p:cNvPr id="6"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0586" y="5859356"/>
            <a:ext cx="609600" cy="609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988527" y="0"/>
            <a:ext cx="9203473" cy="5002626"/>
          </a:xfrm>
          <a:prstGeom prst="rect">
            <a:avLst/>
          </a:prstGeom>
        </p:spPr>
      </p:pic>
    </p:spTree>
    <p:extLst>
      <p:ext uri="{BB962C8B-B14F-4D97-AF65-F5344CB8AC3E}">
        <p14:creationId xmlns:p14="http://schemas.microsoft.com/office/powerpoint/2010/main" val="4170118524"/>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11"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4438" y="2467737"/>
            <a:ext cx="609600" cy="609600"/>
          </a:xfrm>
          <a:prstGeom prst="rect">
            <a:avLst/>
          </a:prstGeom>
        </p:spPr>
      </p:pic>
      <p:sp>
        <p:nvSpPr>
          <p:cNvPr id="17" name="TextBox 16"/>
          <p:cNvSpPr txBox="1"/>
          <p:nvPr/>
        </p:nvSpPr>
        <p:spPr>
          <a:xfrm>
            <a:off x="10112" y="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112" y="834548"/>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bài các hình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112" y="2590400"/>
            <a:ext cx="6958361" cy="4267600"/>
          </a:xfrm>
          <a:prstGeom prst="rect">
            <a:avLst/>
          </a:prstGeom>
        </p:spPr>
      </p:pic>
      <p:pic>
        <p:nvPicPr>
          <p:cNvPr id="21" name="Picture 2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spTree>
    <p:extLst>
      <p:ext uri="{BB962C8B-B14F-4D97-AF65-F5344CB8AC3E}">
        <p14:creationId xmlns:p14="http://schemas.microsoft.com/office/powerpoint/2010/main" val="2444643707"/>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3503</TotalTime>
  <Words>346</Words>
  <Application>Microsoft Office PowerPoint</Application>
  <PresentationFormat>Widescreen</PresentationFormat>
  <Paragraphs>46</Paragraphs>
  <Slides>19</Slides>
  <Notes>1</Notes>
  <HiddenSlides>0</HiddenSlides>
  <MMClips>15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 Light</vt:lpstr>
      <vt:lpstr>Times New Roman</vt:lpstr>
      <vt:lpstr>Arial</vt:lpstr>
      <vt:lpstr>Calibri</vt:lpstr>
      <vt:lpstr>Tahoma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505</cp:revision>
  <dcterms:created xsi:type="dcterms:W3CDTF">2020-08-30T12:35:12Z</dcterms:created>
  <dcterms:modified xsi:type="dcterms:W3CDTF">2023-10-05T09:35:22Z</dcterms:modified>
</cp:coreProperties>
</file>