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0" r:id="rId2"/>
    <p:sldId id="304" r:id="rId3"/>
    <p:sldId id="302" r:id="rId4"/>
    <p:sldId id="292" r:id="rId5"/>
    <p:sldId id="360" r:id="rId6"/>
    <p:sldId id="370" r:id="rId7"/>
    <p:sldId id="371" r:id="rId8"/>
    <p:sldId id="372" r:id="rId9"/>
    <p:sldId id="373" r:id="rId10"/>
    <p:sldId id="374" r:id="rId11"/>
    <p:sldId id="334" r:id="rId12"/>
    <p:sldId id="306" r:id="rId13"/>
    <p:sldId id="369" r:id="rId14"/>
    <p:sldId id="375" r:id="rId15"/>
    <p:sldId id="387" r:id="rId16"/>
    <p:sldId id="388" r:id="rId17"/>
    <p:sldId id="356" r:id="rId18"/>
    <p:sldId id="389" r:id="rId19"/>
    <p:sldId id="337" r:id="rId20"/>
    <p:sldId id="367" r:id="rId21"/>
    <p:sldId id="390" r:id="rId22"/>
    <p:sldId id="391" r:id="rId23"/>
    <p:sldId id="392" r:id="rId24"/>
    <p:sldId id="393" r:id="rId25"/>
    <p:sldId id="395" r:id="rId26"/>
    <p:sldId id="399" r:id="rId27"/>
    <p:sldId id="398" r:id="rId28"/>
    <p:sldId id="397" r:id="rId29"/>
    <p:sldId id="396" r:id="rId30"/>
    <p:sldId id="394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338" r:id="rId39"/>
    <p:sldId id="359" r:id="rId40"/>
    <p:sldId id="331" r:id="rId41"/>
    <p:sldId id="295" r:id="rId42"/>
    <p:sldId id="329" r:id="rId43"/>
    <p:sldId id="34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196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Click the </a:t>
            </a:r>
            <a:r>
              <a:rPr lang="en-US" b="1" dirty="0"/>
              <a:t>hearts</a:t>
            </a:r>
            <a:r>
              <a:rPr lang="en-US" dirty="0"/>
              <a:t> to listen. Click the </a:t>
            </a:r>
            <a:r>
              <a:rPr lang="en-US" b="1" dirty="0"/>
              <a:t>smiling</a:t>
            </a:r>
            <a:r>
              <a:rPr lang="en-US" dirty="0"/>
              <a:t> </a:t>
            </a:r>
            <a:r>
              <a:rPr lang="en-US" b="1" dirty="0"/>
              <a:t>face</a:t>
            </a:r>
            <a:r>
              <a:rPr lang="en-US" dirty="0"/>
              <a:t> to show pictures behind. Click the </a:t>
            </a:r>
            <a:r>
              <a:rPr lang="en-US" b="1" dirty="0"/>
              <a:t>pictures</a:t>
            </a:r>
            <a:r>
              <a:rPr lang="en-US" dirty="0"/>
              <a:t> to show the words.</a:t>
            </a:r>
          </a:p>
          <a:p>
            <a:r>
              <a:rPr lang="en-US" dirty="0"/>
              <a:t>Get student to listen and repeat. </a:t>
            </a:r>
          </a:p>
          <a:p>
            <a:r>
              <a:rPr lang="en-US" dirty="0"/>
              <a:t>Focus on the sound of each word.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3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pictures and get students to say one by one.</a:t>
            </a:r>
          </a:p>
          <a:p>
            <a:r>
              <a:rPr lang="en-US" dirty="0"/>
              <a:t>Give students some time to choose the words that have the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200" i="1" dirty="0">
                <a:solidFill>
                  <a:srgbClr val="C00000"/>
                </a:solidFill>
                <a:latin typeface="Arial-ItalicMT"/>
              </a:rPr>
              <a:t>ə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/ sound.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Show answer and check students’ answers.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1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8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0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0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4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2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“a” which is </a:t>
            </a:r>
            <a:r>
              <a:rPr lang="en-US" sz="1200" i="1" dirty="0"/>
              <a:t>/ə/  sound</a:t>
            </a:r>
            <a:r>
              <a:rPr lang="en-US" dirty="0"/>
              <a:t> . Pronounce it correctly.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4.wdp"/><Relationship Id="rId18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16.png"/><Relationship Id="rId17" Type="http://schemas.openxmlformats.org/officeDocument/2006/relationships/image" Target="../media/image9.sv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9.svg"/><Relationship Id="rId5" Type="http://schemas.openxmlformats.org/officeDocument/2006/relationships/slideLayout" Target="../slideLayouts/slideLayout2.xml"/><Relationship Id="rId15" Type="http://schemas.microsoft.com/office/2007/relationships/hdphoto" Target="../media/hdphoto6.wdp"/><Relationship Id="rId10" Type="http://schemas.openxmlformats.org/officeDocument/2006/relationships/image" Target="../media/image28.png"/><Relationship Id="rId19" Type="http://schemas.openxmlformats.org/officeDocument/2006/relationships/image" Target="../media/image31.svg"/><Relationship Id="rId4" Type="http://schemas.openxmlformats.org/officeDocument/2006/relationships/audio" Target="../media/media2.mp3"/><Relationship Id="rId9" Type="http://schemas.openxmlformats.org/officeDocument/2006/relationships/image" Target="../media/image27.sv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microsoft.com/office/2007/relationships/media" Target="../media/media4.mp3"/><Relationship Id="rId21" Type="http://schemas.openxmlformats.org/officeDocument/2006/relationships/image" Target="../media/image45.sv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audio" Target="../media/media3.mp3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svg"/><Relationship Id="rId1" Type="http://schemas.microsoft.com/office/2007/relationships/media" Target="../media/media3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audio" Target="../media/media4.mp3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55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54.png"/><Relationship Id="rId17" Type="http://schemas.openxmlformats.org/officeDocument/2006/relationships/image" Target="../media/image57.png"/><Relationship Id="rId2" Type="http://schemas.openxmlformats.org/officeDocument/2006/relationships/audio" Target="../media/media5.mp3"/><Relationship Id="rId16" Type="http://schemas.microsoft.com/office/2007/relationships/hdphoto" Target="../media/hdphoto8.wdp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25.png"/><Relationship Id="rId5" Type="http://schemas.microsoft.com/office/2007/relationships/media" Target="../media/media7.mp3"/><Relationship Id="rId15" Type="http://schemas.openxmlformats.org/officeDocument/2006/relationships/image" Target="../media/image56.png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8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1.png"/><Relationship Id="rId5" Type="http://schemas.openxmlformats.org/officeDocument/2006/relationships/image" Target="../media/image25.png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5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7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openxmlformats.org/officeDocument/2006/relationships/image" Target="../media/image77.png"/><Relationship Id="rId3" Type="http://schemas.microsoft.com/office/2007/relationships/media" Target="../media/media13.mp3"/><Relationship Id="rId7" Type="http://schemas.microsoft.com/office/2007/relationships/media" Target="../media/media15.mp3"/><Relationship Id="rId12" Type="http://schemas.openxmlformats.org/officeDocument/2006/relationships/image" Target="../media/image76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11" Type="http://schemas.openxmlformats.org/officeDocument/2006/relationships/image" Target="../media/image75.png"/><Relationship Id="rId5" Type="http://schemas.microsoft.com/office/2007/relationships/media" Target="../media/media14.mp3"/><Relationship Id="rId15" Type="http://schemas.openxmlformats.org/officeDocument/2006/relationships/image" Target="../media/image79.png"/><Relationship Id="rId10" Type="http://schemas.openxmlformats.org/officeDocument/2006/relationships/image" Target="../media/image25.png"/><Relationship Id="rId4" Type="http://schemas.openxmlformats.org/officeDocument/2006/relationships/audio" Target="../media/media1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com.vn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>
                <a:solidFill>
                  <a:srgbClr val="00B050"/>
                </a:solidFill>
              </a:rPr>
              <a:t>Lesson 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She’s from Alpha.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ADBCB-F187-E9C5-C5BD-ABAE241BE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48" y="1341783"/>
            <a:ext cx="3707334" cy="368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E3EBE-EA69-BCF5-87B1-2DBA4D089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12" y="1341783"/>
            <a:ext cx="3707334" cy="368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4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3600" i="1" dirty="0"/>
              <a:t>/ə/ sound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lpha">
            <a:hlinkClick r:id="" action="ppaction://media"/>
            <a:extLst>
              <a:ext uri="{FF2B5EF4-FFF2-40B4-BE49-F238E27FC236}">
                <a16:creationId xmlns:a16="http://schemas.microsoft.com/office/drawing/2014/main" id="{F1F17B5E-AC7E-C984-D156-43F8D1F40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6673" y="784709"/>
            <a:ext cx="814161" cy="814161"/>
          </a:xfrm>
          <a:prstGeom prst="rect">
            <a:avLst/>
          </a:prstGeom>
        </p:spPr>
      </p:pic>
      <p:pic>
        <p:nvPicPr>
          <p:cNvPr id="10" name="india">
            <a:hlinkClick r:id="" action="ppaction://media"/>
            <a:extLst>
              <a:ext uri="{FF2B5EF4-FFF2-40B4-BE49-F238E27FC236}">
                <a16:creationId xmlns:a16="http://schemas.microsoft.com/office/drawing/2014/main" id="{D9438435-BFD4-328B-1802-E9E154B8DD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31364" y="932464"/>
            <a:ext cx="790332" cy="790332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id="{6165597E-F2A7-94E4-C113-0D622010B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2C3D8858-4803-C1CF-DB16-29B8098778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52FB8-0F8D-CC8F-F34D-64D4CCF3FB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1055994"/>
            <a:ext cx="2845904" cy="276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9A129-690B-4873-AD4A-E02E05418F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1990" y="784709"/>
            <a:ext cx="3156183" cy="3134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39ACE5CC-B8BA-7D15-5EE0-A032EF7E22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3C739EC-FBA1-FE0A-982A-D5410943726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Indi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a</a:t>
            </a:r>
          </a:p>
        </p:txBody>
      </p:sp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AE62CACA-2977-EB68-146E-3C5B0AE255B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D71A020-D187-C430-1D22-28C975F8E291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Alph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B1DD17-A914-FA42-C361-8E0EBA713B25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B6C05680-0CC9-C2EA-7749-7A940DE8ADC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8FF764-7A8E-0C19-4AF8-009ECCABA38D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0C6042-4F7C-CA5C-6D8E-5133A52C72F0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</a:t>
            </a:r>
            <a:r>
              <a:rPr lang="en-US" sz="3200" b="1"/>
              <a:t>and repeat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76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 a a">
            <a:hlinkClick r:id="" action="ppaction://media"/>
            <a:extLst>
              <a:ext uri="{FF2B5EF4-FFF2-40B4-BE49-F238E27FC236}">
                <a16:creationId xmlns:a16="http://schemas.microsoft.com/office/drawing/2014/main" id="{3B517459-0482-5183-A5CD-8EDD156CD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07945" y="1008094"/>
            <a:ext cx="1057480" cy="1057480"/>
          </a:xfrm>
          <a:prstGeom prst="rect">
            <a:avLst/>
          </a:prstGeom>
        </p:spPr>
      </p:pic>
      <p:pic>
        <p:nvPicPr>
          <p:cNvPr id="7" name="india alpha aaa">
            <a:hlinkClick r:id="" action="ppaction://media"/>
            <a:extLst>
              <a:ext uri="{FF2B5EF4-FFF2-40B4-BE49-F238E27FC236}">
                <a16:creationId xmlns:a16="http://schemas.microsoft.com/office/drawing/2014/main" id="{0684C3B7-1B27-2A49-BD79-D14E0041FC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2365" y="3257467"/>
            <a:ext cx="857614" cy="857614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731645" y="81066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488D6-5B87-6B4D-CD80-C90E6082B8DF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2" name="Flowchart: Off-page Connector 1">
              <a:extLst>
                <a:ext uri="{FF2B5EF4-FFF2-40B4-BE49-F238E27FC236}">
                  <a16:creationId xmlns:a16="http://schemas.microsoft.com/office/drawing/2014/main" id="{44012D6C-615B-4D22-8C74-B2918205EA03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11E532-35D4-015B-CEAF-A8A01EEB2F74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E0B197F-6D90-9EC3-A3BC-AD54210D7A03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993021" y="1143550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806500" y="2721469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018950" y="292453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India, Alpha,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/ə/, /ə/, /ə/.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  <p:bldP spid="28" grpId="0"/>
      <p:bldP spid="37" grpId="0"/>
      <p:bldP spid="39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taly">
            <a:hlinkClick r:id="" action="ppaction://media"/>
            <a:extLst>
              <a:ext uri="{FF2B5EF4-FFF2-40B4-BE49-F238E27FC236}">
                <a16:creationId xmlns:a16="http://schemas.microsoft.com/office/drawing/2014/main" id="{05195ABF-DCD4-9FF1-97B0-89AB9AE67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45078" y="3545795"/>
            <a:ext cx="993513" cy="993513"/>
          </a:xfrm>
          <a:prstGeom prst="rect">
            <a:avLst/>
          </a:prstGeom>
        </p:spPr>
      </p:pic>
      <p:pic>
        <p:nvPicPr>
          <p:cNvPr id="13" name="india">
            <a:hlinkClick r:id="" action="ppaction://media"/>
            <a:extLst>
              <a:ext uri="{FF2B5EF4-FFF2-40B4-BE49-F238E27FC236}">
                <a16:creationId xmlns:a16="http://schemas.microsoft.com/office/drawing/2014/main" id="{8C383DBD-62C3-51C0-31C5-1CE219022D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12639" y="3660399"/>
            <a:ext cx="878909" cy="878909"/>
          </a:xfrm>
          <a:prstGeom prst="rect">
            <a:avLst/>
          </a:prstGeom>
        </p:spPr>
      </p:pic>
      <p:pic>
        <p:nvPicPr>
          <p:cNvPr id="14" name="japan">
            <a:hlinkClick r:id="" action="ppaction://media"/>
            <a:extLst>
              <a:ext uri="{FF2B5EF4-FFF2-40B4-BE49-F238E27FC236}">
                <a16:creationId xmlns:a16="http://schemas.microsoft.com/office/drawing/2014/main" id="{82631B28-25BE-2015-968C-37E9181ACA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9908" y="3545795"/>
            <a:ext cx="993513" cy="993513"/>
          </a:xfrm>
          <a:prstGeom prst="rect">
            <a:avLst/>
          </a:prstGeom>
        </p:spPr>
      </p:pic>
      <p:pic>
        <p:nvPicPr>
          <p:cNvPr id="15" name="alpha">
            <a:hlinkClick r:id="" action="ppaction://media"/>
            <a:extLst>
              <a:ext uri="{FF2B5EF4-FFF2-40B4-BE49-F238E27FC236}">
                <a16:creationId xmlns:a16="http://schemas.microsoft.com/office/drawing/2014/main" id="{71016279-4872-B740-A6B0-6B7B5F5AE9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10604" y="3560393"/>
            <a:ext cx="978915" cy="97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83B5F7-4107-5B2C-DE80-329B2F18E0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893" y="2810147"/>
            <a:ext cx="2062969" cy="13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EDA49-77C0-5EE1-5E58-D8AF50745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9415" y="2757487"/>
            <a:ext cx="2124075" cy="134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554A0-EA02-AEDA-4776-406F60E030A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413" y="2663709"/>
            <a:ext cx="2032842" cy="145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B581E-EE2E-9FC6-F694-A43AA26579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069" y="2768484"/>
            <a:ext cx="2028825" cy="14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AD0B1E2D-5277-1056-9FBE-18767F1F1985}"/>
              </a:ext>
            </a:extLst>
          </p:cNvPr>
          <p:cNvSpPr/>
          <p:nvPr/>
        </p:nvSpPr>
        <p:spPr>
          <a:xfrm>
            <a:off x="818458" y="1446271"/>
            <a:ext cx="795130" cy="606799"/>
          </a:xfrm>
          <a:prstGeom prst="heart">
            <a:avLst/>
          </a:prstGeom>
          <a:solidFill>
            <a:srgbClr val="EFB0C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6" name="Heart 95">
            <a:extLst>
              <a:ext uri="{FF2B5EF4-FFF2-40B4-BE49-F238E27FC236}">
                <a16:creationId xmlns:a16="http://schemas.microsoft.com/office/drawing/2014/main" id="{61598CDE-5186-9CD6-63CD-F3261B412C6A}"/>
              </a:ext>
            </a:extLst>
          </p:cNvPr>
          <p:cNvSpPr/>
          <p:nvPr/>
        </p:nvSpPr>
        <p:spPr>
          <a:xfrm>
            <a:off x="4023628" y="1446271"/>
            <a:ext cx="795130" cy="606799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8" name="Heart 97">
            <a:extLst>
              <a:ext uri="{FF2B5EF4-FFF2-40B4-BE49-F238E27FC236}">
                <a16:creationId xmlns:a16="http://schemas.microsoft.com/office/drawing/2014/main" id="{5E889934-88C9-9F1E-9AD9-042872F3C035}"/>
              </a:ext>
            </a:extLst>
          </p:cNvPr>
          <p:cNvSpPr/>
          <p:nvPr/>
        </p:nvSpPr>
        <p:spPr>
          <a:xfrm>
            <a:off x="7228798" y="1446271"/>
            <a:ext cx="795130" cy="606799"/>
          </a:xfrm>
          <a:prstGeom prst="heart">
            <a:avLst/>
          </a:prstGeom>
          <a:solidFill>
            <a:srgbClr val="B9D6F3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0" name="Heart 99">
            <a:extLst>
              <a:ext uri="{FF2B5EF4-FFF2-40B4-BE49-F238E27FC236}">
                <a16:creationId xmlns:a16="http://schemas.microsoft.com/office/drawing/2014/main" id="{A1FB5A60-8B65-70E6-57BB-E18230497FD7}"/>
              </a:ext>
            </a:extLst>
          </p:cNvPr>
          <p:cNvSpPr/>
          <p:nvPr/>
        </p:nvSpPr>
        <p:spPr>
          <a:xfrm>
            <a:off x="10433967" y="1446271"/>
            <a:ext cx="795130" cy="606799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83" name="Smiley Face 82">
            <a:extLst>
              <a:ext uri="{FF2B5EF4-FFF2-40B4-BE49-F238E27FC236}">
                <a16:creationId xmlns:a16="http://schemas.microsoft.com/office/drawing/2014/main" id="{6A269325-4A2E-D48A-D0B8-BBFC746C5897}"/>
              </a:ext>
            </a:extLst>
          </p:cNvPr>
          <p:cNvSpPr/>
          <p:nvPr/>
        </p:nvSpPr>
        <p:spPr>
          <a:xfrm>
            <a:off x="0" y="2239110"/>
            <a:ext cx="2512711" cy="2436586"/>
          </a:xfrm>
          <a:prstGeom prst="smileyFace">
            <a:avLst/>
          </a:prstGeom>
          <a:solidFill>
            <a:srgbClr val="F4C2D7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iley Face 96">
            <a:extLst>
              <a:ext uri="{FF2B5EF4-FFF2-40B4-BE49-F238E27FC236}">
                <a16:creationId xmlns:a16="http://schemas.microsoft.com/office/drawing/2014/main" id="{5098BDDF-550F-EBEB-8E0A-5B401D58CFB2}"/>
              </a:ext>
            </a:extLst>
          </p:cNvPr>
          <p:cNvSpPr/>
          <p:nvPr/>
        </p:nvSpPr>
        <p:spPr>
          <a:xfrm>
            <a:off x="3212032" y="2239110"/>
            <a:ext cx="2512711" cy="243658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2CB8941F-87BA-5BE3-D308-D356F4B2694A}"/>
              </a:ext>
            </a:extLst>
          </p:cNvPr>
          <p:cNvSpPr/>
          <p:nvPr/>
        </p:nvSpPr>
        <p:spPr>
          <a:xfrm>
            <a:off x="6424064" y="2239110"/>
            <a:ext cx="2512711" cy="2436586"/>
          </a:xfrm>
          <a:prstGeom prst="smileyFace">
            <a:avLst/>
          </a:prstGeom>
          <a:solidFill>
            <a:srgbClr val="B9D6F3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558C9A0A-C8B4-C639-E92E-955781A710D8}"/>
              </a:ext>
            </a:extLst>
          </p:cNvPr>
          <p:cNvSpPr/>
          <p:nvPr/>
        </p:nvSpPr>
        <p:spPr>
          <a:xfrm>
            <a:off x="9636095" y="2239110"/>
            <a:ext cx="2512711" cy="243658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646A762-046E-CE17-6C7F-331D84842CF9}"/>
              </a:ext>
            </a:extLst>
          </p:cNvPr>
          <p:cNvSpPr/>
          <p:nvPr/>
        </p:nvSpPr>
        <p:spPr>
          <a:xfrm>
            <a:off x="295998" y="5019261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J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pan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9F9CB6B-FA76-E04B-FC47-80F404A9C60B}"/>
              </a:ext>
            </a:extLst>
          </p:cNvPr>
          <p:cNvSpPr/>
          <p:nvPr/>
        </p:nvSpPr>
        <p:spPr>
          <a:xfrm>
            <a:off x="3582327" y="5009528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It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ly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787FD4-8E32-F497-AF8D-AA9DA484137D}"/>
              </a:ext>
            </a:extLst>
          </p:cNvPr>
          <p:cNvSpPr/>
          <p:nvPr/>
        </p:nvSpPr>
        <p:spPr>
          <a:xfrm>
            <a:off x="6699969" y="5019261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Indi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40FB933-FD77-759B-FFFE-396366B9D75E}"/>
              </a:ext>
            </a:extLst>
          </p:cNvPr>
          <p:cNvSpPr/>
          <p:nvPr/>
        </p:nvSpPr>
        <p:spPr>
          <a:xfrm>
            <a:off x="9999162" y="5009528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Alph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0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2" grpId="0" animBg="1"/>
      <p:bldP spid="83" grpId="0" animBg="1"/>
      <p:bldP spid="97" grpId="0" animBg="1"/>
      <p:bldP spid="99" grpId="0" animBg="1"/>
      <p:bldP spid="101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5CC11-7E8F-125C-EE11-19F62B9BC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8868"/>
            <a:ext cx="12192000" cy="26402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12B4B-800C-9BC4-904F-B0D0DA76CEED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0538CC-DD70-BE40-E1A5-4D9907A0EFDD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circle the words with /</a:t>
            </a:r>
            <a:r>
              <a:rPr lang="en-US" sz="2800" i="1" dirty="0">
                <a:solidFill>
                  <a:srgbClr val="C00000"/>
                </a:solidFill>
                <a:latin typeface="Arial-ItalicMT"/>
              </a:rPr>
              <a:t> ə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/ sound.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DFA66-E413-D0CE-7AAC-676D9FECCACD}"/>
              </a:ext>
            </a:extLst>
          </p:cNvPr>
          <p:cNvSpPr/>
          <p:nvPr/>
        </p:nvSpPr>
        <p:spPr>
          <a:xfrm>
            <a:off x="4015304" y="2165559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BE658C-29F7-10A3-F5A9-1ED585587269}"/>
              </a:ext>
            </a:extLst>
          </p:cNvPr>
          <p:cNvSpPr/>
          <p:nvPr/>
        </p:nvSpPr>
        <p:spPr>
          <a:xfrm>
            <a:off x="6174042" y="2165559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F9B0C7-CA80-BC2C-74ED-BF0B68D69710}"/>
              </a:ext>
            </a:extLst>
          </p:cNvPr>
          <p:cNvSpPr/>
          <p:nvPr/>
        </p:nvSpPr>
        <p:spPr>
          <a:xfrm>
            <a:off x="8142673" y="2250597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9403FE-5F42-1922-8EDB-ACEDF7846B99}"/>
              </a:ext>
            </a:extLst>
          </p:cNvPr>
          <p:cNvSpPr/>
          <p:nvPr/>
        </p:nvSpPr>
        <p:spPr>
          <a:xfrm>
            <a:off x="10059714" y="2236424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 are you from?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I’m from….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Where’s he from?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He’s from….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71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675694" y="3864557"/>
            <a:ext cx="327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Presentation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alpha">
            <a:hlinkClick r:id="" action="ppaction://media"/>
            <a:extLst>
              <a:ext uri="{FF2B5EF4-FFF2-40B4-BE49-F238E27FC236}">
                <a16:creationId xmlns:a16="http://schemas.microsoft.com/office/drawing/2014/main" id="{03EEAB44-6D8F-5D3B-EF3E-7369869F2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2470" y="2822318"/>
            <a:ext cx="1004511" cy="1004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64F77-0CA1-D876-A134-4DE8AC39EE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6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7E21E-2277-0D17-429D-203E8769BA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3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FEB1A-4DDC-8D73-2088-770C09A9BE1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50" y="1685469"/>
            <a:ext cx="6927101" cy="2422709"/>
          </a:xfrm>
          <a:prstGeom prst="roundRect">
            <a:avLst>
              <a:gd name="adj" fmla="val 117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6570955" y="2432554"/>
            <a:ext cx="5355496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6570955" y="3074709"/>
            <a:ext cx="5355496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2 usa">
            <a:hlinkClick r:id="" action="ppaction://media"/>
            <a:extLst>
              <a:ext uri="{FF2B5EF4-FFF2-40B4-BE49-F238E27FC236}">
                <a16:creationId xmlns:a16="http://schemas.microsoft.com/office/drawing/2014/main" id="{9AF9C9B5-701A-A718-192E-0823D3D51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7274" y="1517113"/>
            <a:ext cx="1089352" cy="108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182DE-4446-2EB7-8341-9A8D045AC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422" y="1484433"/>
            <a:ext cx="6475543" cy="3577721"/>
          </a:xfrm>
          <a:prstGeom prst="roundRect">
            <a:avLst>
              <a:gd name="adj" fmla="val 88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7156626" y="2139869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7156626" y="2773109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C56EE-E6CE-D4A9-40CB-47433C27F5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5" y="1464009"/>
            <a:ext cx="5308873" cy="293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7156626" y="3429000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7156626" y="4062240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284826" y="311806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USA.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7156626" y="342900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U-S-A?</a:t>
            </a:r>
          </a:p>
        </p:txBody>
      </p:sp>
    </p:spTree>
    <p:extLst>
      <p:ext uri="{BB962C8B-B14F-4D97-AF65-F5344CB8AC3E}">
        <p14:creationId xmlns:p14="http://schemas.microsoft.com/office/powerpoint/2010/main" val="14138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36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uk full">
            <a:hlinkClick r:id="" action="ppaction://media"/>
            <a:extLst>
              <a:ext uri="{FF2B5EF4-FFF2-40B4-BE49-F238E27FC236}">
                <a16:creationId xmlns:a16="http://schemas.microsoft.com/office/drawing/2014/main" id="{65B9620A-F7DA-6D90-89ED-1556A7D91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8143" y="1781308"/>
            <a:ext cx="1079926" cy="1079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AF109-4DAE-4F58-DECE-2D7E402AC9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251" y="1051143"/>
            <a:ext cx="6699384" cy="4845505"/>
          </a:xfrm>
          <a:prstGeom prst="roundRect">
            <a:avLst>
              <a:gd name="adj" fmla="val 73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6682960" y="1596896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6682960" y="2230136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6682960" y="2886027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6682960" y="3519267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030303" y="2861234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6685287" y="294774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30192-DB34-00CD-C951-4F4EE0B33B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0" y="1051143"/>
            <a:ext cx="4678487" cy="5255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E6435C-FFEA-1A80-7081-6C5E6D91A564}"/>
              </a:ext>
            </a:extLst>
          </p:cNvPr>
          <p:cNvSpPr/>
          <p:nvPr/>
        </p:nvSpPr>
        <p:spPr>
          <a:xfrm>
            <a:off x="9627277" y="358098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710E86-6616-C0A2-01C5-E2C1FD9EDAC4}"/>
              </a:ext>
            </a:extLst>
          </p:cNvPr>
          <p:cNvSpPr/>
          <p:nvPr/>
        </p:nvSpPr>
        <p:spPr>
          <a:xfrm>
            <a:off x="6682960" y="4268958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D65AA0-16C9-5305-7291-01CFD2F03EC7}"/>
              </a:ext>
            </a:extLst>
          </p:cNvPr>
          <p:cNvSpPr/>
          <p:nvPr/>
        </p:nvSpPr>
        <p:spPr>
          <a:xfrm>
            <a:off x="6682960" y="4902198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13062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4DE956C-96D7-092D-3C14-A598A067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6786" y="1360309"/>
            <a:ext cx="4816183" cy="47835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Alfie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He’s from Alpha.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13FA0D3-C3D0-6FA1-E781-1D2F2BA7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203" y="1270811"/>
            <a:ext cx="4788517" cy="490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she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She’s from Japan.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2F971EA-1823-1AC4-8AD2-707B65CFC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510" y="1378255"/>
            <a:ext cx="4784415" cy="464230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I’m from India.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D00AF4C-525C-B716-66B4-08CA3E12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2920" y="1507980"/>
            <a:ext cx="4614307" cy="4489172"/>
          </a:xfrm>
          <a:prstGeom prst="round2DiagRect">
            <a:avLst>
              <a:gd name="adj1" fmla="val 16667"/>
              <a:gd name="adj2" fmla="val 0"/>
            </a:avLst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he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He’s from Italy.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2767B4F-6D6C-71FF-4D42-56176573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825" y="1571106"/>
            <a:ext cx="4508674" cy="44626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Nick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He’s from the UK.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use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USA, the UK, Italy, India, Japan, Alpha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I'm from the USA.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Where's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She's from Japan.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where people are from.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CEF7AA2-50D0-D584-F0A8-557A852F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342" y="1223053"/>
            <a:ext cx="4818080" cy="4867077"/>
          </a:xfrm>
          <a:prstGeom prst="round2DiagRect">
            <a:avLst>
              <a:gd name="adj1" fmla="val 16667"/>
              <a:gd name="adj2" fmla="val 0"/>
            </a:avLst>
          </a:prstGeom>
          <a:blipFill>
            <a:blip r:embed="rId5"/>
            <a:tile tx="0" ty="0" sx="100000" sy="100000" flip="none" algn="tl"/>
          </a:blip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I’m from the USA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 are you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I’m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 UK		b. the USA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165B4-30D7-62FC-9736-36CE4651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49" y="1387999"/>
            <a:ext cx="3392667" cy="3279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0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she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She’s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 UK		b. the KU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500611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FC053-695B-C59F-1965-8EB457446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508981"/>
            <a:ext cx="3013233" cy="3003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2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she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She’s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Italy		b. India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500611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B67EE-BDF9-2310-9382-F4FFC57D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2" y="1408770"/>
            <a:ext cx="3360388" cy="326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1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Dan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Italy		b. India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7715250" y="3288348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DB61D-7499-E936-8558-4E17044B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2" y="1479473"/>
            <a:ext cx="3193728" cy="3127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4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Akiko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She’s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Japan		b. China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5019184" y="3316629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D4BAB-4C15-8AEA-B482-12EC7151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3" y="1397130"/>
            <a:ext cx="3153417" cy="3174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5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">
            <a:hlinkClick r:id="" action="ppaction://media"/>
            <a:extLst>
              <a:ext uri="{FF2B5EF4-FFF2-40B4-BE49-F238E27FC236}">
                <a16:creationId xmlns:a16="http://schemas.microsoft.com/office/drawing/2014/main" id="{642101AA-E584-3987-5206-437AF6041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00" y="4302779"/>
            <a:ext cx="995084" cy="995084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E6056BF1-C2EC-83F8-F77D-83C9BE45C8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19446" y="4085963"/>
            <a:ext cx="1046375" cy="1046375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A0F48085-56D0-AFB2-C903-C344365EAD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55406" y="4156216"/>
            <a:ext cx="905867" cy="905867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id="{8FA5FBB3-F9C2-E0A5-D0BE-CD658B2CC17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1473" y="4151840"/>
            <a:ext cx="910243" cy="910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0B580-87E3-9D84-9C38-10C8F34DD3D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69" y="340588"/>
            <a:ext cx="4234354" cy="6256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B217B-9A19-0158-99B5-11C0B3C71E62}"/>
              </a:ext>
            </a:extLst>
          </p:cNvPr>
          <p:cNvSpPr/>
          <p:nvPr/>
        </p:nvSpPr>
        <p:spPr>
          <a:xfrm>
            <a:off x="138839" y="340588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88B84-E7DB-7CF8-ABDC-11A7CF3CA3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280" y="966192"/>
            <a:ext cx="2305050" cy="5029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3F024-F350-C5F7-F122-C0304F1514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9790" y="975717"/>
            <a:ext cx="2428875" cy="50196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D90257-438C-3E0F-CE49-3B0306AB0D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9125" y="994767"/>
            <a:ext cx="2352675" cy="50006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A87816-A977-DB48-10C1-9BFA443F25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2260" y="1004292"/>
            <a:ext cx="2371725" cy="49911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EC48C99-C763-F061-9196-2CFA2FD79719}"/>
              </a:ext>
            </a:extLst>
          </p:cNvPr>
          <p:cNvSpPr/>
          <p:nvPr/>
        </p:nvSpPr>
        <p:spPr>
          <a:xfrm>
            <a:off x="3319790" y="3685880"/>
            <a:ext cx="2524829" cy="204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C41AE0-ACE8-C930-9C94-681030F36323}"/>
              </a:ext>
            </a:extLst>
          </p:cNvPr>
          <p:cNvSpPr/>
          <p:nvPr/>
        </p:nvSpPr>
        <p:spPr>
          <a:xfrm>
            <a:off x="5833507" y="1587137"/>
            <a:ext cx="2524829" cy="204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B5B4FE-5422-430C-511E-FFF50F6F44A4}"/>
              </a:ext>
            </a:extLst>
          </p:cNvPr>
          <p:cNvSpPr/>
          <p:nvPr/>
        </p:nvSpPr>
        <p:spPr>
          <a:xfrm>
            <a:off x="8713051" y="1631777"/>
            <a:ext cx="2524829" cy="204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5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9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0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31" y="1632856"/>
            <a:ext cx="10130022" cy="4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850103" y="476565"/>
            <a:ext cx="10491794" cy="4075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Draw your friends on an A4 paper and tell me where they are from.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AA24A-2CE6-0665-C50A-2A299E79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59" y="1488500"/>
            <a:ext cx="3657600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A2EC9-4F56-62FC-4551-5E5216341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22" y="1488501"/>
            <a:ext cx="3629025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CC6FC7-8E4A-EBD3-8680-0FFF9F8347BD}"/>
              </a:ext>
            </a:extLst>
          </p:cNvPr>
          <p:cNvSpPr/>
          <p:nvPr/>
        </p:nvSpPr>
        <p:spPr>
          <a:xfrm>
            <a:off x="2516957" y="1146984"/>
            <a:ext cx="1432874" cy="4075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Akiko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94D440-259F-5D2B-EF67-643973E7A889}"/>
              </a:ext>
            </a:extLst>
          </p:cNvPr>
          <p:cNvSpPr/>
          <p:nvPr/>
        </p:nvSpPr>
        <p:spPr>
          <a:xfrm>
            <a:off x="7447175" y="1146984"/>
            <a:ext cx="1432874" cy="4075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015539-E6CB-D491-F1AE-9EFF1567B4F2}"/>
              </a:ext>
            </a:extLst>
          </p:cNvPr>
          <p:cNvSpPr/>
          <p:nvPr/>
        </p:nvSpPr>
        <p:spPr>
          <a:xfrm>
            <a:off x="1439159" y="3678320"/>
            <a:ext cx="8398988" cy="21775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i="1" dirty="0">
                <a:solidFill>
                  <a:srgbClr val="00B0F0"/>
                </a:solidFill>
              </a:rPr>
              <a:t>Hello, class. My name’s Anna. I’m 8. I’m in class 3A6. </a:t>
            </a:r>
          </a:p>
          <a:p>
            <a:pPr algn="ctr"/>
            <a:r>
              <a:rPr lang="en-US" sz="2800" i="1" dirty="0">
                <a:solidFill>
                  <a:srgbClr val="00B0F0"/>
                </a:solidFill>
              </a:rPr>
              <a:t>Today, I’m talking about my friends.</a:t>
            </a:r>
          </a:p>
          <a:p>
            <a:pPr algn="ctr"/>
            <a:r>
              <a:rPr lang="en-US" sz="2800" i="1" dirty="0">
                <a:solidFill>
                  <a:srgbClr val="00B0F0"/>
                </a:solidFill>
              </a:rPr>
              <a:t>This is Akiko. She’s from Japan.</a:t>
            </a:r>
          </a:p>
          <a:p>
            <a:pPr algn="ctr"/>
            <a:r>
              <a:rPr lang="en-US" sz="2800" i="1" dirty="0">
                <a:solidFill>
                  <a:srgbClr val="00B0F0"/>
                </a:solidFill>
              </a:rPr>
              <a:t>This is Dan. He’s from India.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9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I’m from…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She’s from….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from…..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6668D-0D47-B97E-6ED4-342B581DCAE8}"/>
              </a:ext>
            </a:extLst>
          </p:cNvPr>
          <p:cNvSpPr/>
          <p:nvPr/>
        </p:nvSpPr>
        <p:spPr>
          <a:xfrm>
            <a:off x="203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 USA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The UK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Italy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India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Japan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Alpha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11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11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15)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www.education.com.vn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I’m from the USA.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ADD5D25-4A65-8F0C-B7B6-C65CDE95A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430" y="1413428"/>
            <a:ext cx="3888796" cy="392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F2D252E-84FF-A0AF-AE34-0656C09F3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58" y="1406472"/>
            <a:ext cx="3888796" cy="392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I’m from the UK.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B249-21FE-E1E3-B876-4229C0F5A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5" y="1406472"/>
            <a:ext cx="3968840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FD909-73BF-5615-B021-8D03DC2D6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599" y="1406472"/>
            <a:ext cx="3968840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0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He’s from Italy.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E181D-7DAA-9E91-9325-824D0F725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99" y="1405703"/>
            <a:ext cx="4037844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08F04B-F4E7-EE9B-3C62-0624FC189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27" y="1405703"/>
            <a:ext cx="4037844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8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He’s from India.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86248-EA61-E955-8631-BCACF89F7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471" y="1301532"/>
            <a:ext cx="4048596" cy="392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9029B-DE05-9533-B241-D1B5BEC7C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99" y="1301531"/>
            <a:ext cx="4048596" cy="392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3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She’s from Japan.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27206-7D1A-6C2A-8F2C-F6E8F53C5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458" y="1341783"/>
            <a:ext cx="3726062" cy="381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8EC3C-96F8-A669-BE4C-4F8D50312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58" y="1245705"/>
            <a:ext cx="3726062" cy="381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7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6638</TotalTime>
  <Words>1657</Words>
  <Application>Microsoft Office PowerPoint</Application>
  <PresentationFormat>Màn hình rộng</PresentationFormat>
  <Paragraphs>283</Paragraphs>
  <Slides>43</Slides>
  <Notes>21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47" baseType="lpstr">
      <vt:lpstr>Arial</vt:lpstr>
      <vt:lpstr>Arial-ItalicMT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244</cp:revision>
  <dcterms:created xsi:type="dcterms:W3CDTF">2020-12-08T03:17:05Z</dcterms:created>
  <dcterms:modified xsi:type="dcterms:W3CDTF">2022-08-02T01:32:23Z</dcterms:modified>
</cp:coreProperties>
</file>