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0" r:id="rId2"/>
    <p:sldId id="351" r:id="rId3"/>
    <p:sldId id="302" r:id="rId4"/>
    <p:sldId id="292" r:id="rId5"/>
    <p:sldId id="360" r:id="rId6"/>
    <p:sldId id="368" r:id="rId7"/>
    <p:sldId id="369" r:id="rId8"/>
    <p:sldId id="370" r:id="rId9"/>
    <p:sldId id="389" r:id="rId10"/>
    <p:sldId id="334" r:id="rId11"/>
    <p:sldId id="346" r:id="rId12"/>
    <p:sldId id="374" r:id="rId13"/>
    <p:sldId id="390" r:id="rId14"/>
    <p:sldId id="372" r:id="rId15"/>
    <p:sldId id="373" r:id="rId16"/>
    <p:sldId id="375" r:id="rId17"/>
    <p:sldId id="376" r:id="rId18"/>
    <p:sldId id="377" r:id="rId19"/>
    <p:sldId id="378" r:id="rId20"/>
    <p:sldId id="382" r:id="rId21"/>
    <p:sldId id="383" r:id="rId22"/>
    <p:sldId id="384" r:id="rId23"/>
    <p:sldId id="344" r:id="rId24"/>
    <p:sldId id="379" r:id="rId25"/>
    <p:sldId id="381" r:id="rId26"/>
    <p:sldId id="385" r:id="rId27"/>
    <p:sldId id="315" r:id="rId28"/>
    <p:sldId id="388" r:id="rId29"/>
    <p:sldId id="387" r:id="rId30"/>
    <p:sldId id="386" r:id="rId31"/>
    <p:sldId id="391" r:id="rId32"/>
    <p:sldId id="331" r:id="rId33"/>
    <p:sldId id="295" r:id="rId34"/>
    <p:sldId id="329" r:id="rId35"/>
    <p:sldId id="34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3D414E-E0B6-7A68-4BA6-26B07F71134E}" v="689" dt="2022-06-06T01:57:47.4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8126" autoAdjust="0"/>
  </p:normalViewPr>
  <p:slideViewPr>
    <p:cSldViewPr snapToGrid="0">
      <p:cViewPr varScale="1">
        <p:scale>
          <a:sx n="66" d="100"/>
          <a:sy n="66" d="100"/>
        </p:scale>
        <p:origin x="9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ô”what</a:t>
            </a:r>
            <a:r>
              <a:rPr lang="en-US" dirty="0"/>
              <a:t> do you see”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ra 2 </a:t>
            </a:r>
            <a:r>
              <a:rPr lang="en-US" dirty="0" err="1"/>
              <a:t>lần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ra 2 </a:t>
            </a:r>
            <a:r>
              <a:rPr lang="en-US" dirty="0" err="1"/>
              <a:t>lần</a:t>
            </a:r>
            <a:r>
              <a:rPr lang="en-US" dirty="0"/>
              <a:t>, click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9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ô”what</a:t>
            </a:r>
            <a:r>
              <a:rPr lang="en-US" dirty="0"/>
              <a:t> do you see”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(do </a:t>
            </a:r>
            <a:r>
              <a:rPr lang="en-US" dirty="0" err="1"/>
              <a:t>chữ</a:t>
            </a:r>
            <a:r>
              <a:rPr lang="en-US" dirty="0"/>
              <a:t> đ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). </a:t>
            </a:r>
            <a:r>
              <a:rPr lang="en-US" dirty="0" err="1"/>
              <a:t>Rồi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8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ô”what</a:t>
            </a:r>
            <a:r>
              <a:rPr lang="en-US" dirty="0"/>
              <a:t> do you see”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(do </a:t>
            </a:r>
            <a:r>
              <a:rPr lang="en-US" dirty="0" err="1"/>
              <a:t>chữ</a:t>
            </a:r>
            <a:r>
              <a:rPr lang="en-US" dirty="0"/>
              <a:t> đ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). </a:t>
            </a:r>
            <a:r>
              <a:rPr lang="en-US" dirty="0" err="1"/>
              <a:t>Rồi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12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ô”what</a:t>
            </a:r>
            <a:r>
              <a:rPr lang="en-US" dirty="0"/>
              <a:t> do you see”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(do </a:t>
            </a:r>
            <a:r>
              <a:rPr lang="en-US" dirty="0" err="1"/>
              <a:t>chữ</a:t>
            </a:r>
            <a:r>
              <a:rPr lang="en-US" dirty="0"/>
              <a:t> đ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). </a:t>
            </a:r>
            <a:r>
              <a:rPr lang="en-US" dirty="0" err="1"/>
              <a:t>Rồi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ô”what</a:t>
            </a:r>
            <a:r>
              <a:rPr lang="en-US" dirty="0"/>
              <a:t> do you see”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ra 1 </a:t>
            </a:r>
            <a:r>
              <a:rPr lang="en-US" dirty="0" err="1"/>
              <a:t>lần</a:t>
            </a:r>
            <a:r>
              <a:rPr lang="en-US" dirty="0"/>
              <a:t> (do </a:t>
            </a:r>
            <a:r>
              <a:rPr lang="en-US" dirty="0" err="1"/>
              <a:t>chữ</a:t>
            </a:r>
            <a:r>
              <a:rPr lang="en-US" dirty="0"/>
              <a:t> đ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). </a:t>
            </a:r>
            <a:r>
              <a:rPr lang="en-US" dirty="0" err="1"/>
              <a:t>Rồi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29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3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vào:Look</a:t>
            </a:r>
            <a:r>
              <a:rPr lang="en-US" dirty="0"/>
              <a:t> and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9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8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duhome.com.vn/DHALesson?idGrade=3&amp;idSubject=1&amp;idSeries=119&amp;idTheme=1068&amp;IdLevel=2&amp;idThemeServer=76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:8 Food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4.2</a:t>
            </a:r>
            <a:endParaRPr lang="en-US" sz="4800" b="1" dirty="0">
              <a:solidFill>
                <a:srgbClr val="00B050"/>
              </a:solidFill>
              <a:ea typeface="Calibri"/>
              <a:cs typeface="Calibri"/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120</a:t>
            </a:r>
            <a:endParaRPr lang="en-US" sz="4800" b="1" dirty="0">
              <a:solidFill>
                <a:srgbClr val="0070C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0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7C4E49-CD8D-DCD8-2C9F-51B0BB323C3E}"/>
              </a:ext>
            </a:extLst>
          </p:cNvPr>
          <p:cNvSpPr txBox="1"/>
          <p:nvPr/>
        </p:nvSpPr>
        <p:spPr>
          <a:xfrm>
            <a:off x="583721" y="713117"/>
            <a:ext cx="2743200" cy="646331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Pre-reading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4150F-796C-7E28-C5AE-724B32487C5F}"/>
              </a:ext>
            </a:extLst>
          </p:cNvPr>
          <p:cNvSpPr txBox="1"/>
          <p:nvPr/>
        </p:nvSpPr>
        <p:spPr>
          <a:xfrm>
            <a:off x="4408098" y="753374"/>
            <a:ext cx="60643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Which country is 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499" y="1919235"/>
            <a:ext cx="4960842" cy="38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2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7C4E49-CD8D-DCD8-2C9F-51B0BB323C3E}"/>
              </a:ext>
            </a:extLst>
          </p:cNvPr>
          <p:cNvSpPr txBox="1"/>
          <p:nvPr/>
        </p:nvSpPr>
        <p:spPr>
          <a:xfrm>
            <a:off x="583721" y="713117"/>
            <a:ext cx="2743200" cy="646331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Pre-reading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44150F-796C-7E28-C5AE-724B32487C5F}"/>
              </a:ext>
            </a:extLst>
          </p:cNvPr>
          <p:cNvSpPr txBox="1"/>
          <p:nvPr/>
        </p:nvSpPr>
        <p:spPr>
          <a:xfrm>
            <a:off x="3818375" y="753374"/>
            <a:ext cx="77899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do people in America usually eat?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38" y="2415368"/>
            <a:ext cx="3743656" cy="2496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857" y="2415368"/>
            <a:ext cx="3744038" cy="249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874" y="2415368"/>
            <a:ext cx="3738786" cy="24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83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83255E-4661-B69D-D394-44DC4B8DB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8" y="1182085"/>
            <a:ext cx="7674633" cy="469171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28380F-A9B0-112B-575F-00BD907BD4A7}"/>
              </a:ext>
            </a:extLst>
          </p:cNvPr>
          <p:cNvSpPr/>
          <p:nvPr/>
        </p:nvSpPr>
        <p:spPr>
          <a:xfrm>
            <a:off x="4867275" y="1160253"/>
            <a:ext cx="1568031" cy="6757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433D16-68EC-07EC-902A-70AEDFDB3133}"/>
              </a:ext>
            </a:extLst>
          </p:cNvPr>
          <p:cNvSpPr txBox="1"/>
          <p:nvPr/>
        </p:nvSpPr>
        <p:spPr>
          <a:xfrm>
            <a:off x="363387" y="364926"/>
            <a:ext cx="4760703" cy="646331"/>
          </a:xfrm>
          <a:prstGeom prst="rect">
            <a:avLst/>
          </a:prstGeom>
          <a:solidFill>
            <a:srgbClr val="92D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Pre- Reading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56D13E-F83F-4DA2-9A4F-1D5D526E9E91}"/>
              </a:ext>
            </a:extLst>
          </p:cNvPr>
          <p:cNvSpPr/>
          <p:nvPr/>
        </p:nvSpPr>
        <p:spPr>
          <a:xfrm>
            <a:off x="8209471" y="1498120"/>
            <a:ext cx="3640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Where is he from?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7D1B5-4AED-49CC-A89C-E9D961A08C50}"/>
              </a:ext>
            </a:extLst>
          </p:cNvPr>
          <p:cNvSpPr txBox="1"/>
          <p:nvPr/>
        </p:nvSpPr>
        <p:spPr>
          <a:xfrm>
            <a:off x="8609161" y="3140015"/>
            <a:ext cx="2846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He’s from America/ the USA.</a:t>
            </a:r>
          </a:p>
        </p:txBody>
      </p:sp>
    </p:spTree>
    <p:extLst>
      <p:ext uri="{BB962C8B-B14F-4D97-AF65-F5344CB8AC3E}">
        <p14:creationId xmlns:p14="http://schemas.microsoft.com/office/powerpoint/2010/main" val="5125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DC861C3-5D51-CBD1-48C0-F7030A826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00" y="1402440"/>
            <a:ext cx="11275618" cy="46667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E7DEA5-ED6D-7B66-30D5-92C6048D1A3A}"/>
              </a:ext>
            </a:extLst>
          </p:cNvPr>
          <p:cNvSpPr txBox="1"/>
          <p:nvPr/>
        </p:nvSpPr>
        <p:spPr>
          <a:xfrm>
            <a:off x="684362" y="511834"/>
            <a:ext cx="3680604" cy="646331"/>
          </a:xfrm>
          <a:prstGeom prst="rect">
            <a:avLst/>
          </a:prstGeom>
          <a:solidFill>
            <a:srgbClr val="00B05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a typeface="Calibri"/>
                <a:cs typeface="Calibri"/>
              </a:rPr>
              <a:t>While-Reading </a:t>
            </a:r>
          </a:p>
        </p:txBody>
      </p:sp>
    </p:spTree>
    <p:extLst>
      <p:ext uri="{BB962C8B-B14F-4D97-AF65-F5344CB8AC3E}">
        <p14:creationId xmlns:p14="http://schemas.microsoft.com/office/powerpoint/2010/main" val="277396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EE26CF3-A861-91FD-A398-B0A85E8E2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" y="822463"/>
            <a:ext cx="10893436" cy="4508585"/>
          </a:xfrm>
          <a:prstGeom prst="rect">
            <a:avLst/>
          </a:prstGeo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32B07EC4-504A-B273-CD59-619140FD8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381" y="5353409"/>
            <a:ext cx="6591956" cy="1007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308CA7-9C07-4292-8683-92982BBAD379}"/>
              </a:ext>
            </a:extLst>
          </p:cNvPr>
          <p:cNvSpPr txBox="1"/>
          <p:nvPr/>
        </p:nvSpPr>
        <p:spPr>
          <a:xfrm>
            <a:off x="140867" y="176132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Choose the correct answer.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677319" y="1758462"/>
            <a:ext cx="4401178" cy="100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9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E4BD505-9F67-B4A9-A466-E07AA6458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38" y="943549"/>
            <a:ext cx="9903124" cy="4098714"/>
          </a:xfrm>
          <a:prstGeom prst="rect">
            <a:avLst/>
          </a:prstGeom>
        </p:spPr>
      </p:pic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75937E-4582-A31E-F9DD-D12125E0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478" y="5244860"/>
            <a:ext cx="8139067" cy="742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10392-13F9-4196-BADF-5B3096293069}"/>
              </a:ext>
            </a:extLst>
          </p:cNvPr>
          <p:cNvSpPr txBox="1"/>
          <p:nvPr/>
        </p:nvSpPr>
        <p:spPr>
          <a:xfrm>
            <a:off x="1035170" y="297218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Choose the correct answer.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38D45AF-A6CB-49E9-A441-4AD45303C2CF}"/>
              </a:ext>
            </a:extLst>
          </p:cNvPr>
          <p:cNvSpPr/>
          <p:nvPr/>
        </p:nvSpPr>
        <p:spPr>
          <a:xfrm>
            <a:off x="9005977" y="5313872"/>
            <a:ext cx="1276710" cy="600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823209" y="2582426"/>
            <a:ext cx="4401178" cy="100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8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2BEFDAA-A6F0-224C-00B6-476C4513F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569" y="5263281"/>
            <a:ext cx="6894861" cy="741733"/>
          </a:xfrm>
          <a:prstGeom prst="rect">
            <a:avLst/>
          </a:prstGeom>
        </p:spPr>
      </p:pic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B8A353A-1D2E-8A78-D99F-90527EA43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472" y="1093990"/>
            <a:ext cx="9903124" cy="409871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8B854DE-1225-406E-B605-FDEC5050254B}"/>
              </a:ext>
            </a:extLst>
          </p:cNvPr>
          <p:cNvSpPr/>
          <p:nvPr/>
        </p:nvSpPr>
        <p:spPr>
          <a:xfrm>
            <a:off x="8419381" y="5404435"/>
            <a:ext cx="1276710" cy="600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9513D-33CF-47EE-9B97-5DD1A3459664}"/>
              </a:ext>
            </a:extLst>
          </p:cNvPr>
          <p:cNvSpPr txBox="1"/>
          <p:nvPr/>
        </p:nvSpPr>
        <p:spPr>
          <a:xfrm>
            <a:off x="1035170" y="297218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Choose the correct answer.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94821" y="3506875"/>
            <a:ext cx="5198348" cy="200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87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1B8CB69-2BF5-D7C7-B304-52CBD631C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19" y="909094"/>
            <a:ext cx="9903124" cy="4098714"/>
          </a:xfrm>
          <a:prstGeom prst="rect">
            <a:avLst/>
          </a:prstGeo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7948DF99-AAA3-636B-BD68-EC26A91BA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391" y="5007808"/>
            <a:ext cx="9038737" cy="909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B6754B-583E-4628-8F33-6FF073C3D14B}"/>
              </a:ext>
            </a:extLst>
          </p:cNvPr>
          <p:cNvSpPr txBox="1"/>
          <p:nvPr/>
        </p:nvSpPr>
        <p:spPr>
          <a:xfrm>
            <a:off x="1035170" y="297218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Choose the correct 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A1AA2B-D9AC-4BD8-A28B-8ED829D47C3F}"/>
              </a:ext>
            </a:extLst>
          </p:cNvPr>
          <p:cNvSpPr/>
          <p:nvPr/>
        </p:nvSpPr>
        <p:spPr>
          <a:xfrm>
            <a:off x="9604590" y="5317142"/>
            <a:ext cx="1276710" cy="600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588391" y="4170068"/>
            <a:ext cx="3613337" cy="100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7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27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EC71F89-D214-D8F3-8B66-7CDC58B3AB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343" y="362571"/>
            <a:ext cx="4166560" cy="28691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4469C-95E0-853C-84E7-063F403C677B}"/>
              </a:ext>
            </a:extLst>
          </p:cNvPr>
          <p:cNvSpPr txBox="1"/>
          <p:nvPr/>
        </p:nvSpPr>
        <p:spPr>
          <a:xfrm>
            <a:off x="411193" y="713117"/>
            <a:ext cx="54720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ea typeface="Calibri"/>
                <a:cs typeface="Calibri"/>
              </a:rPr>
              <a:t>Extra Practice</a:t>
            </a:r>
          </a:p>
          <a:p>
            <a:r>
              <a:rPr lang="en-US" sz="3600" dirty="0">
                <a:solidFill>
                  <a:srgbClr val="00B0F0"/>
                </a:solidFill>
                <a:ea typeface="Calibri"/>
                <a:cs typeface="Calibri"/>
              </a:rPr>
              <a:t>Workbook- P. 84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F2E27F8-CAE3-159A-F95A-73D719B5CC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64" y="3231768"/>
            <a:ext cx="11441501" cy="306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69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5A7CED-332A-A551-CD65-287CB1655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49" y="1108459"/>
            <a:ext cx="11441501" cy="3062341"/>
          </a:xfrm>
          <a:prstGeom prst="rect">
            <a:avLst/>
          </a:prstGeom>
        </p:spPr>
      </p:pic>
      <p:pic>
        <p:nvPicPr>
          <p:cNvPr id="6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D785303-D60C-FB86-7588-E9FA483A5C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84" y="4416688"/>
            <a:ext cx="11102566" cy="1332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9B82CF-7833-44F1-9748-A9D755C2D8C1}"/>
              </a:ext>
            </a:extLst>
          </p:cNvPr>
          <p:cNvSpPr txBox="1"/>
          <p:nvPr/>
        </p:nvSpPr>
        <p:spPr>
          <a:xfrm>
            <a:off x="1035170" y="297218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Choose the correct answer.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ABDFD5-6C58-400F-8A77-EEBC49D301DA}"/>
              </a:ext>
            </a:extLst>
          </p:cNvPr>
          <p:cNvSpPr/>
          <p:nvPr/>
        </p:nvSpPr>
        <p:spPr>
          <a:xfrm>
            <a:off x="9609826" y="5200720"/>
            <a:ext cx="1276710" cy="5488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969828" y="1798657"/>
            <a:ext cx="2706357" cy="100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69099" y="2512088"/>
            <a:ext cx="934497" cy="100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11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, background pattern&#10;&#10;Description automatically generated">
            <a:extLst>
              <a:ext uri="{FF2B5EF4-FFF2-40B4-BE49-F238E27FC236}">
                <a16:creationId xmlns:a16="http://schemas.microsoft.com/office/drawing/2014/main" id="{34CD6814-90F2-547C-62AB-B4D709E74A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67" y="4479401"/>
            <a:ext cx="11271865" cy="1352056"/>
          </a:xfrm>
          <a:prstGeom prst="rect">
            <a:avLst/>
          </a:prstGeo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761162BC-CA98-8C67-DC94-C6CADC3D8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8" y="1417060"/>
            <a:ext cx="11441501" cy="3062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14F94-AF11-4399-AF4D-A13538B5D88C}"/>
              </a:ext>
            </a:extLst>
          </p:cNvPr>
          <p:cNvSpPr txBox="1"/>
          <p:nvPr/>
        </p:nvSpPr>
        <p:spPr>
          <a:xfrm>
            <a:off x="1035170" y="297218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Choose the correct 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A437E1-577A-4280-AB86-D135B670AD30}"/>
              </a:ext>
            </a:extLst>
          </p:cNvPr>
          <p:cNvSpPr/>
          <p:nvPr/>
        </p:nvSpPr>
        <p:spPr>
          <a:xfrm>
            <a:off x="10768663" y="4479401"/>
            <a:ext cx="963269" cy="600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B100E2-5260-49A3-B63F-57107F7402EE}"/>
              </a:ext>
            </a:extLst>
          </p:cNvPr>
          <p:cNvSpPr/>
          <p:nvPr/>
        </p:nvSpPr>
        <p:spPr>
          <a:xfrm>
            <a:off x="10817545" y="5097632"/>
            <a:ext cx="963269" cy="6005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536642" y="2843684"/>
            <a:ext cx="624417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6788" y="4360986"/>
            <a:ext cx="2739361" cy="100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-TRACK 66">
            <a:hlinkClick r:id="" action="ppaction://media"/>
            <a:extLst>
              <a:ext uri="{FF2B5EF4-FFF2-40B4-BE49-F238E27FC236}">
                <a16:creationId xmlns:a16="http://schemas.microsoft.com/office/drawing/2014/main" id="{EB678CDA-7AB9-43A1-8161-296170C634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955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8752" y="389610"/>
            <a:ext cx="609600" cy="6096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26911F7-2F3F-A59C-1012-1093679BCB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165" y="368431"/>
            <a:ext cx="5167175" cy="950736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CE2286B6-B0F9-9122-1459-9EDD87C36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608" y="2782730"/>
            <a:ext cx="9831237" cy="357854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C3DB745-E73F-AE91-CBDB-26D0D4B1789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9" y="1058173"/>
            <a:ext cx="2139351" cy="255629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8A4808F-04D0-A16B-ADF6-39D7324342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985" y="337935"/>
            <a:ext cx="2311880" cy="2458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73A2F-69D3-4D02-B110-99661450E448}"/>
              </a:ext>
            </a:extLst>
          </p:cNvPr>
          <p:cNvSpPr txBox="1"/>
          <p:nvPr/>
        </p:nvSpPr>
        <p:spPr>
          <a:xfrm>
            <a:off x="2191110" y="1404617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Listen and fill in the blank.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0CE5F-40AF-45F5-9B07-213A2C86F46A}"/>
              </a:ext>
            </a:extLst>
          </p:cNvPr>
          <p:cNvSpPr txBox="1"/>
          <p:nvPr/>
        </p:nvSpPr>
        <p:spPr>
          <a:xfrm>
            <a:off x="8428007" y="5453383"/>
            <a:ext cx="1584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steak</a:t>
            </a:r>
          </a:p>
        </p:txBody>
      </p:sp>
    </p:spTree>
    <p:extLst>
      <p:ext uri="{BB962C8B-B14F-4D97-AF65-F5344CB8AC3E}">
        <p14:creationId xmlns:p14="http://schemas.microsoft.com/office/powerpoint/2010/main" val="150336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7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3-TRACK 66">
            <a:hlinkClick r:id="" action="ppaction://media"/>
            <a:extLst>
              <a:ext uri="{FF2B5EF4-FFF2-40B4-BE49-F238E27FC236}">
                <a16:creationId xmlns:a16="http://schemas.microsoft.com/office/drawing/2014/main" id="{F56934D0-EEA9-4057-8019-6F17497F86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5446" y="526988"/>
            <a:ext cx="609600" cy="6096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26911F7-2F3F-A59C-1012-1093679BC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566" y="292190"/>
            <a:ext cx="4944458" cy="90975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C3DB745-E73F-AE91-CBDB-26D0D4B178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1" y="1201947"/>
            <a:ext cx="2139351" cy="255629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8A4808F-04D0-A16B-ADF6-39D7324342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418" y="266048"/>
            <a:ext cx="2441276" cy="255903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C1CF733-3935-8715-C128-996C6775F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6513" y="2806040"/>
            <a:ext cx="8494141" cy="3445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D4684-704C-4821-8EDA-5907E8B11522}"/>
              </a:ext>
            </a:extLst>
          </p:cNvPr>
          <p:cNvSpPr txBox="1"/>
          <p:nvPr/>
        </p:nvSpPr>
        <p:spPr>
          <a:xfrm>
            <a:off x="2527537" y="1680828"/>
            <a:ext cx="8333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Listen and fill in the blank.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B6BB6-2164-48E5-BC03-EF17213A2916}"/>
              </a:ext>
            </a:extLst>
          </p:cNvPr>
          <p:cNvSpPr txBox="1"/>
          <p:nvPr/>
        </p:nvSpPr>
        <p:spPr>
          <a:xfrm>
            <a:off x="4835191" y="4050425"/>
            <a:ext cx="141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17C95-3E0B-401C-A0F6-D83B4075CF67}"/>
              </a:ext>
            </a:extLst>
          </p:cNvPr>
          <p:cNvSpPr txBox="1"/>
          <p:nvPr/>
        </p:nvSpPr>
        <p:spPr>
          <a:xfrm>
            <a:off x="7303868" y="4696756"/>
            <a:ext cx="244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noodles</a:t>
            </a:r>
          </a:p>
        </p:txBody>
      </p:sp>
    </p:spTree>
    <p:extLst>
      <p:ext uri="{BB962C8B-B14F-4D97-AF65-F5344CB8AC3E}">
        <p14:creationId xmlns:p14="http://schemas.microsoft.com/office/powerpoint/2010/main" val="421822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7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RACK 45">
            <a:hlinkClick r:id="" action="ppaction://media"/>
            <a:extLst>
              <a:ext uri="{FF2B5EF4-FFF2-40B4-BE49-F238E27FC236}">
                <a16:creationId xmlns:a16="http://schemas.microsoft.com/office/drawing/2014/main" id="{A20E5EE2-EF23-4FDE-8329-CBA95410A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0035" y="456045"/>
            <a:ext cx="609600" cy="6096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F3B55ED-AF1B-8346-6DBB-0AEA373D88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84" y="379255"/>
            <a:ext cx="3879011" cy="6795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C5E4A2-810E-1752-34DE-69C595BDC0B6}"/>
              </a:ext>
            </a:extLst>
          </p:cNvPr>
          <p:cNvSpPr txBox="1"/>
          <p:nvPr/>
        </p:nvSpPr>
        <p:spPr>
          <a:xfrm>
            <a:off x="4849860" y="437680"/>
            <a:ext cx="46951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Workbook, p.85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7E010-D100-4E7A-9FC4-C34B9F28C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10" y="1171385"/>
            <a:ext cx="4210050" cy="245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80A38-6B05-4DD7-BA20-389FED4E57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10" y="3781425"/>
            <a:ext cx="4105275" cy="240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D33F2-908E-410B-93AB-6571A9C23D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374" y="1166467"/>
            <a:ext cx="4019550" cy="2457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8DE639-5BE6-45B7-867F-4AC9C7AA19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5374" y="3781425"/>
            <a:ext cx="3990975" cy="2362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B8107E-D2D4-439D-B9C2-39ED27D02C41}"/>
              </a:ext>
            </a:extLst>
          </p:cNvPr>
          <p:cNvSpPr txBox="1"/>
          <p:nvPr/>
        </p:nvSpPr>
        <p:spPr>
          <a:xfrm>
            <a:off x="10170695" y="4555959"/>
            <a:ext cx="368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8FA62D-1A83-4CFA-8E8F-F5A2B93D7BAB}"/>
              </a:ext>
            </a:extLst>
          </p:cNvPr>
          <p:cNvSpPr txBox="1"/>
          <p:nvPr/>
        </p:nvSpPr>
        <p:spPr>
          <a:xfrm>
            <a:off x="4164136" y="2072026"/>
            <a:ext cx="52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0E173-724A-414E-8C05-AC8F673C375F}"/>
              </a:ext>
            </a:extLst>
          </p:cNvPr>
          <p:cNvSpPr txBox="1"/>
          <p:nvPr/>
        </p:nvSpPr>
        <p:spPr>
          <a:xfrm>
            <a:off x="10094495" y="2072026"/>
            <a:ext cx="52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F9BA45-66C5-49BB-85C5-980BD11584AF}"/>
              </a:ext>
            </a:extLst>
          </p:cNvPr>
          <p:cNvSpPr txBox="1"/>
          <p:nvPr/>
        </p:nvSpPr>
        <p:spPr>
          <a:xfrm>
            <a:off x="5209646" y="2808309"/>
            <a:ext cx="131488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on each picture to see the answer</a:t>
            </a:r>
          </a:p>
        </p:txBody>
      </p:sp>
    </p:spTree>
    <p:extLst>
      <p:ext uri="{BB962C8B-B14F-4D97-AF65-F5344CB8AC3E}">
        <p14:creationId xmlns:p14="http://schemas.microsoft.com/office/powerpoint/2010/main" val="5264403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2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801FD88F-B63A-29A9-2061-CBC834C2C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56" y="1672801"/>
            <a:ext cx="11624495" cy="2743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C6653B-9FE4-0337-65CC-212938ACAB29}"/>
              </a:ext>
            </a:extLst>
          </p:cNvPr>
          <p:cNvSpPr txBox="1"/>
          <p:nvPr/>
        </p:nvSpPr>
        <p:spPr>
          <a:xfrm>
            <a:off x="382437" y="713117"/>
            <a:ext cx="55007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>
                <a:solidFill>
                  <a:srgbClr val="00B0F0"/>
                </a:solidFill>
              </a:rPr>
              <a:t>Workbook-p.85</a:t>
            </a:r>
          </a:p>
        </p:txBody>
      </p:sp>
    </p:spTree>
    <p:extLst>
      <p:ext uri="{BB962C8B-B14F-4D97-AF65-F5344CB8AC3E}">
        <p14:creationId xmlns:p14="http://schemas.microsoft.com/office/powerpoint/2010/main" val="317380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B67C34B-3869-591D-586A-0D3AA114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41" y="1477130"/>
            <a:ext cx="11165456" cy="3713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030F7-F855-466A-9552-81B18B7FD1A4}"/>
              </a:ext>
            </a:extLst>
          </p:cNvPr>
          <p:cNvSpPr txBox="1"/>
          <p:nvPr/>
        </p:nvSpPr>
        <p:spPr>
          <a:xfrm>
            <a:off x="9609826" y="1932316"/>
            <a:ext cx="150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EB66F-BD9D-469A-9CE6-FC02BD4EAF1B}"/>
              </a:ext>
            </a:extLst>
          </p:cNvPr>
          <p:cNvSpPr txBox="1"/>
          <p:nvPr/>
        </p:nvSpPr>
        <p:spPr>
          <a:xfrm>
            <a:off x="8571781" y="3480623"/>
            <a:ext cx="2539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noodles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1D0F6-F026-4093-BDD3-365E564C58BC}"/>
              </a:ext>
            </a:extLst>
          </p:cNvPr>
          <p:cNvSpPr txBox="1"/>
          <p:nvPr/>
        </p:nvSpPr>
        <p:spPr>
          <a:xfrm>
            <a:off x="8340305" y="4149307"/>
            <a:ext cx="2770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chopsticks</a:t>
            </a:r>
          </a:p>
        </p:txBody>
      </p:sp>
    </p:spTree>
    <p:extLst>
      <p:ext uri="{BB962C8B-B14F-4D97-AF65-F5344CB8AC3E}">
        <p14:creationId xmlns:p14="http://schemas.microsoft.com/office/powerpoint/2010/main" val="154765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4247" y="1456423"/>
            <a:ext cx="1083283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Reading: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Read to know about eating in the USA.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Listening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friends talking about food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01F3C83-2A14-3BD6-E340-8D5C7D450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2" y="1736215"/>
            <a:ext cx="11973739" cy="1938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A0339-BE89-4273-B001-1EE174CA9E7C}"/>
              </a:ext>
            </a:extLst>
          </p:cNvPr>
          <p:cNvSpPr txBox="1"/>
          <p:nvPr/>
        </p:nvSpPr>
        <p:spPr>
          <a:xfrm>
            <a:off x="8505644" y="2622429"/>
            <a:ext cx="150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pizza</a:t>
            </a:r>
          </a:p>
        </p:txBody>
      </p:sp>
    </p:spTree>
    <p:extLst>
      <p:ext uri="{BB962C8B-B14F-4D97-AF65-F5344CB8AC3E}">
        <p14:creationId xmlns:p14="http://schemas.microsoft.com/office/powerpoint/2010/main" val="290595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77532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231838" y="3493302"/>
            <a:ext cx="1994995" cy="61582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/>
              <a:t>Click here to play the games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261" y="1950720"/>
            <a:ext cx="9272051" cy="40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30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Read to know about eating in the USA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to friends talking about food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85)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55) 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121 SB)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053309-9F9E-43B9-99DB-A6374B380D38}"/>
              </a:ext>
            </a:extLst>
          </p:cNvPr>
          <p:cNvSpPr txBox="1"/>
          <p:nvPr/>
        </p:nvSpPr>
        <p:spPr>
          <a:xfrm>
            <a:off x="272321" y="637082"/>
            <a:ext cx="6443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do you see?</a:t>
            </a:r>
          </a:p>
        </p:txBody>
      </p:sp>
      <p:sp>
        <p:nvSpPr>
          <p:cNvPr id="5" name="부제목 2">
            <a:extLst>
              <a:ext uri="{FF2B5EF4-FFF2-40B4-BE49-F238E27FC236}">
                <a16:creationId xmlns:a16="http://schemas.microsoft.com/office/drawing/2014/main" id="{BCFB90D3-94AB-42E8-BA79-AD382809F8A4}"/>
              </a:ext>
            </a:extLst>
          </p:cNvPr>
          <p:cNvSpPr txBox="1">
            <a:spLocks/>
          </p:cNvSpPr>
          <p:nvPr/>
        </p:nvSpPr>
        <p:spPr>
          <a:xfrm rot="4711257">
            <a:off x="252192" y="2550957"/>
            <a:ext cx="3546475" cy="132873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6600" b="1" dirty="0">
                <a:solidFill>
                  <a:srgbClr val="FF0000"/>
                </a:solidFill>
                <a:latin typeface="Palladius"/>
              </a:rPr>
              <a:t>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1E543-A1A3-407A-8514-750B92934B3E}"/>
              </a:ext>
            </a:extLst>
          </p:cNvPr>
          <p:cNvSpPr txBox="1">
            <a:spLocks noChangeArrowheads="1"/>
          </p:cNvSpPr>
          <p:nvPr/>
        </p:nvSpPr>
        <p:spPr bwMode="auto">
          <a:xfrm rot="-2619060">
            <a:off x="7125585" y="1599851"/>
            <a:ext cx="4421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72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noodles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03273-EEB7-4756-81C5-E0C35EC27337}"/>
              </a:ext>
            </a:extLst>
          </p:cNvPr>
          <p:cNvSpPr txBox="1">
            <a:spLocks noChangeArrowheads="1"/>
          </p:cNvSpPr>
          <p:nvPr/>
        </p:nvSpPr>
        <p:spPr bwMode="auto">
          <a:xfrm rot="1617614">
            <a:off x="3571294" y="3325721"/>
            <a:ext cx="5427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6000" dirty="0">
                <a:solidFill>
                  <a:srgbClr val="E46C0A"/>
                </a:solidFill>
                <a:latin typeface="+mj-lt"/>
              </a:rPr>
              <a:t>My favorite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5C6C27-2199-480C-B489-49D8205305D9}"/>
              </a:ext>
            </a:extLst>
          </p:cNvPr>
          <p:cNvSpPr txBox="1"/>
          <p:nvPr/>
        </p:nvSpPr>
        <p:spPr>
          <a:xfrm>
            <a:off x="2473195" y="5629267"/>
            <a:ext cx="922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Answer: My favorite food is noodles.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3377" y="2763297"/>
            <a:ext cx="2313388" cy="33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repeatCount="2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ntr" presetSubtype="0" repeatCount="2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" presetClass="exit" presetSubtype="10" repeatCount="2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xit" presetSubtype="10" repeatCount="2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3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xit" presetSubtype="10" repeatCount="200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6" grpId="0"/>
      <p:bldP spid="6" grpId="1"/>
      <p:bldP spid="7" grpId="0"/>
      <p:bldP spid="7" grpId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D443A9-F9E6-6347-8338-ED94B4821DEB}"/>
              </a:ext>
            </a:extLst>
          </p:cNvPr>
          <p:cNvSpPr txBox="1"/>
          <p:nvPr/>
        </p:nvSpPr>
        <p:spPr>
          <a:xfrm>
            <a:off x="272321" y="637082"/>
            <a:ext cx="6443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do you see?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41304-8B71-CD49-D9DE-BB8F0E238D41}"/>
              </a:ext>
            </a:extLst>
          </p:cNvPr>
          <p:cNvSpPr txBox="1"/>
          <p:nvPr/>
        </p:nvSpPr>
        <p:spPr>
          <a:xfrm>
            <a:off x="4106172" y="5204603"/>
            <a:ext cx="69983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I often eat pizza.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AB8C5-868A-4C33-9963-A0AC5B634EF1}"/>
              </a:ext>
            </a:extLst>
          </p:cNvPr>
          <p:cNvSpPr txBox="1">
            <a:spLocks noChangeArrowheads="1"/>
          </p:cNvSpPr>
          <p:nvPr/>
        </p:nvSpPr>
        <p:spPr bwMode="auto">
          <a:xfrm rot="7601355">
            <a:off x="1381788" y="2453372"/>
            <a:ext cx="42243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0" dirty="0">
                <a:solidFill>
                  <a:srgbClr val="7030A0"/>
                </a:solidFill>
                <a:latin typeface="+mj-lt"/>
              </a:rPr>
              <a:t>eat</a:t>
            </a:r>
            <a:endParaRPr kumimoji="0" lang="ko-KR" altLang="en-US" sz="80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1A0C7-8C1A-4546-A5EE-C6289A1169EE}"/>
              </a:ext>
            </a:extLst>
          </p:cNvPr>
          <p:cNvSpPr txBox="1">
            <a:spLocks noChangeArrowheads="1"/>
          </p:cNvSpPr>
          <p:nvPr/>
        </p:nvSpPr>
        <p:spPr bwMode="auto">
          <a:xfrm rot="4111709">
            <a:off x="8001035" y="2237127"/>
            <a:ext cx="37338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7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맑은 고딕" panose="020B0503020000020004" pitchFamily="34" charset="-127"/>
              </a:rPr>
              <a:t>I often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490778-3785-422F-B166-ECF2C9AF3DA7}"/>
              </a:ext>
            </a:extLst>
          </p:cNvPr>
          <p:cNvSpPr txBox="1">
            <a:spLocks noChangeArrowheads="1"/>
          </p:cNvSpPr>
          <p:nvPr/>
        </p:nvSpPr>
        <p:spPr bwMode="auto">
          <a:xfrm rot="18188297">
            <a:off x="4528333" y="2300202"/>
            <a:ext cx="329088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ko-KR" sz="8800" dirty="0">
                <a:solidFill>
                  <a:schemeClr val="accent2"/>
                </a:solidFill>
                <a:latin typeface="+mj-lt"/>
              </a:rPr>
              <a:t>pizza</a:t>
            </a:r>
            <a:endParaRPr kumimoji="0" lang="ko-KR" altLang="en-US" sz="8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713" y="3959050"/>
            <a:ext cx="3426488" cy="22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5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xit" presetSubtype="5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2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xit" presetSubtype="5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25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xit" presetSubtype="5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 build="allAtOnce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3AA768-021A-4E3C-BD66-63E31FCD00D6}"/>
              </a:ext>
            </a:extLst>
          </p:cNvPr>
          <p:cNvSpPr txBox="1"/>
          <p:nvPr/>
        </p:nvSpPr>
        <p:spPr>
          <a:xfrm>
            <a:off x="272321" y="637082"/>
            <a:ext cx="6443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do you see?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E0730-F304-4EF9-B502-ADFBD3D6CD82}"/>
              </a:ext>
            </a:extLst>
          </p:cNvPr>
          <p:cNvSpPr txBox="1"/>
          <p:nvPr/>
        </p:nvSpPr>
        <p:spPr>
          <a:xfrm>
            <a:off x="3282031" y="5593595"/>
            <a:ext cx="62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 eat ice cream with a spoon.</a:t>
            </a:r>
          </a:p>
        </p:txBody>
      </p:sp>
      <p:sp>
        <p:nvSpPr>
          <p:cNvPr id="5" name="부제목 2">
            <a:extLst>
              <a:ext uri="{FF2B5EF4-FFF2-40B4-BE49-F238E27FC236}">
                <a16:creationId xmlns:a16="http://schemas.microsoft.com/office/drawing/2014/main" id="{9E0D031E-1E5B-4043-B6D1-FC486DFF6316}"/>
              </a:ext>
            </a:extLst>
          </p:cNvPr>
          <p:cNvSpPr txBox="1">
            <a:spLocks/>
          </p:cNvSpPr>
          <p:nvPr/>
        </p:nvSpPr>
        <p:spPr>
          <a:xfrm rot="4711257">
            <a:off x="4208848" y="1843071"/>
            <a:ext cx="3868601" cy="13287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5000" b="1" dirty="0">
                <a:solidFill>
                  <a:srgbClr val="77933C"/>
                </a:solidFill>
                <a:latin typeface="Constantia" panose="02030602050306030303" pitchFamily="18" charset="0"/>
              </a:rPr>
              <a:t>Ice cream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07CC0-DA6A-4B44-9EE8-429747D7E958}"/>
              </a:ext>
            </a:extLst>
          </p:cNvPr>
          <p:cNvSpPr txBox="1">
            <a:spLocks noChangeArrowheads="1"/>
          </p:cNvSpPr>
          <p:nvPr/>
        </p:nvSpPr>
        <p:spPr bwMode="auto">
          <a:xfrm rot="480171">
            <a:off x="7290516" y="4286722"/>
            <a:ext cx="44211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altLang="ko-KR" sz="5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We eat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AAA54-73C2-4EE7-A983-55C4BCE33C9A}"/>
              </a:ext>
            </a:extLst>
          </p:cNvPr>
          <p:cNvSpPr txBox="1">
            <a:spLocks noChangeArrowheads="1"/>
          </p:cNvSpPr>
          <p:nvPr/>
        </p:nvSpPr>
        <p:spPr bwMode="auto">
          <a:xfrm rot="-2289679">
            <a:off x="286174" y="3115588"/>
            <a:ext cx="50847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34" charset="-127"/>
                <a:ea typeface="굴림" pitchFamily="34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with a spoon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458" y="864159"/>
            <a:ext cx="3727938" cy="24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ntr" presetSubtype="0" repeatCount="2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ntr" presetSubtype="0" repeatCount="2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" presetClass="exit" presetSubtype="10" repeatCount="200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" presetClass="exit" presetSubtype="10" repeatCount="200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4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" presetClass="exit" presetSubtype="10" repeatCount="200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5" grpId="1" build="p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C31A38-0125-AEF3-8841-EE3B9356BC9B}"/>
              </a:ext>
            </a:extLst>
          </p:cNvPr>
          <p:cNvSpPr txBox="1"/>
          <p:nvPr/>
        </p:nvSpPr>
        <p:spPr>
          <a:xfrm>
            <a:off x="4554747" y="5459681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steak</a:t>
            </a:r>
          </a:p>
        </p:txBody>
      </p:sp>
      <p:sp>
        <p:nvSpPr>
          <p:cNvPr id="5" name="부제목 2">
            <a:extLst>
              <a:ext uri="{FF2B5EF4-FFF2-40B4-BE49-F238E27FC236}">
                <a16:creationId xmlns:a16="http://schemas.microsoft.com/office/drawing/2014/main" id="{F780A10F-1A27-49CC-8ED7-CC424DAFD36D}"/>
              </a:ext>
            </a:extLst>
          </p:cNvPr>
          <p:cNvSpPr txBox="1">
            <a:spLocks/>
          </p:cNvSpPr>
          <p:nvPr/>
        </p:nvSpPr>
        <p:spPr>
          <a:xfrm rot="4326918">
            <a:off x="4454870" y="2999012"/>
            <a:ext cx="4073525" cy="13287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ko-KR" sz="6600" b="1" dirty="0">
                <a:solidFill>
                  <a:srgbClr val="00B050"/>
                </a:solidFill>
                <a:latin typeface="Palladius"/>
              </a:rPr>
              <a:t>steak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5D3DC6-7584-4478-871E-25F39802C94C}"/>
              </a:ext>
            </a:extLst>
          </p:cNvPr>
          <p:cNvSpPr txBox="1"/>
          <p:nvPr/>
        </p:nvSpPr>
        <p:spPr>
          <a:xfrm>
            <a:off x="272321" y="637082"/>
            <a:ext cx="6443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do you see?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38" y="2415368"/>
            <a:ext cx="3743656" cy="24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9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5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5A5BC1-2856-40A6-B333-B13DB22C9CB1}"/>
              </a:ext>
            </a:extLst>
          </p:cNvPr>
          <p:cNvSpPr txBox="1"/>
          <p:nvPr/>
        </p:nvSpPr>
        <p:spPr>
          <a:xfrm>
            <a:off x="272321" y="637082"/>
            <a:ext cx="64432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What do you see?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A2E85-F79C-4F92-B3D2-76D4B8975153}"/>
              </a:ext>
            </a:extLst>
          </p:cNvPr>
          <p:cNvSpPr txBox="1">
            <a:spLocks noChangeArrowheads="1"/>
          </p:cNvSpPr>
          <p:nvPr/>
        </p:nvSpPr>
        <p:spPr bwMode="auto">
          <a:xfrm rot="1617614">
            <a:off x="902287" y="2986855"/>
            <a:ext cx="73376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latin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한컴돋움" pitchFamily="18" charset="2"/>
                <a:cs typeface="한컴돋움" pitchFamily="18" charset="2"/>
              </a:rPr>
              <a:t>a fork</a:t>
            </a:r>
            <a:r>
              <a:rPr kumimoji="0" lang="en-US" altLang="ko-KR" sz="5400" dirty="0">
                <a:solidFill>
                  <a:schemeClr val="accent6">
                    <a:lumMod val="75000"/>
                  </a:schemeClr>
                </a:solidFill>
                <a:latin typeface="+mj-lt"/>
                <a:ea typeface="한컴돋움" pitchFamily="18" charset="2"/>
                <a:cs typeface="한컴돋움" pitchFamily="18" charset="2"/>
              </a:rPr>
              <a:t>, a knife &amp; a spoon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708AA-905D-4DB9-8393-9CF824330D06}"/>
              </a:ext>
            </a:extLst>
          </p:cNvPr>
          <p:cNvSpPr txBox="1"/>
          <p:nvPr/>
        </p:nvSpPr>
        <p:spPr>
          <a:xfrm>
            <a:off x="1376628" y="5225536"/>
            <a:ext cx="492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 fort, a knife &amp; a spoon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046" y="2160395"/>
            <a:ext cx="2999164" cy="29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6890</TotalTime>
  <Words>538</Words>
  <Application>Microsoft Office PowerPoint</Application>
  <PresentationFormat>Màn hình rộng</PresentationFormat>
  <Paragraphs>106</Paragraphs>
  <Slides>35</Slides>
  <Notes>9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Century Gothic</vt:lpstr>
      <vt:lpstr>Constantia</vt:lpstr>
      <vt:lpstr>Palladius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304</cp:revision>
  <dcterms:created xsi:type="dcterms:W3CDTF">2020-12-08T03:17:05Z</dcterms:created>
  <dcterms:modified xsi:type="dcterms:W3CDTF">2022-08-02T02:32:47Z</dcterms:modified>
</cp:coreProperties>
</file>