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300" r:id="rId2"/>
    <p:sldId id="399" r:id="rId3"/>
    <p:sldId id="302" r:id="rId4"/>
    <p:sldId id="292" r:id="rId5"/>
    <p:sldId id="400" r:id="rId6"/>
    <p:sldId id="301" r:id="rId7"/>
    <p:sldId id="402" r:id="rId8"/>
    <p:sldId id="403" r:id="rId9"/>
    <p:sldId id="401" r:id="rId10"/>
    <p:sldId id="334" r:id="rId11"/>
    <p:sldId id="412" r:id="rId12"/>
    <p:sldId id="355" r:id="rId13"/>
    <p:sldId id="405" r:id="rId14"/>
    <p:sldId id="416" r:id="rId15"/>
    <p:sldId id="417" r:id="rId16"/>
    <p:sldId id="418" r:id="rId17"/>
    <p:sldId id="419" r:id="rId18"/>
    <p:sldId id="420" r:id="rId19"/>
    <p:sldId id="376" r:id="rId20"/>
    <p:sldId id="397" r:id="rId21"/>
    <p:sldId id="382" r:id="rId22"/>
    <p:sldId id="406" r:id="rId23"/>
    <p:sldId id="407" r:id="rId24"/>
    <p:sldId id="408" r:id="rId25"/>
    <p:sldId id="409" r:id="rId26"/>
    <p:sldId id="410" r:id="rId27"/>
    <p:sldId id="411" r:id="rId28"/>
    <p:sldId id="379" r:id="rId29"/>
    <p:sldId id="337" r:id="rId30"/>
    <p:sldId id="333" r:id="rId31"/>
    <p:sldId id="377" r:id="rId32"/>
    <p:sldId id="336" r:id="rId33"/>
    <p:sldId id="389" r:id="rId34"/>
    <p:sldId id="413" r:id="rId35"/>
    <p:sldId id="414" r:id="rId36"/>
    <p:sldId id="415" r:id="rId37"/>
    <p:sldId id="387" r:id="rId38"/>
    <p:sldId id="315" r:id="rId39"/>
    <p:sldId id="380" r:id="rId40"/>
    <p:sldId id="395" r:id="rId41"/>
    <p:sldId id="331" r:id="rId42"/>
    <p:sldId id="295" r:id="rId43"/>
    <p:sldId id="396" r:id="rId44"/>
    <p:sldId id="342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47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241" autoAdjust="0"/>
    <p:restoredTop sz="82376" autoAdjust="0"/>
  </p:normalViewPr>
  <p:slideViewPr>
    <p:cSldViewPr snapToGrid="0">
      <p:cViewPr varScale="1">
        <p:scale>
          <a:sx n="75" d="100"/>
          <a:sy n="75" d="100"/>
        </p:scale>
        <p:origin x="684" y="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1067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25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047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8472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6632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1920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7760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7914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693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2A244-D39D-4A65-AF06-5858576D89CF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0E068-863A-46EC-90AC-3ED4060E62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101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85C999F5-9A50-FA17-3F31-EB4ED3E40079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7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1.1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88" r:id="rId3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6.wav"/><Relationship Id="rId11" Type="http://schemas.openxmlformats.org/officeDocument/2006/relationships/image" Target="../media/image21.png"/><Relationship Id="rId5" Type="http://schemas.openxmlformats.org/officeDocument/2006/relationships/audio" Target="../media/audio5.wav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audio" Target="../media/audio4.wav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19.png"/><Relationship Id="rId4" Type="http://schemas.openxmlformats.org/officeDocument/2006/relationships/audio" Target="../media/audio4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19.png"/><Relationship Id="rId4" Type="http://schemas.openxmlformats.org/officeDocument/2006/relationships/audio" Target="../media/audio5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19.png"/><Relationship Id="rId4" Type="http://schemas.openxmlformats.org/officeDocument/2006/relationships/audio" Target="../media/audio6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19.png"/><Relationship Id="rId4" Type="http://schemas.openxmlformats.org/officeDocument/2006/relationships/audio" Target="../media/audio7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19.png"/><Relationship Id="rId4" Type="http://schemas.openxmlformats.org/officeDocument/2006/relationships/audio" Target="../media/audio8.wav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9.wav"/><Relationship Id="rId7" Type="http://schemas.openxmlformats.org/officeDocument/2006/relationships/image" Target="../media/image3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12.wav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5.wav"/><Relationship Id="rId11" Type="http://schemas.openxmlformats.org/officeDocument/2006/relationships/image" Target="../media/image64.png"/><Relationship Id="rId5" Type="http://schemas.openxmlformats.org/officeDocument/2006/relationships/audio" Target="../media/audio14.wav"/><Relationship Id="rId10" Type="http://schemas.openxmlformats.org/officeDocument/2006/relationships/image" Target="../media/image63.png"/><Relationship Id="rId4" Type="http://schemas.openxmlformats.org/officeDocument/2006/relationships/audio" Target="../media/audio13.wav"/><Relationship Id="rId9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audio" Target="../media/audio17.wav"/><Relationship Id="rId7" Type="http://schemas.openxmlformats.org/officeDocument/2006/relationships/image" Target="../media/image69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audio" Target="../media/audio12.wav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audio" Target="../media/audio17.wav"/><Relationship Id="rId7" Type="http://schemas.openxmlformats.org/officeDocument/2006/relationships/image" Target="../media/image71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audio" Target="../media/audio12.wav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audio" Target="../media/audio17.wav"/><Relationship Id="rId7" Type="http://schemas.openxmlformats.org/officeDocument/2006/relationships/image" Target="../media/image73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audio" Target="../media/audio12.wav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audio" Target="../media/audio17.wav"/><Relationship Id="rId7" Type="http://schemas.openxmlformats.org/officeDocument/2006/relationships/image" Target="../media/image75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audio" Target="../media/audio12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eduhome.com.vn/DHALesson?idGrade=3&amp;idSubject=1&amp;idSeries=119&amp;idTheme=1068&amp;IdLevel=2&amp;idThemeServer=75" TargetMode="Externa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7227"/>
            <a:ext cx="12229324" cy="60845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62918" y="2323650"/>
            <a:ext cx="51959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Unit 7: Toys</a:t>
            </a:r>
            <a:endParaRPr lang="en-US" sz="4800" b="1" dirty="0">
              <a:solidFill>
                <a:srgbClr val="FF0000"/>
              </a:solidFill>
            </a:endParaRP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Lesson 1.1</a:t>
            </a:r>
          </a:p>
          <a:p>
            <a:pPr algn="ctr"/>
            <a:r>
              <a:rPr lang="en-US" sz="4800" b="1">
                <a:solidFill>
                  <a:srgbClr val="0070C0"/>
                </a:solidFill>
              </a:rPr>
              <a:t>Page 96</a:t>
            </a:r>
            <a:endParaRPr lang="en-US" sz="4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80BBC0C-FAD5-831A-F4FC-EA6D0969CE1D}"/>
              </a:ext>
            </a:extLst>
          </p:cNvPr>
          <p:cNvGrpSpPr/>
          <p:nvPr/>
        </p:nvGrpSpPr>
        <p:grpSpPr>
          <a:xfrm>
            <a:off x="0" y="307004"/>
            <a:ext cx="10008639" cy="6141421"/>
            <a:chOff x="0" y="307004"/>
            <a:chExt cx="10008639" cy="614142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07004"/>
              <a:ext cx="10008639" cy="6141421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1771651" y="598654"/>
              <a:ext cx="6000749" cy="555811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7153EDE8-4537-760F-90F5-47033D1A3593}"/>
              </a:ext>
            </a:extLst>
          </p:cNvPr>
          <p:cNvSpPr/>
          <p:nvPr/>
        </p:nvSpPr>
        <p:spPr>
          <a:xfrm>
            <a:off x="647700" y="649940"/>
            <a:ext cx="8248650" cy="555811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 words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robot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doll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small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car</a:t>
            </a:r>
            <a:endParaRPr kumimoji="0" lang="en-US" sz="5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996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d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886" y="577486"/>
            <a:ext cx="6629975" cy="7321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399298" y="1446675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A to hear the sound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BD4B50-2C33-F882-6352-9D7C8A3A9A6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650" y="2096643"/>
            <a:ext cx="2323523" cy="282722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2C18B23-0387-5537-02F0-629FED09604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1010" y="2145577"/>
            <a:ext cx="2499425" cy="282872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E4A4010-85F7-8D12-E0B6-5B435464ED9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6210" y="2177940"/>
            <a:ext cx="2425357" cy="279636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627F2BC-5D1C-5D4D-02F2-2B95E205B12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46077" y="2179437"/>
            <a:ext cx="2370690" cy="282722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8906E64-2954-653F-2666-C0FADD14B3F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9604" y="2177940"/>
            <a:ext cx="2301563" cy="270275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77360FE-D638-7F20-4772-0930AC66E48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159" y="5037835"/>
            <a:ext cx="1519303" cy="55974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F65018E-43ED-9F64-DA52-B8FA4515305E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2122" y="5020905"/>
            <a:ext cx="953478" cy="53466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08E5789-5688-288D-9FCA-4739724C5BB5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417017">
            <a:off x="5238903" y="5034022"/>
            <a:ext cx="1172951" cy="64380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CCF0AF4-078D-7613-3CDB-60B92C6CBF8D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6514" y="4974301"/>
            <a:ext cx="1554318" cy="6438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A5C1D11-B3C7-EA4A-D947-7465467217C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72716" y="4974300"/>
            <a:ext cx="1144830" cy="61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1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3-TRACK 24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d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886" y="577486"/>
            <a:ext cx="6629975" cy="7321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FF0000"/>
                </a:solidFill>
              </a:rPr>
              <a:t>Click on each picture to hear the sound.</a:t>
            </a:r>
            <a:endParaRPr lang="en-US" i="1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BD4B50-2C33-F882-6352-9D7C8A3A9A66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300" y="1494260"/>
            <a:ext cx="2323523" cy="282722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2C18B23-0387-5537-02F0-629FED09604F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1660" y="1543194"/>
            <a:ext cx="2499425" cy="282872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E4A4010-85F7-8D12-E0B6-5B435464ED9D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6860" y="1575557"/>
            <a:ext cx="2425357" cy="279636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627F2BC-5D1C-5D4D-02F2-2B95E205B12C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6727" y="1577054"/>
            <a:ext cx="2370690" cy="282722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8906E64-2954-653F-2666-C0FADD14B3FC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80254" y="1575557"/>
            <a:ext cx="2301563" cy="270275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77360FE-D638-7F20-4772-0930AC66E489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809" y="4435452"/>
            <a:ext cx="1519303" cy="55974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F65018E-43ED-9F64-DA52-B8FA4515305E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2772" y="4418522"/>
            <a:ext cx="953478" cy="53466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08E5789-5688-288D-9FCA-4739724C5BB5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417017">
            <a:off x="5359553" y="4431639"/>
            <a:ext cx="1172951" cy="64380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CCF0AF4-078D-7613-3CDB-60B92C6CBF8D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77164" y="4371918"/>
            <a:ext cx="1554318" cy="6438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A5C1D11-B3C7-EA4A-D947-7465467217C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93366" y="4371917"/>
            <a:ext cx="1144830" cy="61057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A2E0635-D091-7D9C-71A7-3206519560E3}"/>
              </a:ext>
            </a:extLst>
          </p:cNvPr>
          <p:cNvSpPr txBox="1"/>
          <p:nvPr/>
        </p:nvSpPr>
        <p:spPr>
          <a:xfrm>
            <a:off x="6714676" y="5280946"/>
            <a:ext cx="32291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/smɑːl/</a:t>
            </a:r>
          </a:p>
          <a:p>
            <a:pPr algn="ctr"/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nhỏ, bé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000396-1DD0-2A0A-ECC9-257DA405E2D3}"/>
              </a:ext>
            </a:extLst>
          </p:cNvPr>
          <p:cNvSpPr txBox="1"/>
          <p:nvPr/>
        </p:nvSpPr>
        <p:spPr>
          <a:xfrm>
            <a:off x="4833620" y="5359743"/>
            <a:ext cx="229438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algn="ctr"/>
            <a:r>
              <a:rPr lang="en-US" sz="2800"/>
              <a:t>/bɪɡ/</a:t>
            </a:r>
          </a:p>
          <a:p>
            <a:pPr algn="ctr"/>
            <a:r>
              <a:rPr lang="en-US" sz="2800"/>
              <a:t>to, lớn</a:t>
            </a:r>
            <a:endParaRPr lang="en-US" sz="28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567265C-9D8B-0CDB-7559-F627C674CA6E}"/>
              </a:ext>
            </a:extLst>
          </p:cNvPr>
          <p:cNvSpPr txBox="1"/>
          <p:nvPr/>
        </p:nvSpPr>
        <p:spPr>
          <a:xfrm>
            <a:off x="2248167" y="5362052"/>
            <a:ext cx="250627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algn="ctr"/>
            <a:r>
              <a:rPr lang="en-US" sz="2800"/>
              <a:t>/dɑːl/</a:t>
            </a:r>
          </a:p>
          <a:p>
            <a:pPr algn="ctr"/>
            <a:r>
              <a:rPr lang="en-US" sz="2800"/>
              <a:t>búp bê</a:t>
            </a:r>
            <a:endParaRPr lang="en-US" sz="28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C4A6B6-54F5-8408-AF87-32D81DDF5576}"/>
              </a:ext>
            </a:extLst>
          </p:cNvPr>
          <p:cNvSpPr txBox="1"/>
          <p:nvPr/>
        </p:nvSpPr>
        <p:spPr>
          <a:xfrm>
            <a:off x="9394353" y="5230838"/>
            <a:ext cx="274285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/kɑːr/</a:t>
            </a:r>
          </a:p>
          <a:p>
            <a:pPr algn="ctr"/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ô tô, xe hơi</a:t>
            </a:r>
            <a:endParaRPr lang="en-US" sz="2800" dirty="0">
              <a:solidFill>
                <a:srgbClr val="FF0000"/>
              </a:solidFill>
              <a:latin typeface="Lucida Sans Unicode" panose="020B0602030504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3EEEFE-0D56-4D69-0E9B-1D5D671BBE52}"/>
              </a:ext>
            </a:extLst>
          </p:cNvPr>
          <p:cNvSpPr txBox="1"/>
          <p:nvPr/>
        </p:nvSpPr>
        <p:spPr>
          <a:xfrm>
            <a:off x="220908" y="5385121"/>
            <a:ext cx="20272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/ˈrəʊbɑːt/</a:t>
            </a:r>
            <a:r>
              <a:rPr lang="vi-VN" sz="2800">
                <a:solidFill>
                  <a:srgbClr val="FF0000"/>
                </a:solidFill>
                <a:latin typeface="Lucida Sans Unicode" panose="020B0602030504020204" pitchFamily="34" charset="0"/>
              </a:rPr>
              <a:t>người máy</a:t>
            </a:r>
            <a:endParaRPr lang="en-US" sz="2800" dirty="0">
              <a:solidFill>
                <a:srgbClr val="FF0000"/>
              </a:solidFill>
              <a:latin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05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3-TRACK 24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ob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i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ma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d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886" y="577486"/>
            <a:ext cx="6629975" cy="7321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FF0000"/>
                </a:solidFill>
              </a:rPr>
              <a:t>Click on each picture to hear the sound.</a:t>
            </a:r>
            <a:endParaRPr lang="en-US" i="1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BD4B50-2C33-F882-6352-9D7C8A3A9A6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0631" y="1482626"/>
            <a:ext cx="3468604" cy="422054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77360FE-D638-7F20-4772-0930AC66E4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8636" y="2725524"/>
            <a:ext cx="2157626" cy="79491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03EEEFE-0D56-4D69-0E9B-1D5D671BBE52}"/>
              </a:ext>
            </a:extLst>
          </p:cNvPr>
          <p:cNvSpPr txBox="1"/>
          <p:nvPr/>
        </p:nvSpPr>
        <p:spPr>
          <a:xfrm>
            <a:off x="7188636" y="3803209"/>
            <a:ext cx="20272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/ˈrəʊbɑːt/</a:t>
            </a:r>
            <a:r>
              <a:rPr lang="vi-VN" sz="2800">
                <a:solidFill>
                  <a:srgbClr val="FF0000"/>
                </a:solidFill>
                <a:latin typeface="Lucida Sans Unicode" panose="020B0602030504020204" pitchFamily="34" charset="0"/>
              </a:rPr>
              <a:t>người </a:t>
            </a:r>
            <a:r>
              <a:rPr lang="vi-VN" sz="2800" dirty="0">
                <a:solidFill>
                  <a:srgbClr val="FF0000"/>
                </a:solidFill>
                <a:latin typeface="Lucida Sans Unicode" panose="020B0602030504020204" pitchFamily="34" charset="0"/>
              </a:rPr>
              <a:t>máy</a:t>
            </a:r>
            <a:endParaRPr lang="en-US" sz="2800" dirty="0">
              <a:solidFill>
                <a:srgbClr val="FF0000"/>
              </a:solidFill>
              <a:latin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87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3-TRACK 24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ob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d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886" y="577486"/>
            <a:ext cx="6629975" cy="7321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FF0000"/>
                </a:solidFill>
              </a:rPr>
              <a:t>Click on each picture to hear the sound.</a:t>
            </a:r>
            <a:endParaRPr lang="en-US" i="1" dirty="0">
              <a:solidFill>
                <a:srgbClr val="FF0000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2C18B23-0387-5537-02F0-629FED09604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6976" y="1630279"/>
            <a:ext cx="3712054" cy="420111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F65018E-43ED-9F64-DA52-B8FA451530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35309" y="2850624"/>
            <a:ext cx="1322463" cy="7415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567265C-9D8B-0CDB-7559-F627C674CA6E}"/>
              </a:ext>
            </a:extLst>
          </p:cNvPr>
          <p:cNvSpPr txBox="1"/>
          <p:nvPr/>
        </p:nvSpPr>
        <p:spPr>
          <a:xfrm>
            <a:off x="6814722" y="3799102"/>
            <a:ext cx="25062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algn="ctr"/>
            <a:r>
              <a:rPr lang="en-US" sz="3600"/>
              <a:t>/dɑːl/</a:t>
            </a:r>
          </a:p>
          <a:p>
            <a:pPr algn="ctr"/>
            <a:r>
              <a:rPr lang="en-US" sz="3600"/>
              <a:t>búp bê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31747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3-TRACK 24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d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886" y="577486"/>
            <a:ext cx="6629975" cy="7321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FF0000"/>
                </a:solidFill>
              </a:rPr>
              <a:t>Click on each picture to hear the sound.</a:t>
            </a:r>
            <a:endParaRPr lang="en-US" i="1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0141B5-EA70-A4D9-B32E-15A8F28C116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78918" y="1749728"/>
            <a:ext cx="3642054" cy="41991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E37064-F0A5-657A-B4D0-9C99565DFA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417017">
            <a:off x="6953554" y="2716773"/>
            <a:ext cx="1340793" cy="7359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D8C92E7-E6EC-2B08-3D36-98959021F563}"/>
              </a:ext>
            </a:extLst>
          </p:cNvPr>
          <p:cNvSpPr txBox="1"/>
          <p:nvPr/>
        </p:nvSpPr>
        <p:spPr>
          <a:xfrm>
            <a:off x="6430191" y="3741400"/>
            <a:ext cx="229438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algn="ctr"/>
            <a:r>
              <a:rPr lang="en-US" sz="2800"/>
              <a:t>/bɪɡ/</a:t>
            </a:r>
          </a:p>
          <a:p>
            <a:pPr algn="ctr"/>
            <a:r>
              <a:rPr lang="en-US" sz="2800"/>
              <a:t>to, lớn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0597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3-TRACK 24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i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d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886" y="577486"/>
            <a:ext cx="6629975" cy="7321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FF0000"/>
                </a:solidFill>
              </a:rPr>
              <a:t>Click on each picture to hear the sound.</a:t>
            </a:r>
            <a:endParaRPr lang="en-US" i="1" dirty="0">
              <a:solidFill>
                <a:srgbClr val="FF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0FE561-FAA7-FBDF-A892-0A72B66C065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0670" y="1544691"/>
            <a:ext cx="3824006" cy="45604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4C21E0-D05D-7C98-FB76-FB3D4BD837F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15771" y="3007575"/>
            <a:ext cx="1554318" cy="6438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8955E2B-0D9B-7BEC-DCC9-C413F262D69E}"/>
              </a:ext>
            </a:extLst>
          </p:cNvPr>
          <p:cNvSpPr txBox="1"/>
          <p:nvPr/>
        </p:nvSpPr>
        <p:spPr>
          <a:xfrm>
            <a:off x="6453283" y="3916603"/>
            <a:ext cx="32291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/smɑːl/</a:t>
            </a:r>
          </a:p>
          <a:p>
            <a:pPr algn="ctr"/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nhỏ, bé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85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3-TRACK 24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ma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d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886" y="577486"/>
            <a:ext cx="6629975" cy="7321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FF0000"/>
                </a:solidFill>
              </a:rPr>
              <a:t>Click on each picture to hear the sound.</a:t>
            </a:r>
            <a:endParaRPr lang="en-US" i="1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B1D249-D0B5-21A5-0947-98450942C2F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0997" y="1576784"/>
            <a:ext cx="3635003" cy="42686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FAD74F-A08D-9DF7-1660-9C369A64AA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8109" y="3123712"/>
            <a:ext cx="1144830" cy="6105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A7C9A9B-5FE1-DEA3-88EE-130058D79A6C}"/>
              </a:ext>
            </a:extLst>
          </p:cNvPr>
          <p:cNvSpPr txBox="1"/>
          <p:nvPr/>
        </p:nvSpPr>
        <p:spPr>
          <a:xfrm>
            <a:off x="6339096" y="4038600"/>
            <a:ext cx="274285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/kɑːr/</a:t>
            </a:r>
          </a:p>
          <a:p>
            <a:pPr algn="ctr"/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ô tô, xe hơi</a:t>
            </a:r>
            <a:endParaRPr lang="en-US" sz="2800" dirty="0">
              <a:solidFill>
                <a:srgbClr val="FF0000"/>
              </a:solidFill>
              <a:latin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7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3-TRACK 24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03F25E-2388-6023-EC50-A6E03AC497B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59057"/>
            <a:ext cx="12192000" cy="439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66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5470" y="438066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81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D293A681-B3FE-F49E-35CE-2488D2F25C21}"/>
              </a:ext>
            </a:extLst>
          </p:cNvPr>
          <p:cNvSpPr txBox="1"/>
          <p:nvPr/>
        </p:nvSpPr>
        <p:spPr>
          <a:xfrm>
            <a:off x="6933203" y="5620487"/>
            <a:ext cx="3050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a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2777346-447F-013A-DA07-805EF34EECE7}"/>
              </a:ext>
            </a:extLst>
          </p:cNvPr>
          <p:cNvSpPr txBox="1"/>
          <p:nvPr/>
        </p:nvSpPr>
        <p:spPr>
          <a:xfrm>
            <a:off x="9527814" y="3918036"/>
            <a:ext cx="3050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</a:rPr>
              <a:t>_ar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84F758-E225-612F-0113-7CC78E3AC5AC}"/>
              </a:ext>
            </a:extLst>
          </p:cNvPr>
          <p:cNvSpPr txBox="1"/>
          <p:nvPr/>
        </p:nvSpPr>
        <p:spPr>
          <a:xfrm>
            <a:off x="2298485" y="5009520"/>
            <a:ext cx="3050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</a:rPr>
              <a:t>d_ll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560346-9EE4-29D6-3276-7C9B777E1243}"/>
              </a:ext>
            </a:extLst>
          </p:cNvPr>
          <p:cNvSpPr txBox="1"/>
          <p:nvPr/>
        </p:nvSpPr>
        <p:spPr>
          <a:xfrm>
            <a:off x="4836312" y="3352244"/>
            <a:ext cx="3050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</a:rPr>
              <a:t>b_g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76010D-532B-FB9B-A2EF-70B9E42BCF9F}"/>
              </a:ext>
            </a:extLst>
          </p:cNvPr>
          <p:cNvSpPr txBox="1"/>
          <p:nvPr/>
        </p:nvSpPr>
        <p:spPr>
          <a:xfrm>
            <a:off x="326024" y="4281894"/>
            <a:ext cx="23575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</a:rPr>
              <a:t>robo_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69B64AA-01EE-9FDD-BB47-42BB5F6846C1}"/>
              </a:ext>
            </a:extLst>
          </p:cNvPr>
          <p:cNvSpPr/>
          <p:nvPr/>
        </p:nvSpPr>
        <p:spPr>
          <a:xfrm>
            <a:off x="3089041" y="481026"/>
            <a:ext cx="6237839" cy="7957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accent6">
                    <a:lumMod val="75000"/>
                  </a:schemeClr>
                </a:solidFill>
              </a:rPr>
              <a:t>LOOK AND WRITE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C654A8-D401-86DB-CA99-AA7A428D569D}"/>
              </a:ext>
            </a:extLst>
          </p:cNvPr>
          <p:cNvSpPr txBox="1"/>
          <p:nvPr/>
        </p:nvSpPr>
        <p:spPr>
          <a:xfrm>
            <a:off x="800605" y="4271979"/>
            <a:ext cx="23575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t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5BD919-D3E9-E9B2-27C3-C37FCC30F494}"/>
              </a:ext>
            </a:extLst>
          </p:cNvPr>
          <p:cNvSpPr txBox="1"/>
          <p:nvPr/>
        </p:nvSpPr>
        <p:spPr>
          <a:xfrm>
            <a:off x="2296638" y="5018195"/>
            <a:ext cx="3050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o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02F9E1-4CDD-143A-57B3-F4400A87DF56}"/>
              </a:ext>
            </a:extLst>
          </p:cNvPr>
          <p:cNvSpPr txBox="1"/>
          <p:nvPr/>
        </p:nvSpPr>
        <p:spPr>
          <a:xfrm>
            <a:off x="6764960" y="5620487"/>
            <a:ext cx="3050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</a:rPr>
              <a:t>sm_ll</a:t>
            </a:r>
            <a:endParaRPr lang="en-US" sz="4000" dirty="0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25B35B-AAA4-E1FC-3A6A-B7C06190B98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128" y="1983265"/>
            <a:ext cx="2113554" cy="22131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53FD76-14D9-E0BD-F7D0-E6A000CE169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8008" y="2929679"/>
            <a:ext cx="1798502" cy="21875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576342-1368-8998-57A7-9051A7D3D4A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7388" y="1539957"/>
            <a:ext cx="2187583" cy="19131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981D52-74BA-08FE-8791-51CADD1C078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48941" y="3346970"/>
            <a:ext cx="2264430" cy="1821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6246B9-28C7-9D9A-AF4D-E100FAE47F3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94769" y="2007094"/>
            <a:ext cx="2218322" cy="153178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3413FF0-3139-5B44-B307-844551FC6DA0}"/>
              </a:ext>
            </a:extLst>
          </p:cNvPr>
          <p:cNvSpPr txBox="1"/>
          <p:nvPr/>
        </p:nvSpPr>
        <p:spPr>
          <a:xfrm>
            <a:off x="4854299" y="3352244"/>
            <a:ext cx="3050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i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ABBAD8-7930-F7F6-C77C-6F3572A07338}"/>
              </a:ext>
            </a:extLst>
          </p:cNvPr>
          <p:cNvSpPr txBox="1"/>
          <p:nvPr/>
        </p:nvSpPr>
        <p:spPr>
          <a:xfrm>
            <a:off x="9326880" y="3921965"/>
            <a:ext cx="3050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c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77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b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9" grpId="0"/>
      <p:bldP spid="18" grpId="0"/>
      <p:bldP spid="14" grpId="0"/>
      <p:bldP spid="15" grpId="0"/>
      <p:bldP spid="13" grpId="0"/>
      <p:bldP spid="3" grpId="0"/>
      <p:bldP spid="4" grpId="0"/>
      <p:bldP spid="5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0C4D0A-701E-FEDB-BF86-299D0D3CE3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2780" y="382556"/>
            <a:ext cx="4376020" cy="3873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 Practice </a:t>
            </a:r>
          </a:p>
          <a:p>
            <a:pPr algn="ctr"/>
            <a:r>
              <a:rPr lang="en-US" b="1" dirty="0"/>
              <a:t>WB, P</a:t>
            </a:r>
            <a:r>
              <a:rPr lang="en-US" b="1"/>
              <a:t>. 68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6CF7CD-07A1-6DC0-07EC-621EBFC8DF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10"/>
          <a:stretch/>
        </p:blipFill>
        <p:spPr>
          <a:xfrm>
            <a:off x="5702300" y="876300"/>
            <a:ext cx="4305300" cy="5473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5BD0C9-AF7D-7180-C8D4-B62970C5FE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7200" y="998376"/>
            <a:ext cx="2546350" cy="9828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41030D-C9D3-A663-9F91-E4943093A17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7200" y="2096926"/>
            <a:ext cx="2546350" cy="9828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0B0CED-3702-61DF-0D1C-B061B82C1B0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7200" y="3079750"/>
            <a:ext cx="2546350" cy="9828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989623-EDF2-69EB-F9CD-21621C82504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7200" y="4146550"/>
            <a:ext cx="2546350" cy="9828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63AFB1-BB79-71F5-1B4F-EFBD1FB5B15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7200" y="5213350"/>
            <a:ext cx="2546350" cy="98282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CFB98DF-405D-456E-31B0-3FD3F7157549}"/>
              </a:ext>
            </a:extLst>
          </p:cNvPr>
          <p:cNvSpPr txBox="1"/>
          <p:nvPr/>
        </p:nvSpPr>
        <p:spPr>
          <a:xfrm>
            <a:off x="3435855" y="2379249"/>
            <a:ext cx="2357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big</a:t>
            </a:r>
            <a:endParaRPr lang="en-US" sz="3200" dirty="0">
              <a:solidFill>
                <a:srgbClr val="FF0000"/>
              </a:solidFill>
            </a:endParaRPr>
          </a:p>
        </p:txBody>
      </p:sp>
      <p:cxnSp>
        <p:nvCxnSpPr>
          <p:cNvPr id="20" name="Connector: Curved 19">
            <a:extLst>
              <a:ext uri="{FF2B5EF4-FFF2-40B4-BE49-F238E27FC236}">
                <a16:creationId xmlns:a16="http://schemas.microsoft.com/office/drawing/2014/main" id="{E810AAF4-8D33-FCB5-2D0A-96CFE04D4777}"/>
              </a:ext>
            </a:extLst>
          </p:cNvPr>
          <p:cNvCxnSpPr/>
          <p:nvPr/>
        </p:nvCxnSpPr>
        <p:spPr>
          <a:xfrm rot="16200000" flipH="1">
            <a:off x="5483225" y="2914650"/>
            <a:ext cx="3321050" cy="2463800"/>
          </a:xfrm>
          <a:prstGeom prst="curvedConnector3">
            <a:avLst>
              <a:gd name="adj1" fmla="val 36424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4056EF5-CA53-B9CF-F14B-364D8CE02975}"/>
              </a:ext>
            </a:extLst>
          </p:cNvPr>
          <p:cNvSpPr txBox="1"/>
          <p:nvPr/>
        </p:nvSpPr>
        <p:spPr>
          <a:xfrm>
            <a:off x="3435855" y="3449224"/>
            <a:ext cx="2357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small</a:t>
            </a:r>
            <a:endParaRPr lang="en-US" sz="3200" dirty="0">
              <a:solidFill>
                <a:srgbClr val="FF0000"/>
              </a:solidFill>
            </a:endParaRPr>
          </a:p>
        </p:txBody>
      </p:sp>
      <p:cxnSp>
        <p:nvCxnSpPr>
          <p:cNvPr id="22" name="Connector: Curved 21">
            <a:extLst>
              <a:ext uri="{FF2B5EF4-FFF2-40B4-BE49-F238E27FC236}">
                <a16:creationId xmlns:a16="http://schemas.microsoft.com/office/drawing/2014/main" id="{45179411-B74A-B40B-67BC-D2BD9DE327CC}"/>
              </a:ext>
            </a:extLst>
          </p:cNvPr>
          <p:cNvCxnSpPr>
            <a:cxnSpLocks/>
          </p:cNvCxnSpPr>
          <p:nvPr/>
        </p:nvCxnSpPr>
        <p:spPr>
          <a:xfrm flipV="1">
            <a:off x="5911850" y="1309562"/>
            <a:ext cx="2406650" cy="2243263"/>
          </a:xfrm>
          <a:prstGeom prst="curvedConnector3">
            <a:avLst>
              <a:gd name="adj1" fmla="val 62137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10631A3-4E21-725A-3CA0-E77B39D241B0}"/>
              </a:ext>
            </a:extLst>
          </p:cNvPr>
          <p:cNvSpPr txBox="1"/>
          <p:nvPr/>
        </p:nvSpPr>
        <p:spPr>
          <a:xfrm>
            <a:off x="3435855" y="4515005"/>
            <a:ext cx="2357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car</a:t>
            </a:r>
            <a:endParaRPr lang="en-US" sz="3200" dirty="0">
              <a:solidFill>
                <a:srgbClr val="FF0000"/>
              </a:solidFill>
            </a:endParaRPr>
          </a:p>
        </p:txBody>
      </p:sp>
      <p:cxnSp>
        <p:nvCxnSpPr>
          <p:cNvPr id="25" name="Connector: Curved 24">
            <a:extLst>
              <a:ext uri="{FF2B5EF4-FFF2-40B4-BE49-F238E27FC236}">
                <a16:creationId xmlns:a16="http://schemas.microsoft.com/office/drawing/2014/main" id="{D9B4E531-ADF5-0C0B-AE61-84692D58310A}"/>
              </a:ext>
            </a:extLst>
          </p:cNvPr>
          <p:cNvCxnSpPr>
            <a:cxnSpLocks/>
          </p:cNvCxnSpPr>
          <p:nvPr/>
        </p:nvCxnSpPr>
        <p:spPr>
          <a:xfrm flipV="1">
            <a:off x="5911850" y="4679950"/>
            <a:ext cx="2463800" cy="46162"/>
          </a:xfrm>
          <a:prstGeom prst="curvedConnector3">
            <a:avLst>
              <a:gd name="adj1" fmla="val 3866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8BA2706-E61E-C68C-DCF4-5FA8A9B01D61}"/>
              </a:ext>
            </a:extLst>
          </p:cNvPr>
          <p:cNvSpPr txBox="1"/>
          <p:nvPr/>
        </p:nvSpPr>
        <p:spPr>
          <a:xfrm>
            <a:off x="3435855" y="5604916"/>
            <a:ext cx="2357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robot</a:t>
            </a:r>
            <a:endParaRPr lang="en-US" sz="3200" dirty="0">
              <a:solidFill>
                <a:srgbClr val="FF0000"/>
              </a:solidFill>
            </a:endParaRPr>
          </a:p>
        </p:txBody>
      </p:sp>
      <p:cxnSp>
        <p:nvCxnSpPr>
          <p:cNvPr id="27" name="Connector: Curved 26">
            <a:extLst>
              <a:ext uri="{FF2B5EF4-FFF2-40B4-BE49-F238E27FC236}">
                <a16:creationId xmlns:a16="http://schemas.microsoft.com/office/drawing/2014/main" id="{411D015B-9722-F484-9120-737F0126377A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505450" y="2889250"/>
            <a:ext cx="3276601" cy="2463800"/>
          </a:xfrm>
          <a:prstGeom prst="curvedConnector3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863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871D965-D8ED-F5B5-855F-055CBE27428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0417" y="382556"/>
            <a:ext cx="10366833" cy="605634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 Practice </a:t>
            </a:r>
          </a:p>
          <a:p>
            <a:pPr algn="ctr"/>
            <a:r>
              <a:rPr lang="en-US" b="1" dirty="0"/>
              <a:t>WB, P</a:t>
            </a:r>
            <a:r>
              <a:rPr lang="en-US" b="1"/>
              <a:t>. 68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94895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871D965-D8ED-F5B5-855F-055CBE2742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6424" y="485775"/>
            <a:ext cx="5882937" cy="591502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 Practice </a:t>
            </a:r>
          </a:p>
          <a:p>
            <a:pPr algn="ctr"/>
            <a:r>
              <a:rPr lang="en-US" b="1" dirty="0"/>
              <a:t>WB, P</a:t>
            </a:r>
            <a:r>
              <a:rPr lang="en-US" b="1"/>
              <a:t>. 68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2CDB72-D27E-46E2-6272-58ED0DB0E2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0978" y="2428195"/>
            <a:ext cx="3514969" cy="10938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FF0016-1251-9111-A59F-D90CB9F8ECB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19500" y="1774826"/>
            <a:ext cx="885484" cy="16684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3526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871D965-D8ED-F5B5-855F-055CBE2742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6424" y="485775"/>
            <a:ext cx="5882937" cy="591502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 Practice </a:t>
            </a:r>
          </a:p>
          <a:p>
            <a:pPr algn="ctr"/>
            <a:r>
              <a:rPr lang="en-US" b="1" dirty="0"/>
              <a:t>WB, P</a:t>
            </a:r>
            <a:r>
              <a:rPr lang="en-US" b="1"/>
              <a:t>. 68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2CDB72-D27E-46E2-6272-58ED0DB0E2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0978" y="2428195"/>
            <a:ext cx="3514969" cy="10938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FF0016-1251-9111-A59F-D90CB9F8ECB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14750" y="1875906"/>
            <a:ext cx="866434" cy="1668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DBFA05-426A-166C-097D-F4D474241A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55559" y="1306642"/>
            <a:ext cx="1392408" cy="22377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34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871D965-D8ED-F5B5-855F-055CBE2742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6424" y="485775"/>
            <a:ext cx="5882937" cy="591502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 Practice </a:t>
            </a:r>
          </a:p>
          <a:p>
            <a:pPr algn="ctr"/>
            <a:r>
              <a:rPr lang="en-US" b="1" dirty="0"/>
              <a:t>WB, P</a:t>
            </a:r>
            <a:r>
              <a:rPr lang="en-US" b="1"/>
              <a:t>. 68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2CDB72-D27E-46E2-6272-58ED0DB0E2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0978" y="2428195"/>
            <a:ext cx="3870497" cy="11161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FF0016-1251-9111-A59F-D90CB9F8ECB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14750" y="1875906"/>
            <a:ext cx="866434" cy="1668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DBFA05-426A-166C-097D-F4D474241A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55559" y="1306642"/>
            <a:ext cx="1392408" cy="2237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C79D3A-0A33-E9E5-A7AB-63E5289A39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51463" y="1419824"/>
            <a:ext cx="866434" cy="22377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561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871D965-D8ED-F5B5-855F-055CBE2742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6424" y="485775"/>
            <a:ext cx="5882937" cy="591502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 Practice </a:t>
            </a:r>
          </a:p>
          <a:p>
            <a:pPr algn="ctr"/>
            <a:r>
              <a:rPr lang="en-US" b="1" dirty="0"/>
              <a:t>WB, P</a:t>
            </a:r>
            <a:r>
              <a:rPr lang="en-US" b="1"/>
              <a:t>. 68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2CDB72-D27E-46E2-6272-58ED0DB0E2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0978" y="2428195"/>
            <a:ext cx="3870497" cy="11161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FF0016-1251-9111-A59F-D90CB9F8ECB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14750" y="1875906"/>
            <a:ext cx="866434" cy="1668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DBFA05-426A-166C-097D-F4D474241A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55559" y="1306642"/>
            <a:ext cx="1392408" cy="2237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C79D3A-0A33-E9E5-A7AB-63E5289A39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51463" y="1419824"/>
            <a:ext cx="866434" cy="2237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5495D9-1684-24ED-B930-8593A1CD56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14999" y="2876550"/>
            <a:ext cx="1782761" cy="3495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779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871D965-D8ED-F5B5-855F-055CBE2742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6424" y="485775"/>
            <a:ext cx="5882937" cy="591502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 Practice </a:t>
            </a:r>
          </a:p>
          <a:p>
            <a:pPr algn="ctr"/>
            <a:r>
              <a:rPr lang="en-US" b="1" dirty="0"/>
              <a:t>WB, P</a:t>
            </a:r>
            <a:r>
              <a:rPr lang="en-US" b="1"/>
              <a:t>. 68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2CDB72-D27E-46E2-6272-58ED0DB0E2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0978" y="2428195"/>
            <a:ext cx="3870497" cy="11161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FF0016-1251-9111-A59F-D90CB9F8ECB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14750" y="1875906"/>
            <a:ext cx="866434" cy="1668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DBFA05-426A-166C-097D-F4D474241A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55559" y="1306642"/>
            <a:ext cx="1392408" cy="2237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C79D3A-0A33-E9E5-A7AB-63E5289A39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51463" y="1419824"/>
            <a:ext cx="866434" cy="2237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5495D9-1684-24ED-B930-8593A1CD56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14999" y="2876550"/>
            <a:ext cx="1782761" cy="349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9D808A-B946-C130-369B-AEFE1E9C90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03974" y="3219450"/>
            <a:ext cx="1782761" cy="22377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310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7AC8A9-8760-02AF-D5D5-8417A8DFA4C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8484" y="285212"/>
            <a:ext cx="9249673" cy="60516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04E2E6-0C31-7438-4056-9F767CBEBA28}"/>
              </a:ext>
            </a:extLst>
          </p:cNvPr>
          <p:cNvSpPr txBox="1"/>
          <p:nvPr/>
        </p:nvSpPr>
        <p:spPr>
          <a:xfrm>
            <a:off x="3048000" y="4921956"/>
            <a:ext cx="1648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apple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75CFB4-8034-EDB0-ACA6-D585AB3698C3}"/>
              </a:ext>
            </a:extLst>
          </p:cNvPr>
          <p:cNvSpPr txBox="1"/>
          <p:nvPr/>
        </p:nvSpPr>
        <p:spPr>
          <a:xfrm>
            <a:off x="3048000" y="5568287"/>
            <a:ext cx="1648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carrot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57070C-AE1D-CFD7-E915-6D214EC2BDCC}"/>
              </a:ext>
            </a:extLst>
          </p:cNvPr>
          <p:cNvSpPr txBox="1"/>
          <p:nvPr/>
        </p:nvSpPr>
        <p:spPr>
          <a:xfrm>
            <a:off x="7202311" y="4278490"/>
            <a:ext cx="233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cupcake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7F5263-7B8B-17DB-5DA4-91EE011BE97D}"/>
              </a:ext>
            </a:extLst>
          </p:cNvPr>
          <p:cNvSpPr txBox="1"/>
          <p:nvPr/>
        </p:nvSpPr>
        <p:spPr>
          <a:xfrm>
            <a:off x="7371644" y="4921956"/>
            <a:ext cx="1648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donut</a:t>
            </a:r>
          </a:p>
        </p:txBody>
      </p:sp>
      <p:sp>
        <p:nvSpPr>
          <p:cNvPr id="7" name="Rectangle 6"/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 Practice </a:t>
            </a:r>
          </a:p>
          <a:p>
            <a:pPr algn="ctr"/>
            <a:r>
              <a:rPr lang="en-US" b="1" dirty="0"/>
              <a:t>WB, P. 78</a:t>
            </a:r>
          </a:p>
        </p:txBody>
      </p:sp>
    </p:spTree>
    <p:extLst>
      <p:ext uri="{BB962C8B-B14F-4D97-AF65-F5344CB8AC3E}">
        <p14:creationId xmlns:p14="http://schemas.microsoft.com/office/powerpoint/2010/main" val="239478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80BBC0C-FAD5-831A-F4FC-EA6D0969CE1D}"/>
              </a:ext>
            </a:extLst>
          </p:cNvPr>
          <p:cNvGrpSpPr/>
          <p:nvPr/>
        </p:nvGrpSpPr>
        <p:grpSpPr>
          <a:xfrm>
            <a:off x="0" y="307004"/>
            <a:ext cx="10008639" cy="6141421"/>
            <a:chOff x="0" y="307004"/>
            <a:chExt cx="10008639" cy="614142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07004"/>
              <a:ext cx="10008639" cy="6141421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1771651" y="598654"/>
              <a:ext cx="6000749" cy="555811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i="1" dirty="0"/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7153EDE8-4537-760F-90F5-47033D1A3593}"/>
              </a:ext>
            </a:extLst>
          </p:cNvPr>
          <p:cNvSpPr/>
          <p:nvPr/>
        </p:nvSpPr>
        <p:spPr>
          <a:xfrm>
            <a:off x="542925" y="409575"/>
            <a:ext cx="8248650" cy="555811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i="1" dirty="0"/>
              <a:t>Structures</a:t>
            </a:r>
            <a:endParaRPr lang="en-US" sz="4400" i="1" dirty="0"/>
          </a:p>
          <a:p>
            <a:pPr algn="ctr"/>
            <a:r>
              <a:rPr lang="en-US" sz="4200" i="1"/>
              <a:t>What can you see?  </a:t>
            </a:r>
          </a:p>
          <a:p>
            <a:pPr algn="ctr"/>
            <a:r>
              <a:rPr lang="en-US" sz="4200" i="1"/>
              <a:t>I can see a big doll.</a:t>
            </a:r>
          </a:p>
          <a:p>
            <a:pPr algn="ctr"/>
            <a:r>
              <a:rPr lang="en-US" sz="4200" i="1"/>
              <a:t>What can you see? </a:t>
            </a:r>
          </a:p>
          <a:p>
            <a:pPr algn="ctr"/>
            <a:r>
              <a:rPr lang="en-US" sz="4200" i="1"/>
              <a:t>I can see a small robot.</a:t>
            </a:r>
            <a:endParaRPr lang="en-US" sz="4200" i="1" dirty="0"/>
          </a:p>
        </p:txBody>
      </p:sp>
    </p:spTree>
    <p:extLst>
      <p:ext uri="{BB962C8B-B14F-4D97-AF65-F5344CB8AC3E}">
        <p14:creationId xmlns:p14="http://schemas.microsoft.com/office/powerpoint/2010/main" val="114481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/>
          <p:cNvSpPr/>
          <p:nvPr/>
        </p:nvSpPr>
        <p:spPr>
          <a:xfrm>
            <a:off x="4413383" y="410547"/>
            <a:ext cx="3181739" cy="662473"/>
          </a:xfrm>
          <a:prstGeom prst="round2Diag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cs typeface="#9Slide04 Maitree SemiBold" panose="00000700000000000000" pitchFamily="2" charset="-34"/>
              </a:rPr>
              <a:t>Objectives</a:t>
            </a:r>
            <a:endParaRPr lang="en-US" dirty="0">
              <a:cs typeface="#9Slide04 Maitree SemiBold" panose="00000700000000000000" pitchFamily="2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8650" y="1724372"/>
            <a:ext cx="11144250" cy="4221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rgbClr val="FF0000"/>
                </a:solidFill>
                <a:ea typeface="Times New Roman" panose="02020603050405020304" pitchFamily="18" charset="0"/>
                <a:cs typeface="#9Slide04 Maitree SemiBold" panose="00000700000000000000" pitchFamily="2" charset="-34"/>
              </a:rPr>
              <a:t>By the end of this lesson, students will be able to…</a:t>
            </a:r>
          </a:p>
          <a:p>
            <a:endParaRPr lang="en-US" sz="3500" baseline="-25000" dirty="0">
              <a:solidFill>
                <a:srgbClr val="FF0000"/>
              </a:solidFill>
              <a:ea typeface="Times New Roman" panose="02020603050405020304" pitchFamily="18" charset="0"/>
              <a:cs typeface="#9Slide04 Maitree SemiBold" panose="00000700000000000000" pitchFamily="2" charset="-34"/>
            </a:endParaRPr>
          </a:p>
          <a:p>
            <a:r>
              <a:rPr lang="en-US" sz="3500" b="1" dirty="0">
                <a:solidFill>
                  <a:srgbClr val="0070C0"/>
                </a:solidFill>
                <a:cs typeface="#9Slide04 Maitree SemiBold" panose="00000700000000000000" pitchFamily="2" charset="-34"/>
              </a:rPr>
              <a:t>Vocabulary</a:t>
            </a:r>
            <a:r>
              <a:rPr lang="en-US" sz="3500" dirty="0">
                <a:solidFill>
                  <a:srgbClr val="0070C0"/>
                </a:solidFill>
                <a:cs typeface="#9Slide04 Maitree SemiBold" panose="00000700000000000000" pitchFamily="2" charset="-34"/>
              </a:rPr>
              <a:t>: </a:t>
            </a:r>
            <a:r>
              <a:rPr lang="en-US" sz="3500" i="1" dirty="0">
                <a:solidFill>
                  <a:srgbClr val="0070C0"/>
                </a:solidFill>
                <a:cs typeface="#9Slide04 Maitree SemiBold" panose="00000700000000000000" pitchFamily="2" charset="-34"/>
              </a:rPr>
              <a:t>Pronounce and use the words related to the topic properly: </a:t>
            </a:r>
            <a:r>
              <a:rPr lang="en-US" sz="3500" i="1" dirty="0">
                <a:solidFill>
                  <a:srgbClr val="00B050"/>
                </a:solidFill>
                <a:cs typeface="#9Slide04 Maitree SemiBold" panose="00000700000000000000" pitchFamily="2" charset="-34"/>
              </a:rPr>
              <a:t>robot, doll, big, small, car</a:t>
            </a:r>
            <a:endParaRPr lang="en-US" sz="3500" dirty="0">
              <a:solidFill>
                <a:srgbClr val="00B050"/>
              </a:solidFill>
              <a:cs typeface="#9Slide04 Maitree SemiBold" panose="00000700000000000000" pitchFamily="2" charset="-34"/>
            </a:endParaRPr>
          </a:p>
          <a:p>
            <a:r>
              <a:rPr lang="en-US" sz="3500" b="1" dirty="0">
                <a:solidFill>
                  <a:srgbClr val="0070C0"/>
                </a:solidFill>
                <a:cs typeface="#9Slide04 Maitree SemiBold" panose="00000700000000000000" pitchFamily="2" charset="-34"/>
              </a:rPr>
              <a:t>Structure</a:t>
            </a:r>
            <a:r>
              <a:rPr lang="en-US" sz="3500" dirty="0">
                <a:solidFill>
                  <a:srgbClr val="0070C0"/>
                </a:solidFill>
                <a:cs typeface="#9Slide04 Maitree SemiBold" panose="00000700000000000000" pitchFamily="2" charset="-34"/>
              </a:rPr>
              <a:t>: </a:t>
            </a:r>
            <a:r>
              <a:rPr lang="en-US" sz="3500" i="1" dirty="0">
                <a:solidFill>
                  <a:srgbClr val="0070C0"/>
                </a:solidFill>
                <a:cs typeface="#9Slide04 Maitree SemiBold" panose="00000700000000000000" pitchFamily="2" charset="-34"/>
              </a:rPr>
              <a:t>Talk about what can they see by using: </a:t>
            </a:r>
          </a:p>
          <a:p>
            <a:r>
              <a:rPr lang="en-US" sz="3500" i="1" dirty="0">
                <a:cs typeface="#9Slide04 Maitree SemiBold" panose="00000700000000000000" pitchFamily="2" charset="-34"/>
              </a:rPr>
              <a:t>		 What can you see?  - I can see a big </a:t>
            </a:r>
            <a:r>
              <a:rPr lang="en-US" sz="3500" i="1" dirty="0">
                <a:solidFill>
                  <a:srgbClr val="0070C0"/>
                </a:solidFill>
                <a:cs typeface="#9Slide04 Maitree SemiBold" panose="00000700000000000000" pitchFamily="2" charset="-34"/>
              </a:rPr>
              <a:t>doll</a:t>
            </a:r>
            <a:r>
              <a:rPr lang="en-US" sz="3500" i="1" dirty="0">
                <a:cs typeface="#9Slide04 Maitree SemiBold" panose="00000700000000000000" pitchFamily="2" charset="-34"/>
              </a:rPr>
              <a:t>.</a:t>
            </a:r>
          </a:p>
          <a:p>
            <a:r>
              <a:rPr lang="en-US" sz="3500" i="1" dirty="0">
                <a:cs typeface="#9Slide04 Maitree SemiBold" panose="00000700000000000000" pitchFamily="2" charset="-34"/>
              </a:rPr>
              <a:t>		 What can you see? - I can see a small </a:t>
            </a:r>
            <a:r>
              <a:rPr lang="en-US" sz="3500" i="1" dirty="0">
                <a:solidFill>
                  <a:srgbClr val="0070C0"/>
                </a:solidFill>
                <a:cs typeface="#9Slide04 Maitree SemiBold" panose="00000700000000000000" pitchFamily="2" charset="-34"/>
              </a:rPr>
              <a:t>robot</a:t>
            </a:r>
            <a:r>
              <a:rPr lang="en-US" sz="3500" i="1" dirty="0">
                <a:cs typeface="#9Slide04 Maitree SemiBold" panose="00000700000000000000" pitchFamily="2" charset="-34"/>
              </a:rPr>
              <a:t>.</a:t>
            </a:r>
            <a:endParaRPr lang="en-US" sz="3500" dirty="0">
              <a:cs typeface="#9Slide04 Maitree SemiBold" panose="00000700000000000000" pitchFamily="2" charset="-34"/>
            </a:endParaRPr>
          </a:p>
          <a:p>
            <a:endParaRPr lang="en-US" sz="3500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8425" y="337392"/>
            <a:ext cx="5915025" cy="59736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46181" y="3324224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99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72B48D-C57D-2E06-3D26-6DAB701906F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71474"/>
            <a:ext cx="5638800" cy="5810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FF64A9-CD97-08C8-37D3-A33E1CDEB70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5066" y="1719943"/>
            <a:ext cx="5247296" cy="41293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52DD8C-F26C-8404-3CE6-CD87A3CEBFF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000" y="1129393"/>
            <a:ext cx="5130800" cy="7982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4FC440-5923-29AC-AD31-5A6D99F5A94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2161" y="1320800"/>
            <a:ext cx="5130800" cy="7982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FFBFAF-6183-51A3-5A40-05AE4E78BC7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714" y="5050972"/>
            <a:ext cx="4913086" cy="7982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44EF19-7927-F668-76F3-19EFDD121C6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280"/>
          <a:stretch/>
        </p:blipFill>
        <p:spPr>
          <a:xfrm>
            <a:off x="6437086" y="5204279"/>
            <a:ext cx="5130800" cy="99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3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D3-TRACK 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at can you see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 can see a big d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at can you see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 can see a small rob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787" y="390525"/>
            <a:ext cx="9024938" cy="60166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01473" y="3718831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15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7E9BB43-CEE2-2DC4-1BBB-6A47F5AB35C9}"/>
              </a:ext>
            </a:extLst>
          </p:cNvPr>
          <p:cNvSpPr txBox="1"/>
          <p:nvPr/>
        </p:nvSpPr>
        <p:spPr>
          <a:xfrm>
            <a:off x="1758356" y="5198355"/>
            <a:ext cx="91728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>
                <a:solidFill>
                  <a:srgbClr val="FF0000"/>
                </a:solidFill>
              </a:rPr>
              <a:t>I can see a big ruler.</a:t>
            </a:r>
            <a:endParaRPr lang="en-US" sz="6600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664D1B-9E89-F21E-54CE-35191D681E0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210" y="2122417"/>
            <a:ext cx="2009790" cy="17954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F28B6D-5FD3-FC1B-93DE-0C76C3D4037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0104" y="1685925"/>
            <a:ext cx="3269329" cy="29408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F54CA1-AAD5-766E-74C2-FB25F921FB5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2082" y="457820"/>
            <a:ext cx="7121390" cy="1107996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4B4ADFD-B3B2-11E9-8EFB-79F2ADAD86E7}"/>
              </a:ext>
            </a:extLst>
          </p:cNvPr>
          <p:cNvCxnSpPr>
            <a:cxnSpLocks/>
          </p:cNvCxnSpPr>
          <p:nvPr/>
        </p:nvCxnSpPr>
        <p:spPr>
          <a:xfrm flipH="1">
            <a:off x="8286750" y="1047750"/>
            <a:ext cx="2828925" cy="87630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EE293852-2B32-3C36-7EA8-0BC57EFC9C2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75850" y="4762500"/>
            <a:ext cx="2008127" cy="15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93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4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at can you see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7E9BB43-CEE2-2DC4-1BBB-6A47F5AB35C9}"/>
              </a:ext>
            </a:extLst>
          </p:cNvPr>
          <p:cNvSpPr txBox="1"/>
          <p:nvPr/>
        </p:nvSpPr>
        <p:spPr>
          <a:xfrm>
            <a:off x="1509588" y="5198355"/>
            <a:ext cx="91728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>
                <a:solidFill>
                  <a:srgbClr val="FF0000"/>
                </a:solidFill>
              </a:rPr>
              <a:t>I can see a small robot.</a:t>
            </a:r>
            <a:endParaRPr lang="en-US" sz="6600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F54CA1-AAD5-766E-74C2-FB25F921FB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2082" y="457820"/>
            <a:ext cx="7121390" cy="1107996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4B4ADFD-B3B2-11E9-8EFB-79F2ADAD86E7}"/>
              </a:ext>
            </a:extLst>
          </p:cNvPr>
          <p:cNvCxnSpPr>
            <a:cxnSpLocks/>
          </p:cNvCxnSpPr>
          <p:nvPr/>
        </p:nvCxnSpPr>
        <p:spPr>
          <a:xfrm>
            <a:off x="2790825" y="2848851"/>
            <a:ext cx="1524985" cy="45659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EE293852-2B32-3C36-7EA8-0BC57EFC9C2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75850" y="4762500"/>
            <a:ext cx="2008127" cy="15438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455202-F28B-A25C-9689-3FDC3C5C0DD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2633" y="1924050"/>
            <a:ext cx="2638442" cy="27627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2359A9-0A49-CBAD-880A-9E4285B6514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4325" y="2971694"/>
            <a:ext cx="1909739" cy="197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55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4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at can you see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7E9BB43-CEE2-2DC4-1BBB-6A47F5AB35C9}"/>
              </a:ext>
            </a:extLst>
          </p:cNvPr>
          <p:cNvSpPr txBox="1"/>
          <p:nvPr/>
        </p:nvSpPr>
        <p:spPr>
          <a:xfrm>
            <a:off x="1758356" y="5198355"/>
            <a:ext cx="91728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>
                <a:solidFill>
                  <a:srgbClr val="FF0000"/>
                </a:solidFill>
              </a:rPr>
              <a:t>I can see a big car.</a:t>
            </a:r>
            <a:endParaRPr lang="en-US" sz="6600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F54CA1-AAD5-766E-74C2-FB25F921FB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2082" y="457820"/>
            <a:ext cx="7121390" cy="1107996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4B4ADFD-B3B2-11E9-8EFB-79F2ADAD86E7}"/>
              </a:ext>
            </a:extLst>
          </p:cNvPr>
          <p:cNvCxnSpPr>
            <a:cxnSpLocks/>
          </p:cNvCxnSpPr>
          <p:nvPr/>
        </p:nvCxnSpPr>
        <p:spPr>
          <a:xfrm flipH="1">
            <a:off x="9010650" y="1277963"/>
            <a:ext cx="1838325" cy="96120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EE293852-2B32-3C36-7EA8-0BC57EFC9C2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75850" y="4762500"/>
            <a:ext cx="2008127" cy="15438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E037B5-3309-2928-5269-4D247A4E9E4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1144" y="2524125"/>
            <a:ext cx="3354008" cy="23159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9E3BC0-F4D2-3F87-D07D-ACEC7704EF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5747" y="1663465"/>
            <a:ext cx="4889508" cy="307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55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4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at can you see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7E9BB43-CEE2-2DC4-1BBB-6A47F5AB35C9}"/>
              </a:ext>
            </a:extLst>
          </p:cNvPr>
          <p:cNvSpPr txBox="1"/>
          <p:nvPr/>
        </p:nvSpPr>
        <p:spPr>
          <a:xfrm>
            <a:off x="1509588" y="5198355"/>
            <a:ext cx="91728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>
                <a:solidFill>
                  <a:srgbClr val="FF0000"/>
                </a:solidFill>
              </a:rPr>
              <a:t>I can see a small doll.</a:t>
            </a:r>
            <a:endParaRPr lang="en-US" sz="6600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F54CA1-AAD5-766E-74C2-FB25F921FB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2082" y="457820"/>
            <a:ext cx="7121390" cy="1107996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4B4ADFD-B3B2-11E9-8EFB-79F2ADAD86E7}"/>
              </a:ext>
            </a:extLst>
          </p:cNvPr>
          <p:cNvCxnSpPr>
            <a:cxnSpLocks/>
          </p:cNvCxnSpPr>
          <p:nvPr/>
        </p:nvCxnSpPr>
        <p:spPr>
          <a:xfrm>
            <a:off x="2790825" y="2848851"/>
            <a:ext cx="1524985" cy="45659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EE293852-2B32-3C36-7EA8-0BC57EFC9C2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75850" y="4762500"/>
            <a:ext cx="2008127" cy="15438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FD87CD-FA87-148E-9EF2-574A9962C0B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2611" y="1608608"/>
            <a:ext cx="2993239" cy="36407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FCDB49-D08A-0746-2900-17BBCA97274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6148" y="2941032"/>
            <a:ext cx="1676671" cy="203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21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4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at can you see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7523E28-902F-ABDF-8A09-2D0F3842AD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50027"/>
            <a:ext cx="5286375" cy="6596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9F38F8-F3FA-CC62-8A49-404A19DAF9E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" y="914401"/>
            <a:ext cx="11991975" cy="54768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741EB1-7549-501F-3F0A-4795BC433341}"/>
              </a:ext>
            </a:extLst>
          </p:cNvPr>
          <p:cNvSpPr txBox="1"/>
          <p:nvPr/>
        </p:nvSpPr>
        <p:spPr>
          <a:xfrm>
            <a:off x="7866839" y="2619373"/>
            <a:ext cx="2429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small robot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CAD5B1-742E-B1A7-4DFC-87200FE6E69F}"/>
              </a:ext>
            </a:extLst>
          </p:cNvPr>
          <p:cNvSpPr txBox="1"/>
          <p:nvPr/>
        </p:nvSpPr>
        <p:spPr>
          <a:xfrm>
            <a:off x="2856689" y="3992347"/>
            <a:ext cx="2429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you see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40F6A2-DA82-C21F-2C91-A6333ABB5802}"/>
              </a:ext>
            </a:extLst>
          </p:cNvPr>
          <p:cNvSpPr txBox="1"/>
          <p:nvPr/>
        </p:nvSpPr>
        <p:spPr>
          <a:xfrm>
            <a:off x="7866839" y="5327215"/>
            <a:ext cx="2429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big doll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59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5053"/>
            <a:ext cx="9229273" cy="6114798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 Practice </a:t>
            </a:r>
          </a:p>
          <a:p>
            <a:pPr algn="ctr"/>
            <a:r>
              <a:rPr lang="en-US" b="1" dirty="0"/>
              <a:t>DHA App</a:t>
            </a: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186B3683-621B-4994-7C4A-6D34190BD719}"/>
              </a:ext>
            </a:extLst>
          </p:cNvPr>
          <p:cNvSpPr/>
          <p:nvPr/>
        </p:nvSpPr>
        <p:spPr>
          <a:xfrm>
            <a:off x="3748957" y="382556"/>
            <a:ext cx="6237839" cy="79573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accent6">
                    <a:lumMod val="75000"/>
                  </a:schemeClr>
                </a:solidFill>
              </a:rPr>
              <a:t>LET’S PLAY!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7525" y="1181125"/>
            <a:ext cx="8769615" cy="5148828"/>
          </a:xfrm>
          <a:prstGeom prst="roundRect">
            <a:avLst/>
          </a:prstGeom>
        </p:spPr>
      </p:pic>
      <p:sp>
        <p:nvSpPr>
          <p:cNvPr id="6" name="Rectangle: Rounded Corners 5">
            <a:hlinkClick r:id="rId3"/>
          </p:cNvPr>
          <p:cNvSpPr/>
          <p:nvPr/>
        </p:nvSpPr>
        <p:spPr>
          <a:xfrm>
            <a:off x="231838" y="3493302"/>
            <a:ext cx="1994995" cy="61582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en-US" b="1" i="1" dirty="0"/>
              <a:t>Click here to play the games</a:t>
            </a:r>
          </a:p>
        </p:txBody>
      </p:sp>
    </p:spTree>
    <p:extLst>
      <p:ext uri="{BB962C8B-B14F-4D97-AF65-F5344CB8AC3E}">
        <p14:creationId xmlns:p14="http://schemas.microsoft.com/office/powerpoint/2010/main" val="13881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4E7F06-7F6B-1ABC-2AF4-AD5E604C8D0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8173" y="1485584"/>
            <a:ext cx="7895654" cy="4421565"/>
          </a:xfrm>
          <a:prstGeom prst="can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E403D1-173D-1736-F862-FB7F1C0EA434}"/>
              </a:ext>
            </a:extLst>
          </p:cNvPr>
          <p:cNvSpPr txBox="1"/>
          <p:nvPr/>
        </p:nvSpPr>
        <p:spPr>
          <a:xfrm>
            <a:off x="1425676" y="462115"/>
            <a:ext cx="5083981" cy="769441"/>
          </a:xfrm>
          <a:prstGeom prst="rect">
            <a:avLst/>
          </a:prstGeom>
          <a:noFill/>
          <a:ln w="76200">
            <a:solidFill>
              <a:srgbClr val="00B050">
                <a:alpha val="71000"/>
              </a:srgbClr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dirty="0"/>
              <a:t>Describe </a:t>
            </a:r>
            <a:r>
              <a:rPr lang="en-US" sz="4400"/>
              <a:t>the picture.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53977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538" y="312377"/>
            <a:ext cx="9058275" cy="6078898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Plaque 4"/>
          <p:cNvSpPr/>
          <p:nvPr/>
        </p:nvSpPr>
        <p:spPr>
          <a:xfrm>
            <a:off x="428172" y="2275608"/>
            <a:ext cx="5001078" cy="3000375"/>
          </a:xfrm>
          <a:prstGeom prst="plaqu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i="1">
                <a:solidFill>
                  <a:srgbClr val="FF0000"/>
                </a:solidFill>
              </a:rPr>
              <a:t>Vocabulary</a:t>
            </a:r>
            <a:endParaRPr lang="en-US" sz="3600" i="1" dirty="0">
              <a:solidFill>
                <a:srgbClr val="FF0000"/>
              </a:solidFill>
            </a:endParaRPr>
          </a:p>
          <a:p>
            <a:pPr algn="ctr"/>
            <a:endParaRPr lang="en-US" sz="3600" i="1" dirty="0">
              <a:solidFill>
                <a:srgbClr val="FF0000"/>
              </a:solidFill>
            </a:endParaRPr>
          </a:p>
          <a:p>
            <a:pPr algn="ctr"/>
            <a:r>
              <a:rPr lang="it-IT" sz="3600" i="1">
                <a:solidFill>
                  <a:srgbClr val="0070C0"/>
                </a:solidFill>
              </a:rPr>
              <a:t>robot, doll, big, small, car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6" name="Plaque 5"/>
          <p:cNvSpPr/>
          <p:nvPr/>
        </p:nvSpPr>
        <p:spPr>
          <a:xfrm>
            <a:off x="5723652" y="848677"/>
            <a:ext cx="5892278" cy="5160645"/>
          </a:xfrm>
          <a:prstGeom prst="plaqu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algn="ctr"/>
            <a:r>
              <a:rPr lang="en-US" sz="3600" i="1">
                <a:solidFill>
                  <a:srgbClr val="0070C0"/>
                </a:solidFill>
              </a:rPr>
              <a:t>What can you see?  </a:t>
            </a:r>
          </a:p>
          <a:p>
            <a:pPr algn="ctr"/>
            <a:r>
              <a:rPr lang="en-US" sz="3600" i="1">
                <a:solidFill>
                  <a:srgbClr val="0070C0"/>
                </a:solidFill>
              </a:rPr>
              <a:t>I can see a big doll.</a:t>
            </a:r>
          </a:p>
          <a:p>
            <a:pPr algn="ctr"/>
            <a:r>
              <a:rPr lang="en-US" sz="3600" i="1">
                <a:solidFill>
                  <a:srgbClr val="0070C0"/>
                </a:solidFill>
              </a:rPr>
              <a:t>What can you see? </a:t>
            </a:r>
          </a:p>
          <a:p>
            <a:pPr algn="ctr"/>
            <a:r>
              <a:rPr lang="en-US" sz="3600" i="1">
                <a:solidFill>
                  <a:srgbClr val="0070C0"/>
                </a:solidFill>
              </a:rPr>
              <a:t>I can see a small robot.</a:t>
            </a: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310518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503854" y="1058933"/>
            <a:ext cx="11411338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vocabularies and structure.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vocabulary and structure in </a:t>
            </a:r>
            <a:r>
              <a:rPr lang="en-US" sz="3600" b="1" i="1" dirty="0" err="1">
                <a:solidFill>
                  <a:srgbClr val="FF0000"/>
                </a:solidFill>
              </a:rPr>
              <a:t>Tiếng</a:t>
            </a:r>
            <a:r>
              <a:rPr lang="en-US" sz="3600" b="1" i="1" dirty="0">
                <a:solidFill>
                  <a:srgbClr val="FF0000"/>
                </a:solidFill>
              </a:rPr>
              <a:t> Anh 3 </a:t>
            </a:r>
            <a:r>
              <a:rPr lang="en-US" sz="3600" b="1" i="1" dirty="0" err="1">
                <a:solidFill>
                  <a:srgbClr val="FF0000"/>
                </a:solidFill>
              </a:rPr>
              <a:t>i</a:t>
            </a:r>
            <a:r>
              <a:rPr lang="en-US" sz="3600" b="1" i="1" dirty="0">
                <a:solidFill>
                  <a:srgbClr val="FF0000"/>
                </a:solidFill>
              </a:rPr>
              <a:t>-Learn Smart Start Notebook</a:t>
            </a:r>
            <a:r>
              <a:rPr lang="en-US" sz="3600" i="1" dirty="0">
                <a:solidFill>
                  <a:srgbClr val="FF0000"/>
                </a:solidFill>
              </a:rPr>
              <a:t> (page 46)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Workbook</a:t>
            </a:r>
            <a:r>
              <a:rPr lang="en-US" sz="3600" i="1" dirty="0">
                <a:solidFill>
                  <a:srgbClr val="0070C0"/>
                </a:solidFill>
              </a:rPr>
              <a:t> (page 68)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</a:t>
            </a:r>
            <a:r>
              <a:rPr lang="en-US" sz="3600" b="1" i="1" dirty="0">
                <a:solidFill>
                  <a:srgbClr val="0070C0"/>
                </a:solidFill>
              </a:rPr>
              <a:t>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on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97)</a:t>
            </a:r>
          </a:p>
        </p:txBody>
      </p:sp>
    </p:spTree>
    <p:extLst>
      <p:ext uri="{BB962C8B-B14F-4D97-AF65-F5344CB8AC3E}">
        <p14:creationId xmlns:p14="http://schemas.microsoft.com/office/powerpoint/2010/main" val="133637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662" y="0"/>
            <a:ext cx="12192000" cy="6839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33721" y="6051163"/>
            <a:ext cx="3246793" cy="715089"/>
          </a:xfrm>
          <a:prstGeom prst="round2Diag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9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3375"/>
            <a:ext cx="12192000" cy="61245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294710" y="2186484"/>
            <a:ext cx="4513943" cy="1262743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robot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94711" y="3744092"/>
            <a:ext cx="4513943" cy="1262743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car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10" name="Picture 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8424" y="5704762"/>
            <a:ext cx="2238467" cy="6209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4057" y="1918403"/>
            <a:ext cx="3067199" cy="321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23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1476"/>
            <a:ext cx="12192000" cy="60007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267815" y="4031294"/>
            <a:ext cx="4513943" cy="1262743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doll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67817" y="2506610"/>
            <a:ext cx="4513943" cy="1262743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prstClr val="black"/>
                </a:solidFill>
              </a:rPr>
              <a:t>car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0" name="Picture 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6047" y="6061736"/>
            <a:ext cx="2238467" cy="6209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6157" y="2085928"/>
            <a:ext cx="2768027" cy="336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86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3375"/>
            <a:ext cx="12192000" cy="61245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294710" y="2186484"/>
            <a:ext cx="4513943" cy="1262743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big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94711" y="3744092"/>
            <a:ext cx="4513943" cy="1262743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small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0" name="Picture 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8424" y="5704762"/>
            <a:ext cx="2238467" cy="6209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6025" y="2402910"/>
            <a:ext cx="3067199" cy="268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7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1476"/>
            <a:ext cx="12192000" cy="60007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267815" y="4031294"/>
            <a:ext cx="4513943" cy="1262743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small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67817" y="2506610"/>
            <a:ext cx="4513943" cy="1262743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>
                <a:solidFill>
                  <a:prstClr val="black"/>
                </a:solidFill>
              </a:rPr>
              <a:t>big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0" name="Picture 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6047" y="6061736"/>
            <a:ext cx="2238467" cy="6209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6157" y="2656178"/>
            <a:ext cx="2768027" cy="222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02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3375"/>
            <a:ext cx="12192000" cy="61245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294710" y="2186484"/>
            <a:ext cx="4513943" cy="1262743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car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94711" y="3744092"/>
            <a:ext cx="4513943" cy="1262743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doll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0" name="Picture 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8424" y="5704762"/>
            <a:ext cx="2238467" cy="6209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4575" y="2685117"/>
            <a:ext cx="3067199" cy="211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65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8082</TotalTime>
  <Words>655</Words>
  <Application>Microsoft Office PowerPoint</Application>
  <PresentationFormat>Màn hình rộng</PresentationFormat>
  <Paragraphs>147</Paragraphs>
  <Slides>44</Slides>
  <Notes>8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3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44</vt:i4>
      </vt:variant>
    </vt:vector>
  </HeadingPairs>
  <TitlesOfParts>
    <vt:vector size="48" baseType="lpstr">
      <vt:lpstr>Arial</vt:lpstr>
      <vt:lpstr>Calibri</vt:lpstr>
      <vt:lpstr>Lucida Sans Unicode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ngan</dc:creator>
  <dc:description>9Slide.vn</dc:description>
  <cp:lastModifiedBy>1</cp:lastModifiedBy>
  <cp:revision>198</cp:revision>
  <dcterms:created xsi:type="dcterms:W3CDTF">2020-12-08T03:17:05Z</dcterms:created>
  <dcterms:modified xsi:type="dcterms:W3CDTF">2022-08-02T02:26:37Z</dcterms:modified>
  <cp:category>9Slide.vn</cp:category>
</cp:coreProperties>
</file>