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33" r:id="rId1"/>
  </p:sldMasterIdLst>
  <p:notesMasterIdLst>
    <p:notesMasterId r:id="rId24"/>
  </p:notesMasterIdLst>
  <p:sldIdLst>
    <p:sldId id="256" r:id="rId2"/>
    <p:sldId id="257" r:id="rId3"/>
    <p:sldId id="382" r:id="rId4"/>
    <p:sldId id="336" r:id="rId5"/>
    <p:sldId id="401" r:id="rId6"/>
    <p:sldId id="402" r:id="rId7"/>
    <p:sldId id="403" r:id="rId8"/>
    <p:sldId id="405" r:id="rId9"/>
    <p:sldId id="406" r:id="rId10"/>
    <p:sldId id="407" r:id="rId11"/>
    <p:sldId id="408" r:id="rId12"/>
    <p:sldId id="368" r:id="rId13"/>
    <p:sldId id="380" r:id="rId14"/>
    <p:sldId id="409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</p:sldIdLst>
  <p:sldSz cx="9144000" cy="6858000" type="screen4x3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lgerian" pitchFamily="82" charset="0"/>
      <p:regular r:id="rId29"/>
    </p:embeddedFont>
    <p:embeddedFont>
      <p:font typeface="Forte" pitchFamily="66" charset="0"/>
      <p:regular r:id="rId30"/>
    </p:embeddedFont>
    <p:embeddedFont>
      <p:font typeface="Broadway" pitchFamily="82" charset="0"/>
      <p:regular r:id="rId31"/>
    </p:embeddedFont>
    <p:embeddedFont>
      <p:font typeface="Jokerman" pitchFamily="82" charset="0"/>
      <p:regular r:id="rId32"/>
    </p:embeddedFont>
    <p:embeddedFont>
      <p:font typeface="Comic Sans MS" pitchFamily="66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0E3A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85" autoAdjust="0"/>
    <p:restoredTop sz="94660"/>
  </p:normalViewPr>
  <p:slideViewPr>
    <p:cSldViewPr>
      <p:cViewPr varScale="1">
        <p:scale>
          <a:sx n="68" d="100"/>
          <a:sy n="6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083E7C-9BBE-4AA7-8281-F1479CDFDE7B}" type="datetimeFigureOut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3343D66-F650-4956-940F-C28DE5BFB0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BDB50-939E-43FB-B78C-05DD7730EE13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2111-BFA3-41A9-A97A-0A02AE3B61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B1F64-7B79-4078-9D14-9733277BBE66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D12CE-865A-4B83-817B-9BB86A70412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5FAE8-E360-453F-9B6E-1A827EDE93A3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FF32A-810D-4FF0-BC47-E676EE72D95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44C96-CAD0-49F5-8C1C-5003E4EB1094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77B3A-000E-4C66-A9E8-A55C7493A1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9D53E-F232-4878-B340-4DEE87A6629F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3689C-6B1F-4527-9B9A-AFF3872B4D3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7990-00FC-4CE7-9885-AEE436219E59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48A30-BD41-4F1C-8D4A-01139ABCE6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7828-DA53-44AF-9B82-BA929D166FC3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78015-AA73-41F5-9D16-527BF00C8A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DBD31-9238-48F2-9F36-4B00C229097E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0085C-FC61-47A3-B047-1A1F4A3E32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8CC9D-9E61-479C-9046-5F8407FAEC3F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5792-79BD-4878-87C7-C905D36D6C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E6A47-176B-457C-8977-3A19538EB5E7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27470-4C0A-4033-A156-92F9A0240F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F4AD2-253E-4DBE-B380-E073D9DB68AC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E97F6-2B5E-49A7-8B2A-6C11238992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67CEAE-9ABC-4855-9B4D-5EB93CA879CA}" type="datetime1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fld id="{D4FF3ED2-9A8D-4B95-9BED-A6885B39674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My%20Day%20-%20Daily%20Routine%20-%20Learn%20English%20for%20kids%20-%20English%20educational%20video.mp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Gasca%20Zurli%20-%20A%20ram%20sam%20sam.mp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Short%20-oo-%20Sound%20-%20Phonics%20by%20TurtleDairy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1.mp4" TargetMode="External"/><Relationship Id="rId5" Type="http://schemas.openxmlformats.org/officeDocument/2006/relationships/hyperlink" Target="JOLLY%20PHONICS%20oo%20song%20from%20Read%20Australia%20Having%20FUN%20with%20phonics.mp4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22115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Unit 11. what time is it?</a:t>
            </a:r>
          </a:p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LESSON 3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lgerian" pitchFamily="82" charset="0"/>
              <a:cs typeface="+mn-cs"/>
            </a:endParaRPr>
          </a:p>
        </p:txBody>
      </p:sp>
      <p:sp>
        <p:nvSpPr>
          <p:cNvPr id="307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974013" y="6492875"/>
            <a:ext cx="1143000" cy="365125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b="1" smtClean="0"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By Jessica</a:t>
            </a:r>
          </a:p>
        </p:txBody>
      </p:sp>
      <p:pic>
        <p:nvPicPr>
          <p:cNvPr id="307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49963"/>
            <a:ext cx="904875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295525" y="896938"/>
            <a:ext cx="6848475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/>
              <a:t>hong studies at Nguyen Du Primary School. Every day he gets up at </a:t>
            </a:r>
            <a:r>
              <a:rPr lang="en-US" altLang="en-US" sz="2400">
                <a:solidFill>
                  <a:srgbClr val="FF0000"/>
                </a:solidFill>
              </a:rPr>
              <a:t>6.30</a:t>
            </a:r>
            <a:r>
              <a:rPr lang="en-US" altLang="en-US" sz="2400"/>
              <a:t>. He goes to school at </a:t>
            </a:r>
            <a:r>
              <a:rPr lang="en-US" altLang="en-US" sz="2400">
                <a:solidFill>
                  <a:srgbClr val="FF0000"/>
                </a:solidFill>
              </a:rPr>
              <a:t>7 a.m</a:t>
            </a:r>
            <a:r>
              <a:rPr lang="en-US" altLang="en-US" sz="2400"/>
              <a:t>. School starts at </a:t>
            </a:r>
            <a:r>
              <a:rPr lang="en-US" altLang="en-US" sz="2400">
                <a:solidFill>
                  <a:srgbClr val="FF0000"/>
                </a:solidFill>
              </a:rPr>
              <a:t>7.30 a.m</a:t>
            </a:r>
            <a:r>
              <a:rPr lang="en-US" altLang="en-US" sz="2400"/>
              <a:t>. and finishes at </a:t>
            </a:r>
            <a:r>
              <a:rPr lang="en-US" altLang="en-US" sz="2400">
                <a:solidFill>
                  <a:srgbClr val="FF0000"/>
                </a:solidFill>
              </a:rPr>
              <a:t>4.30 p.m</a:t>
            </a:r>
            <a:r>
              <a:rPr lang="en-US" altLang="en-US" sz="2400"/>
              <a:t>. He goes home at </a:t>
            </a:r>
            <a:r>
              <a:rPr lang="en-US" altLang="en-US" sz="2400">
                <a:solidFill>
                  <a:srgbClr val="FF0000"/>
                </a:solidFill>
              </a:rPr>
              <a:t>5 o'clock</a:t>
            </a:r>
            <a:r>
              <a:rPr lang="en-US" altLang="en-US" sz="2400"/>
              <a:t>. He has dinner at </a:t>
            </a:r>
            <a:r>
              <a:rPr lang="en-US" altLang="en-US" sz="2400">
                <a:solidFill>
                  <a:srgbClr val="FF0000"/>
                </a:solidFill>
              </a:rPr>
              <a:t>7.15</a:t>
            </a:r>
            <a:r>
              <a:rPr lang="en-US" altLang="en-US" sz="2400"/>
              <a:t> in the evening. Then he does his homework or listens to music. He goes to bed at </a:t>
            </a:r>
            <a:r>
              <a:rPr lang="en-US" altLang="en-US" sz="2400">
                <a:solidFill>
                  <a:srgbClr val="FF0000"/>
                </a:solidFill>
              </a:rPr>
              <a:t>9.45</a:t>
            </a:r>
            <a:r>
              <a:rPr lang="en-US" altLang="en-US" sz="240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5761" y="890505"/>
            <a:ext cx="1876631" cy="125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907" y="0"/>
            <a:ext cx="5065041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READ &amp; COMPLETE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46513" y="4343400"/>
            <a:ext cx="2835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7 a.m. / seven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0248" y="2145477"/>
            <a:ext cx="1876629" cy="125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71788" y="4968875"/>
            <a:ext cx="573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5 o'clock / 5 / five / five o'clock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9625" y="5576888"/>
            <a:ext cx="2332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have dinner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9625" y="6253163"/>
            <a:ext cx="23320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goes to 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771728"/>
            <a:ext cx="49039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WRITE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3657600"/>
            <a:ext cx="5124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has breakfast at six forty-five</a:t>
            </a:r>
          </a:p>
        </p:txBody>
      </p:sp>
      <p:pic>
        <p:nvPicPr>
          <p:cNvPr id="13316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688" y="1901825"/>
            <a:ext cx="12192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0888" y="1949450"/>
            <a:ext cx="121602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1063" y="1901825"/>
            <a:ext cx="1627187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3988" y="1695450"/>
            <a:ext cx="162718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3413" y="1695450"/>
            <a:ext cx="16271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24000" y="4322763"/>
            <a:ext cx="4191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goes to school at seven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30338" y="4976813"/>
            <a:ext cx="51260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watches TV at eight thirty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33600" y="5661025"/>
            <a:ext cx="5124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goes to bed at nine fifteen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75641" y="5897381"/>
            <a:ext cx="2668359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PROJECT</a:t>
            </a:r>
          </a:p>
        </p:txBody>
      </p:sp>
      <p:pic>
        <p:nvPicPr>
          <p:cNvPr id="14339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pitchFamily="34" charset="0"/>
                <a:cs typeface="Arial" pitchFamily="34" charset="0"/>
              </a:rPr>
              <a:t>By Jessica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5910351"/>
            <a:ext cx="432522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  <a:cs typeface="Arial" charset="0"/>
              </a:rPr>
              <a:t>LET’S 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cf067b.medialib.glogster.com/media/05/05cb9c25220bcd335027ce2fa3df1c7175e5f403ad6657fd839b3b79e761c768/open-book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13" y="1035050"/>
            <a:ext cx="66675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755576" y="2348880"/>
            <a:ext cx="7251426" cy="4104456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s-ES_tradnl" sz="36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DAILY ROUTINES</a:t>
            </a:r>
            <a:endParaRPr lang="es-E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4"/>
          <a:srcRect l="7621" r="10313" b="17867"/>
          <a:stretch/>
        </p:blipFill>
        <p:spPr>
          <a:xfrm rot="20877819">
            <a:off x="5848350" y="4079875"/>
            <a:ext cx="1412875" cy="649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/>
          <a:srcRect l="10480" r="11071" b="72978"/>
          <a:stretch/>
        </p:blipFill>
        <p:spPr>
          <a:xfrm>
            <a:off x="1547813" y="285750"/>
            <a:ext cx="5762625" cy="1238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0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24944" t="31616" r="50690" b="34192"/>
          <a:stretch>
            <a:fillRect/>
          </a:stretch>
        </p:blipFill>
        <p:spPr bwMode="auto">
          <a:xfrm rot="-1916603">
            <a:off x="2697163" y="2935288"/>
            <a:ext cx="11795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7"/>
          <a:srcRect l="50000" t="32904" r="25635" b="32904"/>
          <a:stretch>
            <a:fillRect/>
          </a:stretch>
        </p:blipFill>
        <p:spPr bwMode="auto">
          <a:xfrm rot="-2834133">
            <a:off x="4378325" y="1782763"/>
            <a:ext cx="1236663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27450">
            <a:off x="5759450" y="3748088"/>
            <a:ext cx="1862138" cy="2493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364163" y="4868863"/>
            <a:ext cx="29527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seven forty-five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17412" name="1 CuadroTexto"/>
          <p:cNvSpPr txBox="1">
            <a:spLocks noChangeArrowheads="1"/>
          </p:cNvSpPr>
          <p:nvPr/>
        </p:nvSpPr>
        <p:spPr bwMode="auto">
          <a:xfrm>
            <a:off x="360363" y="4346575"/>
            <a:ext cx="42116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__________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17413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50000" t="32904" r="25635" b="32904"/>
          <a:stretch>
            <a:fillRect/>
          </a:stretch>
        </p:blipFill>
        <p:spPr bwMode="auto">
          <a:xfrm>
            <a:off x="539750" y="496888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295900" y="692150"/>
            <a:ext cx="2952750" cy="625475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latin typeface="Comic Sans MS" panose="030F0702030302020204" pitchFamily="66" charset="0"/>
              </a:rPr>
              <a:t>have breakfast</a:t>
            </a:r>
            <a:endParaRPr lang="es-ES" altLang="es-ES" sz="2800" dirty="0">
              <a:latin typeface="Comic Sans MS" panose="030F0702030302020204" pitchFamily="66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330825" y="2587625"/>
            <a:ext cx="2951163" cy="696913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 smtClean="0">
                <a:latin typeface="Comic Sans MS" panose="030F0702030302020204" pitchFamily="66" charset="0"/>
              </a:rPr>
              <a:t>get up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330825" y="1651000"/>
            <a:ext cx="29511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g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o to bed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684213" y="4203700"/>
            <a:ext cx="2105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get up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904875" y="4778375"/>
            <a:ext cx="3219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seven forty-five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364163" y="5757863"/>
            <a:ext cx="29527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seven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364163" y="4030663"/>
            <a:ext cx="29527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seven thirty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17421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4" grpId="1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148263" y="4030663"/>
            <a:ext cx="31686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>
                <a:latin typeface="Comic Sans MS" panose="030F0702030302020204" pitchFamily="66" charset="0"/>
              </a:rPr>
              <a:t>e</a:t>
            </a:r>
            <a:r>
              <a:rPr lang="en-US" altLang="es-ES" sz="2400" dirty="0" smtClean="0">
                <a:latin typeface="Comic Sans MS" panose="030F0702030302020204" pitchFamily="66" charset="0"/>
              </a:rPr>
              <a:t>ight o’clock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18436" name="1 CuadroTexto"/>
          <p:cNvSpPr txBox="1">
            <a:spLocks noChangeArrowheads="1"/>
          </p:cNvSpPr>
          <p:nvPr/>
        </p:nvSpPr>
        <p:spPr bwMode="auto">
          <a:xfrm>
            <a:off x="360363" y="4346575"/>
            <a:ext cx="42116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______________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18437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75224" t="32904" r="410" b="32904"/>
          <a:stretch>
            <a:fillRect/>
          </a:stretch>
        </p:blipFill>
        <p:spPr bwMode="auto">
          <a:xfrm>
            <a:off x="539750" y="496888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080000" y="2659063"/>
            <a:ext cx="3168650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c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omb my hair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114925" y="692150"/>
            <a:ext cx="31670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b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rush my teeth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114925" y="1651000"/>
            <a:ext cx="31670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w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ash my face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971550" y="4273550"/>
            <a:ext cx="280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brush my teeth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900113" y="4706938"/>
            <a:ext cx="2871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ight o’clock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148263" y="5757863"/>
            <a:ext cx="31686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seven forty-five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148263" y="4894263"/>
            <a:ext cx="31686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nine o’clock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18445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4" grpId="1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148263" y="4894263"/>
            <a:ext cx="31686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five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19460" name="1 CuadroTexto"/>
          <p:cNvSpPr txBox="1">
            <a:spLocks noChangeArrowheads="1"/>
          </p:cNvSpPr>
          <p:nvPr/>
        </p:nvSpPr>
        <p:spPr bwMode="auto">
          <a:xfrm>
            <a:off x="360363" y="4346575"/>
            <a:ext cx="42116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______________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19461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t="65327" r="75635" b="481"/>
          <a:stretch>
            <a:fillRect/>
          </a:stretch>
        </p:blipFill>
        <p:spPr bwMode="auto">
          <a:xfrm>
            <a:off x="539750" y="496888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080000" y="692150"/>
            <a:ext cx="3168650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w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ash my face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114925" y="2708275"/>
            <a:ext cx="31670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h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ave a shower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114925" y="1651000"/>
            <a:ext cx="31670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h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ave a bath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971550" y="4273550"/>
            <a:ext cx="280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ave a shower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900113" y="4706938"/>
            <a:ext cx="2871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ive past eight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148263" y="5757863"/>
            <a:ext cx="31686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>
                <a:latin typeface="Comic Sans MS" panose="030F0702030302020204" pitchFamily="66" charset="0"/>
              </a:rPr>
              <a:t>f</a:t>
            </a:r>
            <a:r>
              <a:rPr lang="en-US" altLang="es-ES" sz="2400" dirty="0" smtClean="0">
                <a:latin typeface="Comic Sans MS" panose="030F0702030302020204" pitchFamily="66" charset="0"/>
              </a:rPr>
              <a:t>ive eight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148263" y="4030663"/>
            <a:ext cx="31686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>
                <a:latin typeface="Comic Sans MS" panose="030F0702030302020204" pitchFamily="66" charset="0"/>
              </a:rPr>
              <a:t>e</a:t>
            </a:r>
            <a:r>
              <a:rPr lang="en-US" altLang="es-ES" sz="2400" dirty="0" smtClean="0">
                <a:latin typeface="Comic Sans MS" panose="030F0702030302020204" pitchFamily="66" charset="0"/>
              </a:rPr>
              <a:t>ight o’clock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19469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4" grpId="1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618163" y="5732463"/>
            <a:ext cx="2698750" cy="55245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thirty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0484" name="1 CuadroTexto"/>
          <p:cNvSpPr txBox="1">
            <a:spLocks noChangeArrowheads="1"/>
          </p:cNvSpPr>
          <p:nvPr/>
        </p:nvSpPr>
        <p:spPr bwMode="auto">
          <a:xfrm>
            <a:off x="287338" y="4346575"/>
            <a:ext cx="42132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usually __________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20485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25133" t="65808" r="50502"/>
          <a:stretch>
            <a:fillRect/>
          </a:stretch>
        </p:blipFill>
        <p:spPr bwMode="auto">
          <a:xfrm>
            <a:off x="539750" y="496888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549900" y="692150"/>
            <a:ext cx="2698750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m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ake my bed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584825" y="1624013"/>
            <a:ext cx="26971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g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et dressed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584825" y="2560638"/>
            <a:ext cx="26971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g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o to bed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1601788" y="4292600"/>
            <a:ext cx="289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 dressed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1042988" y="4724400"/>
            <a:ext cx="2871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eight thirty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618163" y="4868863"/>
            <a:ext cx="26987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twenty-five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618163" y="4030663"/>
            <a:ext cx="26987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fifteen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0493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2" name="2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4" grpId="1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148263" y="4797425"/>
            <a:ext cx="3527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forty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508" name="1 CuadroTexto"/>
          <p:cNvSpPr txBox="1">
            <a:spLocks noChangeArrowheads="1"/>
          </p:cNvSpPr>
          <p:nvPr/>
        </p:nvSpPr>
        <p:spPr bwMode="auto">
          <a:xfrm>
            <a:off x="107950" y="4346575"/>
            <a:ext cx="44640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usually ____________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with my parents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21509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50000" t="67081" r="25633" b="-1273"/>
          <a:stretch>
            <a:fillRect/>
          </a:stretch>
        </p:blipFill>
        <p:spPr bwMode="auto">
          <a:xfrm>
            <a:off x="468313" y="568325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114925" y="692150"/>
            <a:ext cx="3527425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h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ave dinner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148263" y="2587625"/>
            <a:ext cx="3527425" cy="696913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h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ave breakfast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148263" y="1628775"/>
            <a:ext cx="3527425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h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ave lunch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1601788" y="4292600"/>
            <a:ext cx="289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ave breakfast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1042988" y="5138738"/>
            <a:ext cx="2871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eight forty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148263" y="5661025"/>
            <a:ext cx="3527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forty-five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148263" y="3933825"/>
            <a:ext cx="3527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forty eight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517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2" name="2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4" grpId="1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01000" y="6486525"/>
            <a:ext cx="1143000" cy="365125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b="1" smtClean="0"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By Jessica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52400"/>
            <a:ext cx="4166525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WARM UP</a:t>
            </a:r>
          </a:p>
        </p:txBody>
      </p:sp>
      <p:pic>
        <p:nvPicPr>
          <p:cNvPr id="4100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6062663"/>
            <a:ext cx="9906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49963"/>
            <a:ext cx="904875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88" y="1608138"/>
            <a:ext cx="5360987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148263" y="5661025"/>
            <a:ext cx="3527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fifty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2532" name="1 CuadroTexto"/>
          <p:cNvSpPr txBox="1">
            <a:spLocks noChangeArrowheads="1"/>
          </p:cNvSpPr>
          <p:nvPr/>
        </p:nvSpPr>
        <p:spPr bwMode="auto">
          <a:xfrm>
            <a:off x="468313" y="4346575"/>
            <a:ext cx="36718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____________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22533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75166" t="67546" r="467" b="-1738"/>
          <a:stretch>
            <a:fillRect/>
          </a:stretch>
        </p:blipFill>
        <p:spPr bwMode="auto">
          <a:xfrm>
            <a:off x="468313" y="568325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148263" y="692150"/>
            <a:ext cx="3527425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g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o to school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148263" y="1628775"/>
            <a:ext cx="3527425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g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o home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738188" y="4292600"/>
            <a:ext cx="2897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to school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827088" y="4724400"/>
            <a:ext cx="2871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eight fifty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148263" y="4797425"/>
            <a:ext cx="3527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forty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148263" y="3933825"/>
            <a:ext cx="3527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eight thirty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2540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2" name="2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114925" y="2587625"/>
            <a:ext cx="3527425" cy="696913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t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ake a walk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2" grpId="0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110163" y="5661025"/>
            <a:ext cx="3273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 twelve fifteen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3556" name="1 CuadroTexto"/>
          <p:cNvSpPr txBox="1">
            <a:spLocks noChangeArrowheads="1"/>
          </p:cNvSpPr>
          <p:nvPr/>
        </p:nvSpPr>
        <p:spPr bwMode="auto">
          <a:xfrm>
            <a:off x="395288" y="4491038"/>
            <a:ext cx="43926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sometimes 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____________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23557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51035" t="-1912" r="24600" b="67720"/>
          <a:stretch>
            <a:fillRect/>
          </a:stretch>
        </p:blipFill>
        <p:spPr bwMode="auto">
          <a:xfrm>
            <a:off x="539750" y="496888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041900" y="620713"/>
            <a:ext cx="327501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b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rush my teeth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076825" y="1552575"/>
            <a:ext cx="3273425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w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ash my face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076825" y="2489200"/>
            <a:ext cx="3273425" cy="696913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w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ash my hands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539750" y="4868863"/>
            <a:ext cx="2533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ash my face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611188" y="5281613"/>
            <a:ext cx="3830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twelve fifteen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110163" y="4797425"/>
            <a:ext cx="3273425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twelve ten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110163" y="3957638"/>
            <a:ext cx="3273425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>
                <a:latin typeface="Comic Sans MS" panose="030F0702030302020204" pitchFamily="66" charset="0"/>
              </a:rPr>
              <a:t>t</a:t>
            </a:r>
            <a:r>
              <a:rPr lang="en-US" altLang="es-ES" sz="2400" dirty="0" smtClean="0">
                <a:latin typeface="Comic Sans MS" panose="030F0702030302020204" pitchFamily="66" charset="0"/>
              </a:rPr>
              <a:t>welve o’clock 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3565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2" name="2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4" grpId="1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18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5618163" y="4868863"/>
            <a:ext cx="26987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twelve thirty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4580" name="1 CuadroTexto"/>
          <p:cNvSpPr txBox="1">
            <a:spLocks noChangeArrowheads="1"/>
          </p:cNvSpPr>
          <p:nvPr/>
        </p:nvSpPr>
        <p:spPr bwMode="auto">
          <a:xfrm>
            <a:off x="179388" y="4491038"/>
            <a:ext cx="43926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2800">
                <a:latin typeface="Comic Sans MS" pitchFamily="66" charset="0"/>
              </a:rPr>
              <a:t>I sometimes ________</a:t>
            </a:r>
          </a:p>
          <a:p>
            <a:pPr eaLnBrk="1" hangingPunct="1"/>
            <a:r>
              <a:rPr lang="en-US" altLang="es-ES" sz="2800">
                <a:latin typeface="Comic Sans MS" pitchFamily="66" charset="0"/>
              </a:rPr>
              <a:t>at _______________</a:t>
            </a:r>
            <a:endParaRPr lang="es-ES" altLang="es-ES" sz="2800">
              <a:latin typeface="Comic Sans MS" pitchFamily="66" charset="0"/>
            </a:endParaRPr>
          </a:p>
        </p:txBody>
      </p:sp>
      <p:pic>
        <p:nvPicPr>
          <p:cNvPr id="24581" name="Picture 2" descr="http://authentic-resources.wikispaces.com/file/view/Daily_Routine_-_Situation.jpg"/>
          <p:cNvPicPr>
            <a:picLocks noChangeAspect="1" noChangeArrowheads="1"/>
          </p:cNvPicPr>
          <p:nvPr/>
        </p:nvPicPr>
        <p:blipFill>
          <a:blip r:embed="rId6"/>
          <a:srcRect l="75446" t="-1241" r="188" b="67049"/>
          <a:stretch>
            <a:fillRect/>
          </a:stretch>
        </p:blipFill>
        <p:spPr bwMode="auto">
          <a:xfrm>
            <a:off x="539750" y="496888"/>
            <a:ext cx="3378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549900" y="692150"/>
            <a:ext cx="2698750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g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et up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5584825" y="2587625"/>
            <a:ext cx="2697163" cy="696913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g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o to bed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584825" y="1628775"/>
            <a:ext cx="2697163" cy="698500"/>
          </a:xfrm>
          <a:prstGeom prst="foldedCorner">
            <a:avLst/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3200" dirty="0">
                <a:latin typeface="Comic Sans MS" panose="030F0702030302020204" pitchFamily="66" charset="0"/>
              </a:rPr>
              <a:t>w</a:t>
            </a:r>
            <a:r>
              <a:rPr lang="en-US" altLang="es-ES" sz="3200" dirty="0" smtClean="0">
                <a:latin typeface="Comic Sans MS" panose="030F0702030302020204" pitchFamily="66" charset="0"/>
              </a:rPr>
              <a:t>ake up</a:t>
            </a:r>
            <a:endParaRPr lang="es-ES" altLang="es-ES" sz="3200" dirty="0">
              <a:latin typeface="Comic Sans MS" panose="030F0702030302020204" pitchFamily="66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2268538" y="4471988"/>
            <a:ext cx="210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altLang="es-E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to bed</a:t>
            </a:r>
            <a:endParaRPr lang="es-ES" altLang="es-ES" sz="28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900113" y="4868863"/>
            <a:ext cx="316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half-past twelve</a:t>
            </a:r>
            <a:endParaRPr lang="es-ES" altLang="es-E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5618163" y="5686425"/>
            <a:ext cx="2698750" cy="550863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twelve forty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5618163" y="4030663"/>
            <a:ext cx="2698750" cy="550862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s-ES" sz="2400" dirty="0" smtClean="0">
                <a:latin typeface="Comic Sans MS" panose="030F0702030302020204" pitchFamily="66" charset="0"/>
              </a:rPr>
              <a:t>twelve twenty</a:t>
            </a:r>
            <a:endParaRPr lang="es-ES" altLang="es-ES" sz="2400" dirty="0">
              <a:latin typeface="Comic Sans MS" panose="030F0702030302020204" pitchFamily="66" charset="0"/>
            </a:endParaRPr>
          </a:p>
        </p:txBody>
      </p:sp>
      <p:sp>
        <p:nvSpPr>
          <p:cNvPr id="24589" name="1 CuadroTexto"/>
          <p:cNvSpPr txBox="1">
            <a:spLocks noChangeArrowheads="1"/>
          </p:cNvSpPr>
          <p:nvPr/>
        </p:nvSpPr>
        <p:spPr bwMode="auto">
          <a:xfrm>
            <a:off x="4800600" y="128588"/>
            <a:ext cx="421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s-ES" sz="1400">
                <a:latin typeface="Comic Sans MS" pitchFamily="66" charset="0"/>
              </a:rPr>
              <a:t>Click on the right options to complete the text.</a:t>
            </a:r>
            <a:endParaRPr lang="es-ES" altLang="es-ES" sz="1400">
              <a:latin typeface="Comic Sans MS" pitchFamily="66" charset="0"/>
            </a:endParaRPr>
          </a:p>
        </p:txBody>
      </p:sp>
      <p:sp>
        <p:nvSpPr>
          <p:cNvPr id="22" name="21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459788" y="6308725"/>
            <a:ext cx="433387" cy="360363"/>
          </a:xfrm>
          <a:prstGeom prst="actionButtonBlank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100" dirty="0">
                <a:solidFill>
                  <a:schemeClr val="tx1"/>
                </a:solidFill>
              </a:rPr>
              <a:t>EXIT</a:t>
            </a:r>
            <a:endParaRPr lang="es-ES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4" grpId="1" animBg="1"/>
      <p:bldP spid="16" grpId="0" animBg="1"/>
      <p:bldP spid="16" grpId="1" animBg="1"/>
      <p:bldP spid="17" grpId="0"/>
      <p:bldP spid="18" grpId="0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Arial" pitchFamily="34" charset="0"/>
                <a:cs typeface="Arial" pitchFamily="34" charset="0"/>
              </a:rPr>
              <a:t>By Jessica</a:t>
            </a:r>
          </a:p>
        </p:txBody>
      </p:sp>
      <p:pic>
        <p:nvPicPr>
          <p:cNvPr id="5123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152400"/>
            <a:ext cx="9906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867400"/>
            <a:ext cx="9906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>
            <a:hlinkClick r:id="rId6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5902325"/>
            <a:ext cx="990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981450" y="509588"/>
            <a:ext cx="4308475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b="1" dirty="0">
                <a:solidFill>
                  <a:srgbClr val="FF0000"/>
                </a:solidFill>
              </a:rPr>
              <a:t>oo</a:t>
            </a:r>
            <a:r>
              <a:rPr lang="en-US" sz="6000" b="1" dirty="0">
                <a:solidFill>
                  <a:srgbClr val="00B050"/>
                </a:solidFill>
              </a:rPr>
              <a:t>k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81000" y="2971800"/>
            <a:ext cx="8086725" cy="2590800"/>
          </a:xfrm>
          <a:prstGeom prst="cloudCallout">
            <a:avLst>
              <a:gd name="adj1" fmla="val -40145"/>
              <a:gd name="adj2" fmla="val 819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My mother c</a:t>
            </a:r>
            <a:r>
              <a:rPr lang="en-US" sz="4000" b="1" dirty="0">
                <a:solidFill>
                  <a:srgbClr val="FF0000"/>
                </a:solidFill>
              </a:rPr>
              <a:t>oo</a:t>
            </a:r>
            <a:r>
              <a:rPr lang="en-US" sz="4000" b="1" dirty="0">
                <a:solidFill>
                  <a:srgbClr val="002060"/>
                </a:solidFill>
              </a:rPr>
              <a:t>ks at six o’clock.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24-Point Star 1"/>
          <p:cNvSpPr/>
          <p:nvPr/>
        </p:nvSpPr>
        <p:spPr>
          <a:xfrm>
            <a:off x="381000" y="228600"/>
            <a:ext cx="2819400" cy="2362200"/>
          </a:xfrm>
          <a:prstGeom prst="star24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600" b="1" i="1" dirty="0" err="1">
                <a:solidFill>
                  <a:srgbClr val="FF0000"/>
                </a:solidFill>
              </a:rPr>
              <a:t>oo</a:t>
            </a:r>
            <a:endParaRPr lang="en-US" sz="6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981450" y="528638"/>
            <a:ext cx="4308475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b</a:t>
            </a:r>
            <a:r>
              <a:rPr lang="en-US" sz="6000" b="1" dirty="0">
                <a:solidFill>
                  <a:srgbClr val="FF0000"/>
                </a:solidFill>
              </a:rPr>
              <a:t>oo</a:t>
            </a:r>
            <a:r>
              <a:rPr lang="en-US" sz="6000" b="1" dirty="0">
                <a:solidFill>
                  <a:srgbClr val="00B050"/>
                </a:solidFill>
              </a:rPr>
              <a:t>k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81000" y="2971800"/>
            <a:ext cx="8086725" cy="2590800"/>
          </a:xfrm>
          <a:prstGeom prst="cloudCallout">
            <a:avLst>
              <a:gd name="adj1" fmla="val -40145"/>
              <a:gd name="adj2" fmla="val 819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Your b</a:t>
            </a:r>
            <a:r>
              <a:rPr lang="en-US" sz="4000" b="1" dirty="0">
                <a:solidFill>
                  <a:srgbClr val="FF0000"/>
                </a:solidFill>
              </a:rPr>
              <a:t>oo</a:t>
            </a:r>
            <a:r>
              <a:rPr lang="en-US" sz="4000" b="1" dirty="0">
                <a:solidFill>
                  <a:srgbClr val="002060"/>
                </a:solidFill>
              </a:rPr>
              <a:t>k is on the table.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24-Point Star 1"/>
          <p:cNvSpPr/>
          <p:nvPr/>
        </p:nvSpPr>
        <p:spPr>
          <a:xfrm>
            <a:off x="381000" y="228600"/>
            <a:ext cx="2819400" cy="2362200"/>
          </a:xfrm>
          <a:prstGeom prst="star24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600" b="1" i="1" dirty="0" err="1">
                <a:solidFill>
                  <a:srgbClr val="FF0000"/>
                </a:solidFill>
              </a:rPr>
              <a:t>oo</a:t>
            </a:r>
            <a:endParaRPr lang="en-US" sz="6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981450" y="509588"/>
            <a:ext cx="4308475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n</a:t>
            </a:r>
            <a:r>
              <a:rPr lang="en-US" sz="6000" b="1" dirty="0">
                <a:solidFill>
                  <a:srgbClr val="FF0000"/>
                </a:solidFill>
              </a:rPr>
              <a:t>oo</a:t>
            </a:r>
            <a:r>
              <a:rPr lang="en-US" sz="6000" b="1" dirty="0">
                <a:solidFill>
                  <a:srgbClr val="00B050"/>
                </a:solidFill>
              </a:rPr>
              <a:t>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81000" y="2971800"/>
            <a:ext cx="8086725" cy="2590800"/>
          </a:xfrm>
          <a:prstGeom prst="cloudCallout">
            <a:avLst>
              <a:gd name="adj1" fmla="val -40145"/>
              <a:gd name="adj2" fmla="val 819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I play football at n</a:t>
            </a:r>
            <a:r>
              <a:rPr lang="en-US" sz="4000" b="1" dirty="0">
                <a:solidFill>
                  <a:srgbClr val="FF0000"/>
                </a:solidFill>
              </a:rPr>
              <a:t>oo</a:t>
            </a:r>
            <a:r>
              <a:rPr lang="en-US" sz="4000" b="1" dirty="0">
                <a:solidFill>
                  <a:srgbClr val="002060"/>
                </a:solidFill>
              </a:rPr>
              <a:t>n.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24-Point Star 1"/>
          <p:cNvSpPr/>
          <p:nvPr/>
        </p:nvSpPr>
        <p:spPr>
          <a:xfrm>
            <a:off x="381000" y="228600"/>
            <a:ext cx="2819400" cy="2362200"/>
          </a:xfrm>
          <a:prstGeom prst="star24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600" b="1" i="1" dirty="0" err="1">
                <a:solidFill>
                  <a:srgbClr val="FF0000"/>
                </a:solidFill>
              </a:rPr>
              <a:t>oo</a:t>
            </a:r>
            <a:endParaRPr lang="en-US" sz="6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981450" y="509588"/>
            <a:ext cx="4308475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sch</a:t>
            </a:r>
            <a:r>
              <a:rPr lang="en-US" sz="6000" b="1" dirty="0">
                <a:solidFill>
                  <a:srgbClr val="FF0000"/>
                </a:solidFill>
              </a:rPr>
              <a:t>oo</a:t>
            </a:r>
            <a:r>
              <a:rPr lang="en-US" sz="6000" b="1" dirty="0">
                <a:solidFill>
                  <a:srgbClr val="00B050"/>
                </a:solidFill>
              </a:rPr>
              <a:t>l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81000" y="2971800"/>
            <a:ext cx="8086725" cy="2590800"/>
          </a:xfrm>
          <a:prstGeom prst="cloudCallout">
            <a:avLst>
              <a:gd name="adj1" fmla="val -40145"/>
              <a:gd name="adj2" fmla="val 819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They have lunch at sch</a:t>
            </a:r>
            <a:r>
              <a:rPr lang="en-US" sz="4000" b="1" dirty="0">
                <a:solidFill>
                  <a:srgbClr val="FF0000"/>
                </a:solidFill>
              </a:rPr>
              <a:t>oo</a:t>
            </a:r>
            <a:r>
              <a:rPr lang="en-US" sz="4000" b="1" dirty="0">
                <a:solidFill>
                  <a:srgbClr val="002060"/>
                </a:solidFill>
              </a:rPr>
              <a:t>l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24-Point Star 1"/>
          <p:cNvSpPr/>
          <p:nvPr/>
        </p:nvSpPr>
        <p:spPr>
          <a:xfrm>
            <a:off x="381000" y="228600"/>
            <a:ext cx="2819400" cy="2362200"/>
          </a:xfrm>
          <a:prstGeom prst="star24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600" b="1" i="1" dirty="0" err="1">
                <a:solidFill>
                  <a:srgbClr val="FF0000"/>
                </a:solidFill>
              </a:rPr>
              <a:t>oo</a:t>
            </a:r>
            <a:endParaRPr lang="en-US" sz="6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76200"/>
            <a:ext cx="56313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LISTEN AND WRITE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92450" y="1666875"/>
            <a:ext cx="1327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book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43600" y="2154238"/>
            <a:ext cx="1447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school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62475" y="2660650"/>
            <a:ext cx="1447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cook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71600" y="3646488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noon</a:t>
            </a:r>
          </a:p>
        </p:txBody>
      </p:sp>
      <p:sp>
        <p:nvSpPr>
          <p:cNvPr id="2" name="24-Point Star 1"/>
          <p:cNvSpPr/>
          <p:nvPr/>
        </p:nvSpPr>
        <p:spPr>
          <a:xfrm>
            <a:off x="5791200" y="568325"/>
            <a:ext cx="762000" cy="693738"/>
          </a:xfrm>
          <a:prstGeom prst="star2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5" name="24-Point Star 14"/>
          <p:cNvSpPr/>
          <p:nvPr/>
        </p:nvSpPr>
        <p:spPr>
          <a:xfrm>
            <a:off x="6553200" y="571500"/>
            <a:ext cx="762000" cy="693738"/>
          </a:xfrm>
          <a:prstGeom prst="star2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6" name="24-Point Star 15"/>
          <p:cNvSpPr/>
          <p:nvPr/>
        </p:nvSpPr>
        <p:spPr>
          <a:xfrm>
            <a:off x="7399338" y="568325"/>
            <a:ext cx="762000" cy="693738"/>
          </a:xfrm>
          <a:prstGeom prst="star2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" name="24-Point Star 16"/>
          <p:cNvSpPr/>
          <p:nvPr/>
        </p:nvSpPr>
        <p:spPr>
          <a:xfrm>
            <a:off x="8161338" y="568325"/>
            <a:ext cx="762000" cy="693738"/>
          </a:xfrm>
          <a:prstGeom prst="star2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8527" y="685800"/>
            <a:ext cx="41885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Forte" pitchFamily="66" charset="0"/>
                <a:cs typeface="Arial" charset="0"/>
              </a:rPr>
              <a:t>LET’S CHANT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27400" y="3276600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3784600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762000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3c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GRASS</Template>
  <TotalTime>1951</TotalTime>
  <Words>447</Words>
  <Application>Microsoft Office PowerPoint</Application>
  <PresentationFormat>On-screen Show (4:3)</PresentationFormat>
  <Paragraphs>134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Arial</vt:lpstr>
      <vt:lpstr>Algerian</vt:lpstr>
      <vt:lpstr>Forte</vt:lpstr>
      <vt:lpstr>Broadway</vt:lpstr>
      <vt:lpstr>Jokerman</vt:lpstr>
      <vt:lpstr>Aharoni</vt:lpstr>
      <vt:lpstr>Comic Sans MS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Manager>LE THANH HUYEN</Manager>
  <Company>0986080588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E4-U11-L3-JESS</dc:title>
  <dc:creator>JESSICA LEE</dc:creator>
  <cp:lastModifiedBy>Windows User</cp:lastModifiedBy>
  <cp:revision>99</cp:revision>
  <dcterms:created xsi:type="dcterms:W3CDTF">2018-08-20T05:50:37Z</dcterms:created>
  <dcterms:modified xsi:type="dcterms:W3CDTF">2022-01-16T16:32:26Z</dcterms:modified>
</cp:coreProperties>
</file>