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8" r:id="rId2"/>
  </p:sldMasterIdLst>
  <p:notesMasterIdLst>
    <p:notesMasterId r:id="rId47"/>
  </p:notesMasterIdLst>
  <p:handoutMasterIdLst>
    <p:handoutMasterId r:id="rId48"/>
  </p:handoutMasterIdLst>
  <p:sldIdLst>
    <p:sldId id="256" r:id="rId3"/>
    <p:sldId id="279" r:id="rId4"/>
    <p:sldId id="410" r:id="rId5"/>
    <p:sldId id="408" r:id="rId6"/>
    <p:sldId id="411" r:id="rId7"/>
    <p:sldId id="409" r:id="rId8"/>
    <p:sldId id="412" r:id="rId9"/>
    <p:sldId id="407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0" r:id="rId18"/>
    <p:sldId id="421" r:id="rId19"/>
    <p:sldId id="422" r:id="rId20"/>
    <p:sldId id="423" r:id="rId21"/>
    <p:sldId id="424" r:id="rId22"/>
    <p:sldId id="425" r:id="rId23"/>
    <p:sldId id="426" r:id="rId24"/>
    <p:sldId id="427" r:id="rId25"/>
    <p:sldId id="428" r:id="rId26"/>
    <p:sldId id="432" r:id="rId27"/>
    <p:sldId id="429" r:id="rId28"/>
    <p:sldId id="431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434" r:id="rId40"/>
    <p:sldId id="433" r:id="rId41"/>
    <p:sldId id="435" r:id="rId42"/>
    <p:sldId id="436" r:id="rId43"/>
    <p:sldId id="437" r:id="rId44"/>
    <p:sldId id="405" r:id="rId45"/>
    <p:sldId id="406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63" autoAdjust="0"/>
    <p:restoredTop sz="92185" autoAdjust="0"/>
  </p:normalViewPr>
  <p:slideViewPr>
    <p:cSldViewPr>
      <p:cViewPr varScale="1">
        <p:scale>
          <a:sx n="67" d="100"/>
          <a:sy n="67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UNIT 10: WHEN WILL SPORT DAY BE? LESSON 2 ( 1,2,3)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C2676-3374-4496-95E8-7EAEFE63F1E5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85AAE-474D-43E0-9463-7DAA95C86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147489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r>
              <a:rPr lang="en-GB" smtClean="0"/>
              <a:t>UNIT 10: WHEN WILL SPORT DAY BE? LESSON 2 ( 1,2,3)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C2B5882-4BA1-4770-B8D1-2F54894AB118}" type="datetimeFigureOut">
              <a:rPr lang="en-US"/>
              <a:pPr/>
              <a:t>12/29/2021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0607741-DDC8-4637-BA26-074CF9E9BD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096015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A2C4F0-3B81-4A2E-A0F3-D068F6D65469}" type="datetimeFigureOut">
              <a:rPr lang="en-US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E1ACD-7B17-468D-95FA-D4B73B4773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8382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41A592-D441-4352-81D3-2FDE3E06A82F}" type="datetimeFigureOut">
              <a:rPr lang="en-US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6F37D-8EF0-4C90-8BED-FEEECF7CA1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581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177FA4-1264-41F5-B3CC-7E13D909A9B0}" type="datetimeFigureOut">
              <a:rPr lang="en-US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D06B6-41D1-44F7-AF7E-A4DF22BA5F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4361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410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035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849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248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230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1399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5512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46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06B5-6372-4D8E-AA75-D3B3812A0A0C}" type="datetimeFigureOut">
              <a:rPr lang="en-US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AC810-B4BF-4DD1-A51C-474AF2A948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9235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31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26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01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D36D89-F58A-498B-8C67-1D280EFFE867}" type="datetimeFigureOut">
              <a:rPr lang="en-US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DF930-F354-44B2-B646-BF0FE5051E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655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F690E1-508D-4CEC-BA5C-D02A25100DF8}" type="datetimeFigureOut">
              <a:rPr lang="en-US"/>
              <a:pPr/>
              <a:t>12/29/2021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5A5B7-78AF-4357-8239-91A012D0F5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720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A41799-25CA-4888-9069-12062D13609B}" type="datetimeFigureOut">
              <a:rPr lang="en-US"/>
              <a:pPr/>
              <a:t>12/29/2021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E72CD-ADC2-4CBB-B257-FA3E4A1733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61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0FE9FD-FA96-4C34-927D-AC6877D7037C}" type="datetimeFigureOut">
              <a:rPr lang="en-US"/>
              <a:pPr/>
              <a:t>12/29/2021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AABEB-473C-4192-A9EC-192CEEFCB2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929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75CCF-6C03-40CD-9BA1-9E4A9EA1CEE4}" type="datetimeFigureOut">
              <a:rPr lang="en-US"/>
              <a:pPr/>
              <a:t>12/29/2021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400B9-B15D-47D7-B960-9EF7B5A233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02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315AC7-8B32-4F80-8D01-C4DFDEA5FDC9}" type="datetimeFigureOut">
              <a:rPr lang="en-US"/>
              <a:pPr/>
              <a:t>12/29/2021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2B7F2-C936-4C7F-93AB-C08F93A975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294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2B507A-A2EB-43B1-B502-9A82333F6D6E}" type="datetimeFigureOut">
              <a:rPr lang="en-US"/>
              <a:pPr/>
              <a:t>12/29/2021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225E7-D121-4354-870C-39FD6AA088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422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7D521DF-0D42-4B6E-92EE-C81B69D813CC}" type="datetimeFigureOut">
              <a:rPr lang="en-US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D13A652-8105-45E3-BDC3-A8CE556FE4C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62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0.png"/><Relationship Id="rId4" Type="http://schemas.microsoft.com/office/2007/relationships/media" Target="../media/media3.mp3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26.png"/><Relationship Id="rId4" Type="http://schemas.microsoft.com/office/2007/relationships/media" Target="../media/media4.mp3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43.xml"/><Relationship Id="rId3" Type="http://schemas.openxmlformats.org/officeDocument/2006/relationships/slide" Target="slide30.xml"/><Relationship Id="rId7" Type="http://schemas.openxmlformats.org/officeDocument/2006/relationships/slide" Target="slide31.xml"/><Relationship Id="rId12" Type="http://schemas.openxmlformats.org/officeDocument/2006/relationships/slide" Target="slide3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33.xml"/><Relationship Id="rId11" Type="http://schemas.openxmlformats.org/officeDocument/2006/relationships/slide" Target="slide37.xml"/><Relationship Id="rId5" Type="http://schemas.openxmlformats.org/officeDocument/2006/relationships/slide" Target="slide36.xml"/><Relationship Id="rId10" Type="http://schemas.openxmlformats.org/officeDocument/2006/relationships/slide" Target="slide35.xml"/><Relationship Id="rId4" Type="http://schemas.openxmlformats.org/officeDocument/2006/relationships/image" Target="../media/image34.png"/><Relationship Id="rId9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slide" Target="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audio" Target="../media/audio2.wav"/><Relationship Id="rId7" Type="http://schemas.openxmlformats.org/officeDocument/2006/relationships/slide" Target="slide2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38.jpeg"/><Relationship Id="rId4" Type="http://schemas.openxmlformats.org/officeDocument/2006/relationships/audio" Target="../media/audio3.wav"/><Relationship Id="rId9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audio" Target="../media/audio2.wav"/><Relationship Id="rId7" Type="http://schemas.openxmlformats.org/officeDocument/2006/relationships/slide" Target="slide2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audio" Target="../media/audio3.wav"/><Relationship Id="rId4" Type="http://schemas.openxmlformats.org/officeDocument/2006/relationships/audio" Target="../media/audio6.wav"/><Relationship Id="rId9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audio" Target="../media/audio2.wav"/><Relationship Id="rId7" Type="http://schemas.openxmlformats.org/officeDocument/2006/relationships/slide" Target="slide2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audio" Target="../media/audio3.wav"/><Relationship Id="rId4" Type="http://schemas.openxmlformats.org/officeDocument/2006/relationships/audio" Target="../media/audio6.wav"/><Relationship Id="rId9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gif"/><Relationship Id="rId5" Type="http://schemas.openxmlformats.org/officeDocument/2006/relationships/slide" Target="slide28.xml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audio" Target="../media/audio2.wav"/><Relationship Id="rId7" Type="http://schemas.openxmlformats.org/officeDocument/2006/relationships/slide" Target="slide2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audio" Target="../media/audio3.wav"/><Relationship Id="rId4" Type="http://schemas.openxmlformats.org/officeDocument/2006/relationships/audio" Target="../media/audio6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audio" Target="../media/audio2.wav"/><Relationship Id="rId7" Type="http://schemas.openxmlformats.org/officeDocument/2006/relationships/slide" Target="slide2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audio" Target="../media/audio6.wav"/><Relationship Id="rId4" Type="http://schemas.openxmlformats.org/officeDocument/2006/relationships/audio" Target="../media/audio3.wav"/><Relationship Id="rId9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slide" Target="slide34.xml"/><Relationship Id="rId7" Type="http://schemas.openxmlformats.org/officeDocument/2006/relationships/slide" Target="slide28.xml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microsoft.com/office/2007/relationships/media" Target="../media/media5.mp3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slide" Target="slide34.xml"/><Relationship Id="rId7" Type="http://schemas.openxmlformats.org/officeDocument/2006/relationships/slide" Target="slide28.xml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microsoft.com/office/2007/relationships/media" Target="../media/media6.mp3"/><Relationship Id="rId4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5" Type="http://schemas.openxmlformats.org/officeDocument/2006/relationships/image" Target="../media/image45.png"/><Relationship Id="rId4" Type="http://schemas.microsoft.com/office/2007/relationships/media" Target="../media/media7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5" Type="http://schemas.openxmlformats.org/officeDocument/2006/relationships/image" Target="../media/image10.png"/><Relationship Id="rId4" Type="http://schemas.microsoft.com/office/2007/relationships/media" Target="../media/media8.mp3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5" Type="http://schemas.openxmlformats.org/officeDocument/2006/relationships/image" Target="../media/image12.png"/><Relationship Id="rId4" Type="http://schemas.microsoft.com/office/2007/relationships/media" Target="../media/media9.mp3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0.png"/><Relationship Id="rId4" Type="http://schemas.microsoft.com/office/2007/relationships/media" Target="../media/media1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2.png"/><Relationship Id="rId4" Type="http://schemas.microsoft.com/office/2007/relationships/media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286000"/>
            <a:ext cx="6793848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W E L C O M E  T O 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O U R  C L A S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2013" y="423134"/>
            <a:ext cx="717696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Ngoc Lam 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Primary School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" dur="2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303" t="19792" r="23645" b="53125"/>
          <a:stretch/>
        </p:blipFill>
        <p:spPr>
          <a:xfrm>
            <a:off x="228600" y="4343400"/>
            <a:ext cx="8534400" cy="2360578"/>
          </a:xfrm>
          <a:prstGeom prst="rect">
            <a:avLst/>
          </a:prstGeom>
        </p:spPr>
      </p:pic>
      <p:pic>
        <p:nvPicPr>
          <p:cNvPr id="5" name="Picture 2" descr="Set Of Primary School Sports Day Royalty Free Cliparts, Vectors, And Stock  Illustration. Image 90258375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9467"/>
            <a:ext cx="5791200" cy="409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86200" y="4841406"/>
            <a:ext cx="1752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____________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61914" y="5943600"/>
            <a:ext cx="1486486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_________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2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" y="4419600"/>
            <a:ext cx="9058656" cy="2438400"/>
          </a:xfrm>
          <a:prstGeom prst="rect">
            <a:avLst/>
          </a:prstGeom>
        </p:spPr>
      </p:pic>
      <p:pic>
        <p:nvPicPr>
          <p:cNvPr id="3" name="Picture 2" descr="Happy Teachers Day The Girl Give Flowers, Teacher Clipart, Children, The  Girl PNG and Vector with Transparent Background for Free Download | Happy teachers  day, Happy teachers day card, Teachers day dra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4038600" cy="403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0" y="4800600"/>
            <a:ext cx="2057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________________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35701" y="6019800"/>
            <a:ext cx="162758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_________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5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357110"/>
            <a:ext cx="8458200" cy="2500890"/>
          </a:xfrm>
          <a:prstGeom prst="rect">
            <a:avLst/>
          </a:prstGeom>
        </p:spPr>
      </p:pic>
      <p:pic>
        <p:nvPicPr>
          <p:cNvPr id="3" name="Picture 2" descr="Vietnam Independence Day Kids Illustration, Kids Clipart, Vietnam,  Independence PNG Transparent Clipart Image and PSD File for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2800" y="4648200"/>
            <a:ext cx="246519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________________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68415" y="5791200"/>
            <a:ext cx="162758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_________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25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5" y="4572000"/>
            <a:ext cx="8632031" cy="2286000"/>
          </a:xfrm>
          <a:prstGeom prst="rect">
            <a:avLst/>
          </a:prstGeom>
        </p:spPr>
      </p:pic>
      <p:pic>
        <p:nvPicPr>
          <p:cNvPr id="3" name="Picture 2" descr="Happy Children&amp;#39;s Day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5105400" cy="361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57600" y="4724400"/>
            <a:ext cx="2057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________________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83301" y="5943600"/>
            <a:ext cx="162758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_________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284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458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Wednesday, December 29</a:t>
            </a:r>
            <a:r>
              <a:rPr lang="en-US" sz="4000" baseline="30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r>
              <a:rPr lang="en-US" sz="4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10: When will Sports Day be?</a:t>
            </a:r>
          </a:p>
          <a:p>
            <a:r>
              <a:rPr lang="en-US" sz="4000" b="1" u="sng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Words</a:t>
            </a:r>
            <a:r>
              <a:rPr lang="en-US" sz="4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Sports Day</a:t>
            </a:r>
          </a:p>
          <a:p>
            <a:r>
              <a:rPr lang="en-US" sz="4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Teachers’ Day</a:t>
            </a:r>
          </a:p>
          <a:p>
            <a:r>
              <a:rPr lang="en-US" sz="4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Children’s Day</a:t>
            </a:r>
          </a:p>
          <a:p>
            <a:r>
              <a:rPr lang="en-US" sz="4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Independence Day</a:t>
            </a:r>
          </a:p>
          <a:p>
            <a:r>
              <a:rPr lang="en-US" sz="4000" b="1" u="sng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Model</a:t>
            </a:r>
          </a:p>
          <a:p>
            <a:r>
              <a:rPr lang="en-US" sz="4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will Sports Day be?</a:t>
            </a:r>
            <a:br>
              <a:rPr lang="en-US" sz="4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It’ll be on Sunday.</a:t>
            </a:r>
            <a:endParaRPr lang="en-US" sz="40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35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4375" y="186194"/>
            <a:ext cx="861389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Wednesday, </a:t>
            </a:r>
            <a:r>
              <a:rPr lang="en-US" sz="400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december</a:t>
            </a:r>
            <a:r>
              <a:rPr lang="en-US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24</a:t>
            </a:r>
            <a:r>
              <a:rPr lang="en-US" sz="4000" cap="all" baseline="30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,2021</a:t>
            </a:r>
            <a:endParaRPr lang="en-US" sz="4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14400" y="2187476"/>
            <a:ext cx="10972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Universe" pitchFamily="34" charset="0"/>
                <a:cs typeface="+mn-cs"/>
              </a:rPr>
              <a:t>WHEN WILL SPORTS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Universe" pitchFamily="34" charset="0"/>
                <a:cs typeface="+mn-cs"/>
              </a:rPr>
              <a:t> DAY BE ?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VnUniverse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7005" y="4495800"/>
            <a:ext cx="439896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talic" pitchFamily="2" charset="0"/>
                <a:cs typeface="Italic" pitchFamily="2" charset="0"/>
              </a:rPr>
              <a:t>LESSON 2</a:t>
            </a:r>
            <a:endParaRPr lang="en-US" sz="8800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Italic" pitchFamily="2" charset="0"/>
              <a:cs typeface="Italic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2043" y="1320372"/>
            <a:ext cx="32047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u="sng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+mn-cs"/>
              </a:rPr>
              <a:t>Unit </a:t>
            </a:r>
            <a:r>
              <a:rPr lang="en-US" sz="5400" u="sng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+mn-cs"/>
              </a:rPr>
              <a:t>10:</a:t>
            </a:r>
            <a:endParaRPr lang="en-US" sz="5400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123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33600" y="5562600"/>
            <a:ext cx="5297245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basketball</a:t>
            </a:r>
            <a:endParaRPr 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"/>
            <a:ext cx="364965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7370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33600" y="5562600"/>
            <a:ext cx="5297245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football</a:t>
            </a:r>
            <a:endParaRPr 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338888" cy="408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631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35945" y="5791200"/>
            <a:ext cx="5297245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badminton</a:t>
            </a:r>
            <a:endParaRPr 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86000" y="533400"/>
            <a:ext cx="4107766" cy="478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4594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47800" y="5562600"/>
            <a:ext cx="60960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table tennis</a:t>
            </a:r>
            <a:endParaRPr 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91"/>
          <a:stretch/>
        </p:blipFill>
        <p:spPr bwMode="auto">
          <a:xfrm>
            <a:off x="685800" y="381000"/>
            <a:ext cx="7315200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9093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4375" y="186194"/>
            <a:ext cx="861389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Wednesday, </a:t>
            </a:r>
            <a:r>
              <a:rPr lang="en-US" sz="400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december</a:t>
            </a:r>
            <a:r>
              <a:rPr lang="en-US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24</a:t>
            </a:r>
            <a:r>
              <a:rPr lang="en-US" sz="4000" cap="all" baseline="30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,2021</a:t>
            </a:r>
            <a:endParaRPr lang="en-US" sz="4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370" y="2044005"/>
            <a:ext cx="7345280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Universe" pitchFamily="34" charset="0"/>
                <a:cs typeface="+mn-cs"/>
              </a:rPr>
              <a:t>WHEN WILL SPORTS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Universe" pitchFamily="34" charset="0"/>
                <a:cs typeface="+mn-cs"/>
              </a:rPr>
              <a:t> DAY BE ?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VnUniverse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7005" y="4495800"/>
            <a:ext cx="439896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talic" pitchFamily="2" charset="0"/>
                <a:cs typeface="Italic" pitchFamily="2" charset="0"/>
              </a:rPr>
              <a:t>LESSON 1</a:t>
            </a:r>
            <a:endParaRPr lang="en-US" sz="8800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Italic" pitchFamily="2" charset="0"/>
              <a:cs typeface="Italic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2043" y="1320372"/>
            <a:ext cx="32047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u="sng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+mn-cs"/>
              </a:rPr>
              <a:t>Unit </a:t>
            </a:r>
            <a:r>
              <a:rPr lang="en-US" sz="5400" u="sng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+mn-cs"/>
              </a:rPr>
              <a:t>10:</a:t>
            </a:r>
            <a:endParaRPr lang="en-US" sz="5400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2839487"/>
            <a:ext cx="3273457" cy="5565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basketball</a:t>
            </a:r>
            <a:endParaRPr 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39869" y="5913066"/>
            <a:ext cx="3789857" cy="6115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badminton</a:t>
            </a:r>
            <a:endParaRPr 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64812" y="2822925"/>
            <a:ext cx="3464914" cy="5730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football</a:t>
            </a:r>
            <a:endParaRPr 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" y="5888037"/>
            <a:ext cx="3412763" cy="439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table tennis</a:t>
            </a:r>
            <a:endParaRPr 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91"/>
          <a:stretch/>
        </p:blipFill>
        <p:spPr bwMode="auto">
          <a:xfrm>
            <a:off x="593363" y="3624110"/>
            <a:ext cx="3276600" cy="208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99539" y="3653418"/>
            <a:ext cx="2670516" cy="191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4811" y="605968"/>
            <a:ext cx="2905243" cy="187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352" y="50292"/>
            <a:ext cx="2118021" cy="261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0809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960" t="9375" r="20718" b="12500"/>
          <a:stretch/>
        </p:blipFill>
        <p:spPr>
          <a:xfrm>
            <a:off x="31652" y="0"/>
            <a:ext cx="8959948" cy="6858000"/>
          </a:xfrm>
          <a:prstGeom prst="rect">
            <a:avLst/>
          </a:prstGeom>
        </p:spPr>
      </p:pic>
      <p:pic>
        <p:nvPicPr>
          <p:cNvPr id="3" name="46-track-46_2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3340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579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546" t="10417" r="20132" b="18750"/>
          <a:stretch/>
        </p:blipFill>
        <p:spPr>
          <a:xfrm>
            <a:off x="0" y="0"/>
            <a:ext cx="8991600" cy="6705600"/>
          </a:xfrm>
          <a:prstGeom prst="rect">
            <a:avLst/>
          </a:prstGeom>
        </p:spPr>
      </p:pic>
      <p:pic>
        <p:nvPicPr>
          <p:cNvPr id="3" name="Tiếng Anh 5 Tập 1 - Unit 10 When will Sports Day be- - Lesson 2 - 2 Point and say. - Sách Mề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342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74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937598"/>
            <a:ext cx="8572500" cy="27220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86200" y="5867400"/>
            <a:ext cx="2209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_________________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1890"/>
            <a:ext cx="3097848" cy="382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535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063645"/>
            <a:ext cx="8763000" cy="2794355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5287958" cy="340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95800" y="6019800"/>
            <a:ext cx="1905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_______________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23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994470"/>
            <a:ext cx="8610600" cy="28494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91"/>
          <a:stretch/>
        </p:blipFill>
        <p:spPr bwMode="auto">
          <a:xfrm>
            <a:off x="1676400" y="304800"/>
            <a:ext cx="5334000" cy="339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0" y="60198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_________________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1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038601"/>
            <a:ext cx="8681765" cy="28194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78682" y="152400"/>
            <a:ext cx="5029200" cy="361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33800" y="60960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_________________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86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8763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Wednesday, December 29</a:t>
            </a:r>
            <a:r>
              <a:rPr lang="en-US" sz="4000" baseline="30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r>
              <a:rPr lang="en-US" sz="4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10: When will Sports Day be?</a:t>
            </a:r>
          </a:p>
          <a:p>
            <a:r>
              <a:rPr lang="en-US" sz="4000" b="1" u="sng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Words</a:t>
            </a:r>
            <a:r>
              <a:rPr lang="en-US" sz="4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basketball</a:t>
            </a:r>
          </a:p>
          <a:p>
            <a:r>
              <a:rPr lang="en-US" sz="4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football</a:t>
            </a:r>
          </a:p>
          <a:p>
            <a:r>
              <a:rPr lang="en-US" sz="4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table tennis</a:t>
            </a:r>
          </a:p>
          <a:p>
            <a:r>
              <a:rPr lang="en-US" sz="4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badminton</a:t>
            </a:r>
          </a:p>
          <a:p>
            <a:r>
              <a:rPr lang="en-US" sz="4000" b="1" u="sng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Model</a:t>
            </a:r>
          </a:p>
          <a:p>
            <a:r>
              <a:rPr lang="en-US" sz="4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going to do on Sports Day ?</a:t>
            </a:r>
            <a:br>
              <a:rPr lang="en-US" sz="4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going to play football.</a:t>
            </a:r>
            <a:endParaRPr lang="en-US" sz="40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78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32318"/>
          </a:xfrm>
        </p:spPr>
      </p:pic>
      <p:pic>
        <p:nvPicPr>
          <p:cNvPr id="1028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227492"/>
            <a:ext cx="619990" cy="64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120738"/>
            <a:ext cx="688429" cy="71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1513" y="5690230"/>
            <a:ext cx="647700" cy="67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852277"/>
            <a:ext cx="630860" cy="65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1935" y="5503718"/>
            <a:ext cx="638037" cy="64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16353"/>
            <a:ext cx="602673" cy="61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0" y="4614057"/>
            <a:ext cx="602673" cy="61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latin typeface="Curlz MT" panose="04040404050702020202" pitchFamily="82" charset="0"/>
              </a:rPr>
              <a:t>GAME : </a:t>
            </a:r>
            <a:r>
              <a:rPr lang="en-US" sz="5400" b="1" dirty="0" smtClean="0">
                <a:solidFill>
                  <a:srgbClr val="FFFF00"/>
                </a:solidFill>
              </a:rPr>
              <a:t>GOLD MINER</a:t>
            </a:r>
            <a:endParaRPr lang="en-US" sz="5400" b="1" dirty="0">
              <a:solidFill>
                <a:srgbClr val="FFFF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281546" y="2403764"/>
            <a:ext cx="3276600" cy="1828800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33400" y="2466109"/>
            <a:ext cx="4038600" cy="2971800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593273" y="2403764"/>
            <a:ext cx="2971800" cy="3124200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431473" y="2428009"/>
            <a:ext cx="2133600" cy="3810000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114800" y="2410691"/>
            <a:ext cx="457200" cy="2133600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72002" y="2438400"/>
            <a:ext cx="653361" cy="3077953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621427" y="2514387"/>
            <a:ext cx="1855573" cy="2965984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572000" y="2438400"/>
            <a:ext cx="3048000" cy="2413877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838200" y="3752850"/>
            <a:ext cx="3048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28600" y="5895109"/>
            <a:ext cx="3048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1350818" y="6153150"/>
            <a:ext cx="3048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698173" y="5895109"/>
            <a:ext cx="3048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4846423" y="5344903"/>
            <a:ext cx="3048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46" name="Oval 45"/>
          <p:cNvSpPr/>
          <p:nvPr/>
        </p:nvSpPr>
        <p:spPr>
          <a:xfrm>
            <a:off x="3619500" y="5137471"/>
            <a:ext cx="3048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47" name="Oval 46"/>
          <p:cNvSpPr/>
          <p:nvPr/>
        </p:nvSpPr>
        <p:spPr>
          <a:xfrm>
            <a:off x="7390006" y="5442705"/>
            <a:ext cx="3048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48" name="Oval 47"/>
          <p:cNvSpPr/>
          <p:nvPr/>
        </p:nvSpPr>
        <p:spPr>
          <a:xfrm>
            <a:off x="5945659" y="5730264"/>
            <a:ext cx="3048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7</a:t>
            </a:r>
          </a:p>
        </p:txBody>
      </p:sp>
      <p:pic>
        <p:nvPicPr>
          <p:cNvPr id="6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990" y="4095750"/>
            <a:ext cx="602673" cy="61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miley Face 2">
            <a:hlinkClick r:id="rId13" action="ppaction://hlinksldjump"/>
          </p:cNvPr>
          <p:cNvSpPr/>
          <p:nvPr/>
        </p:nvSpPr>
        <p:spPr>
          <a:xfrm>
            <a:off x="8305800" y="228600"/>
            <a:ext cx="620230" cy="59574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01501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10400" cy="914400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b="1" smtClean="0">
                <a:latin typeface="Impact" pitchFamily="34" charset="0"/>
              </a:rPr>
              <a:t>GOLD MINER</a:t>
            </a:r>
            <a:endParaRPr lang="en-US" b="1">
              <a:latin typeface="Impact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855" y="1447800"/>
            <a:ext cx="7072745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b="1" dirty="0" smtClean="0">
                <a:solidFill>
                  <a:srgbClr val="FF0000"/>
                </a:solidFill>
              </a:rPr>
              <a:t>* </a:t>
            </a:r>
            <a:r>
              <a:rPr lang="en-US" sz="3500" b="1" u="sng" dirty="0" smtClean="0">
                <a:solidFill>
                  <a:srgbClr val="FF0000"/>
                </a:solidFill>
              </a:rPr>
              <a:t>THE RULE:</a:t>
            </a:r>
          </a:p>
          <a:p>
            <a:r>
              <a:rPr lang="en-US" sz="3500" b="1" i="1" dirty="0" smtClean="0"/>
              <a:t>Each group </a:t>
            </a:r>
            <a:r>
              <a:rPr lang="en-US" sz="3500" b="1" i="1" smtClean="0"/>
              <a:t>has </a:t>
            </a:r>
            <a:r>
              <a:rPr lang="en-US" sz="3500" b="1" i="1" u="sng" dirty="0">
                <a:solidFill>
                  <a:srgbClr val="FF0000"/>
                </a:solidFill>
              </a:rPr>
              <a:t>4</a:t>
            </a:r>
            <a:r>
              <a:rPr lang="en-US" sz="3500" b="1" i="1" u="sng" smtClean="0">
                <a:solidFill>
                  <a:srgbClr val="FF0000"/>
                </a:solidFill>
              </a:rPr>
              <a:t> </a:t>
            </a:r>
            <a:r>
              <a:rPr lang="en-US" sz="3500" b="1" i="1" u="sng" dirty="0" smtClean="0">
                <a:solidFill>
                  <a:srgbClr val="FF0000"/>
                </a:solidFill>
              </a:rPr>
              <a:t>turns</a:t>
            </a:r>
            <a:r>
              <a:rPr lang="en-US" sz="3500" b="1" i="1" dirty="0" smtClean="0"/>
              <a:t> to open chests and answer the questions in </a:t>
            </a:r>
            <a:r>
              <a:rPr lang="en-US" sz="3500" b="1" i="1" u="sng" dirty="0" smtClean="0">
                <a:solidFill>
                  <a:srgbClr val="FF0000"/>
                </a:solidFill>
              </a:rPr>
              <a:t>10 seconds.</a:t>
            </a:r>
          </a:p>
          <a:p>
            <a:r>
              <a:rPr lang="en-US" sz="3500" b="1" i="1" dirty="0" smtClean="0"/>
              <a:t>Answering correctly, you take 1 coin </a:t>
            </a:r>
            <a:r>
              <a:rPr lang="en-US" sz="3500" b="1" i="1" smtClean="0"/>
              <a:t>from </a:t>
            </a:r>
            <a:r>
              <a:rPr lang="en-US" sz="3500" b="1" i="1"/>
              <a:t> </a:t>
            </a:r>
            <a:r>
              <a:rPr lang="en-US" sz="3500" b="1" i="1" smtClean="0"/>
              <a:t>the other </a:t>
            </a:r>
            <a:r>
              <a:rPr lang="en-US" sz="3500" b="1" i="1" dirty="0" smtClean="0"/>
              <a:t>group.</a:t>
            </a:r>
          </a:p>
          <a:p>
            <a:r>
              <a:rPr lang="en-US" sz="3500" b="1" i="1" dirty="0" smtClean="0"/>
              <a:t>If you open a chest of gold, you get 1 coin without answering the question.</a:t>
            </a:r>
          </a:p>
          <a:p>
            <a:r>
              <a:rPr lang="en-US" sz="3500" b="1" i="1" dirty="0" smtClean="0"/>
              <a:t>If you open a chest of bomb, you will lose 1 coin.</a:t>
            </a:r>
            <a:endParaRPr lang="en-US" sz="3500" b="1" i="1" dirty="0"/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4800" y="5558879"/>
            <a:ext cx="1222921" cy="122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7664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33600" y="5562600"/>
            <a:ext cx="5297245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Sports Day</a:t>
            </a:r>
            <a:endParaRPr 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Set Of Primary School Sports Day Royalty Free Cliparts, Vectors, And Stock  Illustration. Image 90258375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6934200" cy="49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360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4800" y="5558879"/>
            <a:ext cx="1222921" cy="122292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228600"/>
            <a:ext cx="2811463" cy="2133600"/>
          </a:xfrm>
        </p:spPr>
      </p:pic>
      <p:sp>
        <p:nvSpPr>
          <p:cNvPr id="6" name="Rectangle 5"/>
          <p:cNvSpPr/>
          <p:nvPr/>
        </p:nvSpPr>
        <p:spPr>
          <a:xfrm>
            <a:off x="6646718" y="457200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 smtClean="0">
                <a:solidFill>
                  <a:prstClr val="black"/>
                </a:solidFill>
              </a:rPr>
              <a:t>10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47410" y="457200"/>
            <a:ext cx="1599508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29400" y="457200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629400" y="464127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 smtClean="0">
                <a:solidFill>
                  <a:prstClr val="black"/>
                </a:solidFill>
              </a:rPr>
              <a:t>7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29400" y="446808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629400" y="457200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629400" y="464127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629400" y="446808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629400" y="457200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629400" y="464127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629400" y="457200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6666114" y="1246908"/>
            <a:ext cx="16002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429500" y="446808"/>
            <a:ext cx="0" cy="16002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7406640" y="599208"/>
            <a:ext cx="45719" cy="1295400"/>
            <a:chOff x="7391400" y="609600"/>
            <a:chExt cx="45719" cy="1295400"/>
          </a:xfrm>
        </p:grpSpPr>
        <p:sp>
          <p:nvSpPr>
            <p:cNvPr id="47" name="Oval 46"/>
            <p:cNvSpPr/>
            <p:nvPr/>
          </p:nvSpPr>
          <p:spPr>
            <a:xfrm>
              <a:off x="7391400" y="609600"/>
              <a:ext cx="45719" cy="6477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7391400" y="1257300"/>
              <a:ext cx="45719" cy="6477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6804659" y="616527"/>
            <a:ext cx="1295400" cy="1295400"/>
          </a:xfrm>
          <a:prstGeom prst="ellipse">
            <a:avLst/>
          </a:prstGeom>
          <a:noFill/>
          <a:ln w="762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714" y="412911"/>
            <a:ext cx="89154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4000" smtClean="0">
                <a:solidFill>
                  <a:srgbClr val="FF0000"/>
                </a:solidFill>
                <a:latin typeface="Impact" pitchFamily="34" charset="0"/>
                <a:cs typeface="+mn-cs"/>
              </a:rPr>
              <a:t>1</a:t>
            </a:r>
            <a:r>
              <a:rPr lang="en-GB" sz="4000">
                <a:solidFill>
                  <a:srgbClr val="FF0000"/>
                </a:solidFill>
                <a:latin typeface="Impact" pitchFamily="34" charset="0"/>
                <a:cs typeface="+mn-cs"/>
              </a:rPr>
              <a:t>. </a:t>
            </a:r>
            <a:r>
              <a:rPr lang="en-GB" sz="4000" smtClean="0">
                <a:solidFill>
                  <a:srgbClr val="FF0000"/>
                </a:solidFill>
                <a:latin typeface="Impact" pitchFamily="34" charset="0"/>
                <a:cs typeface="+mn-cs"/>
              </a:rPr>
              <a:t>When will….. be?</a:t>
            </a:r>
            <a:endParaRPr lang="en-GB" sz="4000">
              <a:solidFill>
                <a:srgbClr val="FF0000"/>
              </a:solidFill>
              <a:latin typeface="Impact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srgbClr val="FF0000"/>
              </a:solidFill>
              <a:latin typeface="Impact" pitchFamily="34" charset="0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" y="2209800"/>
            <a:ext cx="6906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smtClean="0">
                <a:solidFill>
                  <a:prstClr val="black"/>
                </a:solidFill>
                <a:latin typeface="Calibri"/>
                <a:cs typeface="+mn-cs"/>
              </a:rPr>
              <a:t>A.</a:t>
            </a:r>
            <a:r>
              <a:rPr lang="en-US" altLang="ja-JP" sz="4400" smtClean="0">
                <a:solidFill>
                  <a:prstClr val="black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4400" smtClean="0">
                <a:solidFill>
                  <a:prstClr val="black"/>
                </a:solidFill>
                <a:latin typeface="Times New Roman" pitchFamily="18" charset="0"/>
                <a:cs typeface="+mn-cs"/>
              </a:rPr>
              <a:t>Teacher’s Day</a:t>
            </a:r>
            <a:endParaRPr lang="en-US" sz="4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" y="4188530"/>
            <a:ext cx="49680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prstClr val="black"/>
                </a:solidFill>
                <a:latin typeface="Calibri"/>
                <a:cs typeface="+mn-cs"/>
              </a:rPr>
              <a:t>C</a:t>
            </a:r>
            <a:r>
              <a:rPr lang="en-US" sz="4400" smtClean="0">
                <a:solidFill>
                  <a:prstClr val="black"/>
                </a:solidFill>
                <a:latin typeface="Calibri"/>
                <a:cs typeface="+mn-cs"/>
              </a:rPr>
              <a:t>. </a:t>
            </a:r>
            <a:r>
              <a:rPr lang="en-US" altLang="en-US" sz="4400" smtClean="0">
                <a:solidFill>
                  <a:prstClr val="black"/>
                </a:solidFill>
                <a:latin typeface="Times New Roman" pitchFamily="18" charset="0"/>
                <a:cs typeface="+mn-cs"/>
              </a:rPr>
              <a:t>Independence Day</a:t>
            </a:r>
            <a:endParaRPr lang="en-US" altLang="en-US" sz="4400">
              <a:solidFill>
                <a:prstClr val="black"/>
              </a:solidFill>
              <a:latin typeface="Times New Roman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4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5076" y="3232419"/>
            <a:ext cx="32848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black"/>
                </a:solidFill>
                <a:latin typeface="Calibri"/>
                <a:cs typeface="+mn-cs"/>
              </a:rPr>
              <a:t>B</a:t>
            </a:r>
            <a:r>
              <a:rPr lang="en-US" sz="4400" smtClean="0">
                <a:solidFill>
                  <a:prstClr val="black"/>
                </a:solidFill>
                <a:latin typeface="Calibri"/>
                <a:cs typeface="+mn-cs"/>
              </a:rPr>
              <a:t>. </a:t>
            </a:r>
            <a:r>
              <a:rPr lang="en-US" altLang="en-US" sz="4400" smtClean="0">
                <a:solidFill>
                  <a:prstClr val="black"/>
                </a:solidFill>
                <a:latin typeface="Times New Roman" pitchFamily="18" charset="0"/>
                <a:cs typeface="+mn-cs"/>
              </a:rPr>
              <a:t>Sports Day</a:t>
            </a:r>
            <a:endParaRPr lang="en-US" sz="4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446120" y="4814197"/>
            <a:ext cx="1752600" cy="744682"/>
          </a:xfrm>
          <a:prstGeom prst="round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white"/>
                </a:solidFill>
              </a:rPr>
              <a:t>WRONG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272561" y="3451631"/>
            <a:ext cx="1752600" cy="736899"/>
          </a:xfrm>
          <a:prstGeom prst="round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smtClean="0">
                <a:solidFill>
                  <a:prstClr val="white"/>
                </a:solidFill>
              </a:rPr>
              <a:t>WRONG</a:t>
            </a: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33" name="Explosion 1 32"/>
          <p:cNvSpPr/>
          <p:nvPr/>
        </p:nvSpPr>
        <p:spPr>
          <a:xfrm>
            <a:off x="4694673" y="1805396"/>
            <a:ext cx="3155775" cy="1676400"/>
          </a:xfrm>
          <a:prstGeom prst="irregularSeal1">
            <a:avLst/>
          </a:prstGeom>
          <a:solidFill>
            <a:srgbClr val="FF00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white"/>
                </a:solidFill>
              </a:rPr>
              <a:t>THAT’S RIGHT !</a:t>
            </a:r>
            <a:endParaRPr lang="en-US" sz="2800" b="1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1" y="83678"/>
            <a:ext cx="1920300" cy="182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7080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28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31" grpId="0" animBg="1"/>
      <p:bldP spid="32" grpId="0" animBg="1"/>
      <p:bldP spid="33" grpId="0" animBg="1"/>
      <p:bldP spid="3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228600"/>
            <a:ext cx="2811463" cy="2133600"/>
          </a:xfrm>
        </p:spPr>
      </p:pic>
      <p:sp>
        <p:nvSpPr>
          <p:cNvPr id="6" name="Rectangle 5"/>
          <p:cNvSpPr/>
          <p:nvPr/>
        </p:nvSpPr>
        <p:spPr>
          <a:xfrm>
            <a:off x="6646718" y="457200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 smtClean="0">
                <a:solidFill>
                  <a:prstClr val="black"/>
                </a:solidFill>
              </a:rPr>
              <a:t>10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47410" y="457200"/>
            <a:ext cx="1599508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29400" y="457200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629400" y="464127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 smtClean="0">
                <a:solidFill>
                  <a:prstClr val="black"/>
                </a:solidFill>
              </a:rPr>
              <a:t>7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29400" y="446808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629400" y="457200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629400" y="464127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629400" y="446808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629400" y="457200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629400" y="464127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629400" y="457200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6666114" y="1246908"/>
            <a:ext cx="16002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429500" y="446808"/>
            <a:ext cx="0" cy="16002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7406640" y="599208"/>
            <a:ext cx="45719" cy="1295400"/>
            <a:chOff x="7391400" y="609600"/>
            <a:chExt cx="45719" cy="1295400"/>
          </a:xfrm>
        </p:grpSpPr>
        <p:sp>
          <p:nvSpPr>
            <p:cNvPr id="47" name="Oval 46"/>
            <p:cNvSpPr/>
            <p:nvPr/>
          </p:nvSpPr>
          <p:spPr>
            <a:xfrm>
              <a:off x="7391400" y="609600"/>
              <a:ext cx="45719" cy="6477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7391400" y="1257300"/>
              <a:ext cx="45719" cy="6477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6804659" y="616527"/>
            <a:ext cx="1295400" cy="1295400"/>
          </a:xfrm>
          <a:prstGeom prst="ellipse">
            <a:avLst/>
          </a:prstGeom>
          <a:noFill/>
          <a:ln w="762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327116"/>
            <a:ext cx="7467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i="1" smtClean="0">
                <a:solidFill>
                  <a:prstClr val="black"/>
                </a:solidFill>
                <a:latin typeface="Calibri"/>
                <a:cs typeface="+mn-cs"/>
              </a:rPr>
              <a:t>   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714" y="85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>
                <a:solidFill>
                  <a:srgbClr val="FF33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2. </a:t>
            </a:r>
            <a:r>
              <a:rPr lang="en-GB" sz="4000" b="1" smtClean="0">
                <a:solidFill>
                  <a:srgbClr val="FF33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What are you going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smtClean="0">
                <a:solidFill>
                  <a:srgbClr val="FF33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to do on Sports Day?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smtClean="0">
                <a:solidFill>
                  <a:srgbClr val="FF33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I’m going to……………</a:t>
            </a:r>
            <a:endParaRPr lang="en-GB" sz="4000" b="1">
              <a:solidFill>
                <a:srgbClr val="FF33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" y="3619745"/>
            <a:ext cx="36295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smtClean="0">
                <a:solidFill>
                  <a:prstClr val="black"/>
                </a:solidFill>
                <a:latin typeface="Calibri"/>
                <a:cs typeface="+mn-cs"/>
              </a:rPr>
              <a:t>B.</a:t>
            </a:r>
            <a:r>
              <a:rPr lang="en-GB" sz="440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4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4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lay football</a:t>
            </a:r>
            <a:endParaRPr lang="en-GB" sz="4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44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592" y="2096798"/>
            <a:ext cx="45104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4400" smtClean="0">
                <a:solidFill>
                  <a:prstClr val="black"/>
                </a:solidFill>
                <a:latin typeface="Times New Roman" pitchFamily="18" charset="0"/>
                <a:cs typeface="+mn-cs"/>
              </a:rPr>
              <a:t> A. play badminton</a:t>
            </a:r>
            <a:endParaRPr lang="en-US" altLang="en-US" sz="4400">
              <a:solidFill>
                <a:prstClr val="black"/>
              </a:solidFill>
              <a:latin typeface="Times New Roman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4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5108509"/>
            <a:ext cx="8231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smtClean="0">
                <a:solidFill>
                  <a:prstClr val="black"/>
                </a:solidFill>
                <a:latin typeface="Calibri"/>
                <a:cs typeface="+mn-cs"/>
              </a:rPr>
              <a:t>C.</a:t>
            </a:r>
            <a:r>
              <a:rPr lang="en-US" altLang="en-US" sz="4400" smtClean="0">
                <a:solidFill>
                  <a:prstClr val="black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4400">
                <a:solidFill>
                  <a:prstClr val="black"/>
                </a:solidFill>
                <a:latin typeface="Times New Roman" pitchFamily="18" charset="0"/>
                <a:cs typeface="+mn-cs"/>
              </a:rPr>
              <a:t>p</a:t>
            </a:r>
            <a:r>
              <a:rPr lang="en-US" altLang="en-US" sz="4400" smtClean="0">
                <a:solidFill>
                  <a:prstClr val="black"/>
                </a:solidFill>
                <a:latin typeface="Times New Roman" pitchFamily="18" charset="0"/>
                <a:cs typeface="+mn-cs"/>
              </a:rPr>
              <a:t>lay volleyball</a:t>
            </a:r>
            <a:endParaRPr lang="en-US" altLang="en-US" sz="4400">
              <a:solidFill>
                <a:prstClr val="black"/>
              </a:solidFill>
              <a:latin typeface="Times New Roman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4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716290" y="2413945"/>
            <a:ext cx="2199110" cy="744682"/>
          </a:xfrm>
          <a:prstGeom prst="round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smtClean="0">
                <a:solidFill>
                  <a:prstClr val="white"/>
                </a:solidFill>
              </a:rPr>
              <a:t>WRONG</a:t>
            </a: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475913" y="5792048"/>
            <a:ext cx="1930727" cy="887132"/>
          </a:xfrm>
          <a:prstGeom prst="round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smtClean="0">
                <a:solidFill>
                  <a:prstClr val="white"/>
                </a:solidFill>
              </a:rPr>
              <a:t>WRONG</a:t>
            </a: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33" name="7-Point Star 32"/>
          <p:cNvSpPr/>
          <p:nvPr/>
        </p:nvSpPr>
        <p:spPr>
          <a:xfrm>
            <a:off x="7111837" y="3619745"/>
            <a:ext cx="2032163" cy="1488764"/>
          </a:xfrm>
          <a:prstGeom prst="star7">
            <a:avLst/>
          </a:prstGeom>
          <a:solidFill>
            <a:srgbClr val="FFFF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smtClean="0">
                <a:solidFill>
                  <a:srgbClr val="FF0000"/>
                </a:solidFill>
              </a:rPr>
              <a:t>THAT’S RIGHT !</a:t>
            </a:r>
            <a:endParaRPr lang="en-US" sz="2400" b="1">
              <a:solidFill>
                <a:srgbClr val="FF0000"/>
              </a:solidFill>
            </a:endParaRPr>
          </a:p>
        </p:txBody>
      </p:sp>
      <p:pic>
        <p:nvPicPr>
          <p:cNvPr id="34" name="Picture 3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4800" y="5558879"/>
            <a:ext cx="1222921" cy="12229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1920" y="2701134"/>
            <a:ext cx="2796293" cy="25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828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28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31" grpId="0" animBg="1"/>
      <p:bldP spid="32" grpId="0" animBg="1"/>
      <p:bldP spid="33" grpId="0" animBg="1"/>
      <p:bldP spid="33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8757" y="294731"/>
            <a:ext cx="2811463" cy="2133600"/>
          </a:xfrm>
        </p:spPr>
      </p:pic>
      <p:sp>
        <p:nvSpPr>
          <p:cNvPr id="6" name="Rectangle 5"/>
          <p:cNvSpPr/>
          <p:nvPr/>
        </p:nvSpPr>
        <p:spPr>
          <a:xfrm>
            <a:off x="6646718" y="457200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 smtClean="0">
                <a:solidFill>
                  <a:prstClr val="black"/>
                </a:solidFill>
              </a:rPr>
              <a:t>10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47410" y="457200"/>
            <a:ext cx="1599508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29400" y="457200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629400" y="464127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 smtClean="0">
                <a:solidFill>
                  <a:prstClr val="black"/>
                </a:solidFill>
              </a:rPr>
              <a:t>7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29400" y="446808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629400" y="457200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629400" y="464127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660292" y="464127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678471" y="446808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678471" y="464127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646718" y="446808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6666114" y="1246908"/>
            <a:ext cx="16002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429500" y="446808"/>
            <a:ext cx="0" cy="16002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7406640" y="599208"/>
            <a:ext cx="45719" cy="1295400"/>
            <a:chOff x="7391400" y="609600"/>
            <a:chExt cx="45719" cy="1295400"/>
          </a:xfrm>
        </p:grpSpPr>
        <p:sp>
          <p:nvSpPr>
            <p:cNvPr id="47" name="Oval 46"/>
            <p:cNvSpPr/>
            <p:nvPr/>
          </p:nvSpPr>
          <p:spPr>
            <a:xfrm>
              <a:off x="7391400" y="609600"/>
              <a:ext cx="45719" cy="6477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7391400" y="1257300"/>
              <a:ext cx="45719" cy="6477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6804659" y="616527"/>
            <a:ext cx="1295400" cy="1295400"/>
          </a:xfrm>
          <a:prstGeom prst="ellipse">
            <a:avLst/>
          </a:prstGeom>
          <a:noFill/>
          <a:ln w="762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" y="294731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>
                <a:solidFill>
                  <a:srgbClr val="FF0000"/>
                </a:solidFill>
                <a:latin typeface="Gisha" panose="020B0502040204020203" pitchFamily="34" charset="-79"/>
                <a:ea typeface="DFKai-SB" panose="03000509000000000000" pitchFamily="65" charset="-120"/>
                <a:cs typeface="Gisha" panose="020B0502040204020203" pitchFamily="34" charset="-79"/>
              </a:rPr>
              <a:t>3. </a:t>
            </a:r>
            <a:r>
              <a:rPr lang="en-GB" sz="4000" b="1" smtClean="0">
                <a:solidFill>
                  <a:srgbClr val="FF0000"/>
                </a:solidFill>
                <a:latin typeface="Gisha" panose="020B0502040204020203" pitchFamily="34" charset="-79"/>
                <a:ea typeface="DFKai-SB" panose="03000509000000000000" pitchFamily="65" charset="-120"/>
                <a:cs typeface="Gisha" panose="020B0502040204020203" pitchFamily="34" charset="-79"/>
              </a:rPr>
              <a:t>Sports Day will be on </a:t>
            </a:r>
            <a:r>
              <a:rPr lang="en-US" sz="4000" b="1" smtClean="0">
                <a:solidFill>
                  <a:srgbClr val="FF0000"/>
                </a:solidFill>
                <a:latin typeface="Gisha" panose="020B0502040204020203" pitchFamily="34" charset="-79"/>
                <a:ea typeface="DFKai-SB" panose="03000509000000000000" pitchFamily="65" charset="-120"/>
                <a:cs typeface="Gisha" panose="020B0502040204020203" pitchFamily="34" charset="-79"/>
              </a:rPr>
              <a:t>___________.</a:t>
            </a:r>
            <a:endParaRPr lang="en-US" sz="4000" b="1" dirty="0">
              <a:solidFill>
                <a:srgbClr val="FF0000"/>
              </a:solidFill>
              <a:latin typeface="Gisha" panose="020B0502040204020203" pitchFamily="34" charset="-79"/>
              <a:ea typeface="DFKai-SB" panose="03000509000000000000" pitchFamily="65" charset="-120"/>
              <a:cs typeface="Gisha" panose="020B0502040204020203" pitchFamily="34" charset="-79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1233" y="3989173"/>
            <a:ext cx="294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>
                <a:solidFill>
                  <a:prstClr val="black"/>
                </a:solidFill>
                <a:latin typeface="Calibri"/>
                <a:cs typeface="+mn-cs"/>
              </a:rPr>
              <a:t>B</a:t>
            </a:r>
            <a:r>
              <a:rPr lang="en-US" sz="440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  <a:r>
              <a:rPr lang="en-GB" sz="440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4400" smtClean="0">
                <a:solidFill>
                  <a:prstClr val="black"/>
                </a:solidFill>
                <a:latin typeface="Calibri"/>
                <a:cs typeface="+mn-cs"/>
              </a:rPr>
              <a:t>Sunday</a:t>
            </a:r>
            <a:endParaRPr lang="en-US" sz="44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3672" y="2743199"/>
            <a:ext cx="8850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>
                <a:solidFill>
                  <a:prstClr val="black"/>
                </a:solidFill>
                <a:latin typeface="Calibri"/>
                <a:cs typeface="+mn-cs"/>
              </a:rPr>
              <a:t>A</a:t>
            </a:r>
            <a:r>
              <a:rPr lang="en-US" sz="440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  <a:r>
              <a:rPr lang="en-GB" sz="440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4400" smtClean="0">
                <a:solidFill>
                  <a:prstClr val="black"/>
                </a:solidFill>
                <a:latin typeface="Calibri"/>
                <a:cs typeface="+mn-cs"/>
              </a:rPr>
              <a:t>Saturday</a:t>
            </a:r>
            <a:endParaRPr lang="en-US" sz="44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0638" y="5322978"/>
            <a:ext cx="7764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smtClean="0">
                <a:solidFill>
                  <a:prstClr val="black"/>
                </a:solidFill>
                <a:latin typeface="Calibri"/>
                <a:cs typeface="+mn-cs"/>
              </a:rPr>
              <a:t>C.</a:t>
            </a:r>
            <a:r>
              <a:rPr lang="en-GB" sz="400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4000" smtClean="0">
                <a:solidFill>
                  <a:prstClr val="black"/>
                </a:solidFill>
                <a:latin typeface="Calibri"/>
                <a:cs typeface="+mn-cs"/>
              </a:rPr>
              <a:t>Friday</a:t>
            </a:r>
            <a:endParaRPr lang="en-US" sz="40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042338" y="2866917"/>
            <a:ext cx="1981200" cy="845641"/>
          </a:xfrm>
          <a:prstGeom prst="ellipse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smtClean="0">
                <a:solidFill>
                  <a:prstClr val="white"/>
                </a:solidFill>
              </a:rPr>
              <a:t>WRONG</a:t>
            </a: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505254" y="5608043"/>
            <a:ext cx="1981200" cy="845641"/>
          </a:xfrm>
          <a:prstGeom prst="ellipse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smtClean="0">
                <a:solidFill>
                  <a:prstClr val="white"/>
                </a:solidFill>
              </a:rPr>
              <a:t>WRONG</a:t>
            </a: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33" name="Flowchart: Punched Tape 32"/>
          <p:cNvSpPr/>
          <p:nvPr/>
        </p:nvSpPr>
        <p:spPr>
          <a:xfrm>
            <a:off x="5475187" y="4014512"/>
            <a:ext cx="2343062" cy="913150"/>
          </a:xfrm>
          <a:prstGeom prst="flowChartPunchedTap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smtClean="0">
                <a:solidFill>
                  <a:prstClr val="white"/>
                </a:solidFill>
              </a:rPr>
              <a:t>THAT’S RIGHT!</a:t>
            </a:r>
            <a:endParaRPr lang="en-US" sz="2800" b="1">
              <a:solidFill>
                <a:prstClr val="white"/>
              </a:solidFill>
            </a:endParaRPr>
          </a:p>
        </p:txBody>
      </p:sp>
      <p:pic>
        <p:nvPicPr>
          <p:cNvPr id="36" name="Picture 3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4800" y="5558879"/>
            <a:ext cx="1222921" cy="12229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2112" y="1033970"/>
            <a:ext cx="26543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78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28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31" grpId="0" animBg="1"/>
      <p:bldP spid="32" grpId="0" animBg="1"/>
      <p:bldP spid="33" grpId="0" animBg="1"/>
      <p:bldP spid="33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228600"/>
            <a:ext cx="2811463" cy="2133600"/>
          </a:xfrm>
        </p:spPr>
      </p:pic>
      <p:sp>
        <p:nvSpPr>
          <p:cNvPr id="6" name="Rectangle 5"/>
          <p:cNvSpPr/>
          <p:nvPr/>
        </p:nvSpPr>
        <p:spPr>
          <a:xfrm>
            <a:off x="6646718" y="457200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 smtClean="0">
                <a:solidFill>
                  <a:prstClr val="black"/>
                </a:solidFill>
              </a:rPr>
              <a:t>10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47410" y="457200"/>
            <a:ext cx="1599508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29400" y="457200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629400" y="464127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 smtClean="0">
                <a:solidFill>
                  <a:prstClr val="black"/>
                </a:solidFill>
              </a:rPr>
              <a:t>7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29400" y="446808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629400" y="457200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629400" y="464127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629400" y="446808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629400" y="457200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629400" y="464127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629400" y="457200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6666114" y="1246908"/>
            <a:ext cx="16002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429500" y="446808"/>
            <a:ext cx="0" cy="16002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7406640" y="599208"/>
            <a:ext cx="45719" cy="1295400"/>
            <a:chOff x="7391400" y="609600"/>
            <a:chExt cx="45719" cy="1295400"/>
          </a:xfrm>
        </p:grpSpPr>
        <p:sp>
          <p:nvSpPr>
            <p:cNvPr id="47" name="Oval 46"/>
            <p:cNvSpPr/>
            <p:nvPr/>
          </p:nvSpPr>
          <p:spPr>
            <a:xfrm>
              <a:off x="7391400" y="609600"/>
              <a:ext cx="45719" cy="6477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7391400" y="1257300"/>
              <a:ext cx="45719" cy="6477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6804659" y="616527"/>
            <a:ext cx="1295400" cy="1295400"/>
          </a:xfrm>
          <a:prstGeom prst="ellipse">
            <a:avLst/>
          </a:prstGeom>
          <a:noFill/>
          <a:ln w="762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392" y="2590800"/>
            <a:ext cx="8534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smtClean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will/Sports /be/ Day/when</a:t>
            </a:r>
            <a:endParaRPr lang="en-US" sz="4800" b="1" dirty="0">
              <a:solidFill>
                <a:srgbClr val="FF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50" name="Picture 4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4800" y="5558879"/>
            <a:ext cx="1222921" cy="122292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3393" y="262584"/>
            <a:ext cx="5986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smtClean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4. Reorder the words:</a:t>
            </a:r>
            <a:endParaRPr lang="en-US" sz="4000" b="1" dirty="0">
              <a:solidFill>
                <a:srgbClr val="FF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215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28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228600"/>
            <a:ext cx="2811463" cy="2133600"/>
          </a:xfrm>
        </p:spPr>
      </p:pic>
      <p:sp>
        <p:nvSpPr>
          <p:cNvPr id="6" name="Rectangle 5"/>
          <p:cNvSpPr/>
          <p:nvPr/>
        </p:nvSpPr>
        <p:spPr>
          <a:xfrm>
            <a:off x="6646718" y="457200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 smtClean="0">
                <a:solidFill>
                  <a:prstClr val="black"/>
                </a:solidFill>
              </a:rPr>
              <a:t>10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47410" y="457200"/>
            <a:ext cx="1599508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29400" y="457200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629400" y="464127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 smtClean="0">
                <a:solidFill>
                  <a:prstClr val="black"/>
                </a:solidFill>
              </a:rPr>
              <a:t>7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29400" y="446808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629400" y="457200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629400" y="464127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629400" y="446808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629400" y="457200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629400" y="464127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629400" y="457200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6666114" y="1246908"/>
            <a:ext cx="16002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429500" y="446808"/>
            <a:ext cx="0" cy="16002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7406640" y="599208"/>
            <a:ext cx="45719" cy="1295400"/>
            <a:chOff x="7391400" y="609600"/>
            <a:chExt cx="45719" cy="1295400"/>
          </a:xfrm>
        </p:grpSpPr>
        <p:sp>
          <p:nvSpPr>
            <p:cNvPr id="47" name="Oval 46"/>
            <p:cNvSpPr/>
            <p:nvPr/>
          </p:nvSpPr>
          <p:spPr>
            <a:xfrm>
              <a:off x="7391400" y="609600"/>
              <a:ext cx="45719" cy="6477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7391400" y="1257300"/>
              <a:ext cx="45719" cy="6477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6804659" y="616527"/>
            <a:ext cx="1295400" cy="1295400"/>
          </a:xfrm>
          <a:prstGeom prst="ellipse">
            <a:avLst/>
          </a:prstGeom>
          <a:noFill/>
          <a:ln w="762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112" y="247319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>
                <a:solidFill>
                  <a:srgbClr val="FF0000"/>
                </a:solidFill>
                <a:latin typeface="Impact" pitchFamily="34" charset="0"/>
                <a:cs typeface="+mn-cs"/>
              </a:rPr>
              <a:t>5. </a:t>
            </a:r>
            <a:r>
              <a:rPr lang="en-US" sz="4000" b="1" smtClean="0">
                <a:solidFill>
                  <a:srgbClr val="FF0000"/>
                </a:solidFill>
                <a:latin typeface="Impact" pitchFamily="34" charset="0"/>
                <a:cs typeface="+mn-cs"/>
              </a:rPr>
              <a:t>I’m going ___ play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>
                <a:solidFill>
                  <a:srgbClr val="FF0000"/>
                </a:solidFill>
                <a:latin typeface="Impact" pitchFamily="34" charset="0"/>
                <a:cs typeface="+mn-cs"/>
              </a:rPr>
              <a:t>b</a:t>
            </a:r>
            <a:r>
              <a:rPr lang="en-US" sz="4000" b="1" smtClean="0">
                <a:solidFill>
                  <a:srgbClr val="FF0000"/>
                </a:solidFill>
                <a:latin typeface="Impact" pitchFamily="34" charset="0"/>
                <a:cs typeface="+mn-cs"/>
              </a:rPr>
              <a:t>adminton. </a:t>
            </a:r>
            <a:endParaRPr lang="en-US" sz="4000" b="1" dirty="0">
              <a:solidFill>
                <a:srgbClr val="FF0000"/>
              </a:solidFill>
              <a:latin typeface="Impact" pitchFamily="34" charset="0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6478" y="2438400"/>
            <a:ext cx="7218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smtClean="0">
                <a:solidFill>
                  <a:prstClr val="black"/>
                </a:solidFill>
                <a:latin typeface="Calibri"/>
                <a:cs typeface="+mn-cs"/>
              </a:rPr>
              <a:t>A.</a:t>
            </a:r>
            <a:r>
              <a:rPr lang="en-GB" sz="440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4400" smtClean="0">
                <a:solidFill>
                  <a:prstClr val="black"/>
                </a:solidFill>
                <a:latin typeface="Calibri"/>
                <a:cs typeface="+mn-cs"/>
              </a:rPr>
              <a:t>on</a:t>
            </a:r>
            <a:endParaRPr lang="en-US" sz="44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5997" y="3592396"/>
            <a:ext cx="12435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smtClean="0">
                <a:solidFill>
                  <a:prstClr val="black"/>
                </a:solidFill>
                <a:latin typeface="Calibri"/>
                <a:cs typeface="+mn-cs"/>
              </a:rPr>
              <a:t>B</a:t>
            </a:r>
            <a:r>
              <a:rPr lang="en-US" sz="4400">
                <a:solidFill>
                  <a:prstClr val="black"/>
                </a:solidFill>
                <a:latin typeface="Calibri"/>
                <a:cs typeface="+mn-cs"/>
              </a:rPr>
              <a:t>. </a:t>
            </a:r>
            <a:r>
              <a:rPr lang="en-US" sz="4400" smtClean="0">
                <a:solidFill>
                  <a:prstClr val="black"/>
                </a:solidFill>
                <a:latin typeface="Calibri"/>
                <a:cs typeface="+mn-cs"/>
              </a:rPr>
              <a:t>to</a:t>
            </a:r>
            <a:endParaRPr lang="en-US" sz="44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599" y="4789438"/>
            <a:ext cx="11833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smtClean="0">
                <a:solidFill>
                  <a:prstClr val="black"/>
                </a:solidFill>
                <a:latin typeface="Calibri"/>
                <a:cs typeface="+mn-cs"/>
              </a:rPr>
              <a:t>C</a:t>
            </a:r>
            <a:r>
              <a:rPr lang="en-US" sz="4400">
                <a:solidFill>
                  <a:prstClr val="black"/>
                </a:solidFill>
                <a:latin typeface="Calibri"/>
                <a:cs typeface="+mn-cs"/>
              </a:rPr>
              <a:t>. </a:t>
            </a:r>
            <a:r>
              <a:rPr lang="en-US" sz="4400" smtClean="0">
                <a:solidFill>
                  <a:prstClr val="black"/>
                </a:solidFill>
                <a:latin typeface="Calibri"/>
                <a:cs typeface="+mn-cs"/>
              </a:rPr>
              <a:t>in</a:t>
            </a:r>
            <a:endParaRPr lang="en-US" sz="44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" name="Flowchart: Preparation 31"/>
          <p:cNvSpPr/>
          <p:nvPr/>
        </p:nvSpPr>
        <p:spPr>
          <a:xfrm>
            <a:off x="6629400" y="2590800"/>
            <a:ext cx="2473692" cy="769441"/>
          </a:xfrm>
          <a:prstGeom prst="flowChartPreparation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smtClean="0">
                <a:solidFill>
                  <a:prstClr val="white"/>
                </a:solidFill>
              </a:rPr>
              <a:t>WRONG</a:t>
            </a: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33" name="Flowchart: Preparation 32"/>
          <p:cNvSpPr/>
          <p:nvPr/>
        </p:nvSpPr>
        <p:spPr>
          <a:xfrm>
            <a:off x="6577214" y="4814838"/>
            <a:ext cx="2473692" cy="769441"/>
          </a:xfrm>
          <a:prstGeom prst="flowChartPreparation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smtClean="0">
                <a:solidFill>
                  <a:prstClr val="white"/>
                </a:solidFill>
              </a:rPr>
              <a:t>WRONG</a:t>
            </a: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34" name="24-Point Star 33"/>
          <p:cNvSpPr/>
          <p:nvPr/>
        </p:nvSpPr>
        <p:spPr>
          <a:xfrm>
            <a:off x="6647410" y="3594707"/>
            <a:ext cx="2500311" cy="1220803"/>
          </a:xfrm>
          <a:prstGeom prst="star24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smtClean="0">
                <a:solidFill>
                  <a:prstClr val="black"/>
                </a:solidFill>
              </a:rPr>
              <a:t>THAT’S RIGHT!</a:t>
            </a:r>
            <a:endParaRPr lang="en-US" sz="2800" b="1">
              <a:solidFill>
                <a:prstClr val="black"/>
              </a:solidFill>
            </a:endParaRPr>
          </a:p>
        </p:txBody>
      </p:sp>
      <p:pic>
        <p:nvPicPr>
          <p:cNvPr id="50" name="Picture 4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4800" y="5558879"/>
            <a:ext cx="1222921" cy="122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0898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28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32" grpId="0" animBg="1"/>
      <p:bldP spid="33" grpId="0" animBg="1"/>
      <p:bldP spid="34" grpId="0" animBg="1"/>
      <p:bldP spid="34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228600"/>
            <a:ext cx="2811463" cy="2133600"/>
          </a:xfrm>
        </p:spPr>
      </p:pic>
      <p:sp>
        <p:nvSpPr>
          <p:cNvPr id="6" name="Rectangle 5"/>
          <p:cNvSpPr/>
          <p:nvPr/>
        </p:nvSpPr>
        <p:spPr>
          <a:xfrm>
            <a:off x="6646718" y="457200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 smtClean="0">
                <a:solidFill>
                  <a:prstClr val="black"/>
                </a:solidFill>
              </a:rPr>
              <a:t>10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47410" y="457200"/>
            <a:ext cx="1599508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29400" y="457200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629400" y="464127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 smtClean="0">
                <a:solidFill>
                  <a:prstClr val="black"/>
                </a:solidFill>
              </a:rPr>
              <a:t>7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29400" y="446808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629400" y="457200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629400" y="464127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629400" y="446808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629400" y="457200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629400" y="464127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629400" y="457200"/>
            <a:ext cx="16002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6666114" y="1246908"/>
            <a:ext cx="16002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429500" y="446808"/>
            <a:ext cx="0" cy="16002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7406640" y="599208"/>
            <a:ext cx="45719" cy="1295400"/>
            <a:chOff x="7391400" y="609600"/>
            <a:chExt cx="45719" cy="1295400"/>
          </a:xfrm>
        </p:grpSpPr>
        <p:sp>
          <p:nvSpPr>
            <p:cNvPr id="47" name="Oval 46"/>
            <p:cNvSpPr/>
            <p:nvPr/>
          </p:nvSpPr>
          <p:spPr>
            <a:xfrm>
              <a:off x="7391400" y="609600"/>
              <a:ext cx="45719" cy="6477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7391400" y="1257300"/>
              <a:ext cx="45719" cy="6477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6804659" y="616527"/>
            <a:ext cx="1295400" cy="1295400"/>
          </a:xfrm>
          <a:prstGeom prst="ellipse">
            <a:avLst/>
          </a:prstGeom>
          <a:noFill/>
          <a:ln w="762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5703" y="464127"/>
            <a:ext cx="5797897" cy="255454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GB" sz="4000" b="1">
                <a:solidFill>
                  <a:srgbClr val="FF33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What are you going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>
                <a:solidFill>
                  <a:srgbClr val="FF33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to do on Sports Day?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>
                <a:solidFill>
                  <a:srgbClr val="FF33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I’m going </a:t>
            </a:r>
            <a:r>
              <a:rPr lang="en-GB" sz="4000" b="1" smtClean="0">
                <a:solidFill>
                  <a:srgbClr val="FF33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to …………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en-US" sz="36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0418" y="3573959"/>
            <a:ext cx="8658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GB" sz="4400">
                <a:solidFill>
                  <a:prstClr val="black"/>
                </a:solidFill>
                <a:latin typeface="Calibri"/>
                <a:cs typeface="+mn-cs"/>
              </a:rPr>
              <a:t>g</a:t>
            </a:r>
            <a:r>
              <a:rPr lang="en-GB" sz="4400" smtClean="0">
                <a:solidFill>
                  <a:prstClr val="black"/>
                </a:solidFill>
                <a:latin typeface="Calibri"/>
                <a:cs typeface="+mn-cs"/>
              </a:rPr>
              <a:t>o swimming</a:t>
            </a:r>
            <a:endParaRPr lang="en-GB" sz="4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0416" y="4343400"/>
            <a:ext cx="8897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err="1" smtClean="0">
                <a:solidFill>
                  <a:prstClr val="black"/>
                </a:solidFill>
                <a:latin typeface="Calibri"/>
                <a:cs typeface="+mn-cs"/>
              </a:rPr>
              <a:t>B</a:t>
            </a:r>
            <a:r>
              <a:rPr lang="en-US" sz="440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  <a:r>
              <a:rPr lang="en-GB" sz="440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4400" smtClean="0">
                <a:solidFill>
                  <a:prstClr val="black"/>
                </a:solidFill>
                <a:latin typeface="Calibri"/>
                <a:cs typeface="+mn-cs"/>
              </a:rPr>
              <a:t>Play badminton</a:t>
            </a:r>
            <a:r>
              <a:rPr lang="en-US" sz="440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  <a:endParaRPr lang="en-US" sz="4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0417" y="5299635"/>
            <a:ext cx="8998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err="1" smtClean="0">
                <a:solidFill>
                  <a:prstClr val="black"/>
                </a:solidFill>
                <a:latin typeface="Calibri"/>
                <a:cs typeface="+mn-cs"/>
              </a:rPr>
              <a:t>C</a:t>
            </a:r>
            <a:r>
              <a:rPr lang="en-US" sz="4400">
                <a:solidFill>
                  <a:prstClr val="black"/>
                </a:solidFill>
                <a:latin typeface="Calibri"/>
                <a:cs typeface="+mn-cs"/>
              </a:rPr>
              <a:t>. </a:t>
            </a:r>
            <a:r>
              <a:rPr lang="en-US" sz="4400" smtClean="0">
                <a:solidFill>
                  <a:prstClr val="black"/>
                </a:solidFill>
                <a:latin typeface="Calibri"/>
                <a:cs typeface="+mn-cs"/>
              </a:rPr>
              <a:t>Play basketball.</a:t>
            </a:r>
            <a:endParaRPr lang="en-US" sz="4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33" name="Picture 3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5793" y="5523264"/>
            <a:ext cx="1222921" cy="1222921"/>
          </a:xfrm>
          <a:prstGeom prst="rect">
            <a:avLst/>
          </a:prstGeom>
        </p:spPr>
      </p:pic>
      <p:sp>
        <p:nvSpPr>
          <p:cNvPr id="32" name="Flowchart: Preparation 31"/>
          <p:cNvSpPr/>
          <p:nvPr/>
        </p:nvSpPr>
        <p:spPr>
          <a:xfrm>
            <a:off x="5436871" y="5649351"/>
            <a:ext cx="2385058" cy="839450"/>
          </a:xfrm>
          <a:prstGeom prst="flowChartPreparation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white"/>
                </a:solidFill>
              </a:rPr>
              <a:t>WRONG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34" name="32-Point Star 33"/>
          <p:cNvSpPr/>
          <p:nvPr/>
        </p:nvSpPr>
        <p:spPr>
          <a:xfrm>
            <a:off x="5392844" y="4321311"/>
            <a:ext cx="3200400" cy="1143000"/>
          </a:xfrm>
          <a:prstGeom prst="star32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smtClean="0">
                <a:solidFill>
                  <a:prstClr val="white"/>
                </a:solidFill>
              </a:rPr>
              <a:t>THAT’S RIGHT!</a:t>
            </a:r>
            <a:endParaRPr lang="en-US" sz="2800" b="1">
              <a:solidFill>
                <a:prstClr val="white"/>
              </a:solidFill>
            </a:endParaRPr>
          </a:p>
        </p:txBody>
      </p:sp>
      <p:sp>
        <p:nvSpPr>
          <p:cNvPr id="36" name="Flowchart: Preparation 35"/>
          <p:cNvSpPr/>
          <p:nvPr/>
        </p:nvSpPr>
        <p:spPr>
          <a:xfrm>
            <a:off x="6499853" y="3510820"/>
            <a:ext cx="2057400" cy="810491"/>
          </a:xfrm>
          <a:prstGeom prst="flowChartPreparation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smtClean="0">
                <a:solidFill>
                  <a:prstClr val="white"/>
                </a:solidFill>
              </a:rPr>
              <a:t>WRONG</a:t>
            </a:r>
            <a:endParaRPr lang="en-US" sz="2400" b="1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1741399"/>
            <a:ext cx="2362200" cy="113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215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28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32" grpId="0" animBg="1"/>
      <p:bldP spid="34" grpId="0" animBg="1"/>
      <p:bldP spid="34" grpId="1" animBg="1"/>
      <p:bldP spid="3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219200"/>
            <a:ext cx="6604000" cy="4953000"/>
          </a:xfrm>
        </p:spPr>
      </p:pic>
      <p:pic>
        <p:nvPicPr>
          <p:cNvPr id="5" name="TiengVoTay-DangCapNhat_49xap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04800" y="228600"/>
            <a:ext cx="609600" cy="609600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4800" y="5558879"/>
            <a:ext cx="1222921" cy="122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235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457200"/>
            <a:ext cx="5334000" cy="5456560"/>
          </a:xfrm>
        </p:spPr>
      </p:pic>
      <p:pic>
        <p:nvPicPr>
          <p:cNvPr id="5" name="Bom Nổ Bù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57200" y="277091"/>
            <a:ext cx="609600" cy="609600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4800" y="5558879"/>
            <a:ext cx="1222921" cy="122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296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4375" y="186194"/>
            <a:ext cx="861389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Wednesday, </a:t>
            </a:r>
            <a:r>
              <a:rPr lang="en-US" sz="400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december</a:t>
            </a:r>
            <a:r>
              <a:rPr lang="en-US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24</a:t>
            </a:r>
            <a:r>
              <a:rPr lang="en-US" sz="4000" cap="all" baseline="30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,2021</a:t>
            </a:r>
            <a:endParaRPr lang="en-US" sz="4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370" y="2044005"/>
            <a:ext cx="7345280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Universe" pitchFamily="34" charset="0"/>
                <a:cs typeface="+mn-cs"/>
              </a:rPr>
              <a:t>WHEN WILL SPORTS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Universe" pitchFamily="34" charset="0"/>
                <a:cs typeface="+mn-cs"/>
              </a:rPr>
              <a:t> DAY BE ?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VnUniverse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7005" y="4495800"/>
            <a:ext cx="439896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talic" pitchFamily="2" charset="0"/>
                <a:cs typeface="Italic" pitchFamily="2" charset="0"/>
              </a:rPr>
              <a:t>LESSON 3</a:t>
            </a:r>
            <a:endParaRPr lang="en-US" sz="8800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Italic" pitchFamily="2" charset="0"/>
              <a:cs typeface="Italic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2043" y="1320372"/>
            <a:ext cx="32047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u="sng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+mn-cs"/>
              </a:rPr>
              <a:t>Unit </a:t>
            </a:r>
            <a:r>
              <a:rPr lang="en-US" sz="5400" u="sng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+mn-cs"/>
              </a:rPr>
              <a:t>10:</a:t>
            </a:r>
            <a:endParaRPr lang="en-US" sz="5400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399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57200"/>
            <a:ext cx="8663162" cy="5791200"/>
          </a:xfrm>
          <a:prstGeom prst="rect">
            <a:avLst/>
          </a:prstGeom>
        </p:spPr>
      </p:pic>
      <p:pic>
        <p:nvPicPr>
          <p:cNvPr id="2" name="Tiếng Anh 5 Tập 1 - Unit 10 When will Sports Day be- - Lesson 3 - 1 Listen and repeat. - Sách Mề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334000" y="1524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056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ppy Children&amp;#39;s Day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6774826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133600" y="5562600"/>
            <a:ext cx="5297245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Children’s Day</a:t>
            </a:r>
            <a:endParaRPr 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287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87" y="533400"/>
            <a:ext cx="8372700" cy="5286375"/>
          </a:xfrm>
          <a:prstGeom prst="rect">
            <a:avLst/>
          </a:prstGeom>
        </p:spPr>
      </p:pic>
      <p:pic>
        <p:nvPicPr>
          <p:cNvPr id="2" name="Tiếng Anh 5 Tập 1 - Unit 10 When will Sports Day be- - Lesson 3 - 2 Listen and underline the stressed words. Then say the sente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091487" y="22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001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8601131" cy="6081712"/>
          </a:xfrm>
          <a:prstGeom prst="rect">
            <a:avLst/>
          </a:prstGeom>
        </p:spPr>
      </p:pic>
      <p:pic>
        <p:nvPicPr>
          <p:cNvPr id="2" name="Tiếng Anh 5 Tập 1 - Unit 10 When will Sports Day be- - Lesson 3 - 3 Let’s chant. - Sách Mề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620000" y="270803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743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068"/>
            <a:ext cx="8915400" cy="673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725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667000"/>
            <a:ext cx="7010400" cy="3459163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endParaRPr lang="en-US" sz="400" smtClean="0"/>
          </a:p>
          <a:p>
            <a:pPr marL="0" indent="0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362200" y="1295400"/>
            <a:ext cx="408111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Homework: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09875"/>
            <a:ext cx="636588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775" y="3486150"/>
            <a:ext cx="6365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928146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905000"/>
            <a:ext cx="479750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Thank you</a:t>
            </a:r>
            <a:endParaRPr lang="en-US" sz="5400" b="1" cap="all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536683"/>
      </p:ext>
    </p:extLst>
  </p:cSld>
  <p:clrMapOvr>
    <a:masterClrMapping/>
  </p:clrMapOvr>
  <p:transition spd="slow">
    <p:wip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35945" y="5791200"/>
            <a:ext cx="5297245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Teachers’ Day</a:t>
            </a:r>
            <a:endParaRPr 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appy Teachers Day The Girl Give Flowers, Teacher Clipart, Children, The  Girl PNG and Vector with Transparent Background for Free Download | Happy teachers  day, Happy teachers day card, Teachers day 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541019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797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47800" y="5562600"/>
            <a:ext cx="60960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Independence Day</a:t>
            </a:r>
            <a:endParaRPr 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Vietnam Independence Day Kids Illustration, Kids Clipart, Vietnam,  Independence PNG Transparent Clipart Image and PSD File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51816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946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69352" y="2839487"/>
            <a:ext cx="2561305" cy="5565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Sports Day</a:t>
            </a:r>
            <a:endParaRPr 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Set Of Primary School Sports Day Royalty Free Cliparts, Vectors, And Stock  Illustration. Image 90258375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410" y="262714"/>
            <a:ext cx="3177190" cy="224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239869" y="5913066"/>
            <a:ext cx="3789857" cy="6115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Independence Day</a:t>
            </a:r>
            <a:endParaRPr 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Vietnam Independence Day Kids Illustration, Kids Clipart, Vietnam,  Independence PNG Transparent Clipart Image and PSD File for Free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6169" y="3525837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564812" y="2822925"/>
            <a:ext cx="3464914" cy="5730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Teachers’ Day</a:t>
            </a:r>
            <a:endParaRPr 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appy Teachers Day The Girl Give Flowers, Teacher Clipart, Children, The  Girl PNG and Vector with Transparent Background for Free Download | Happy teachers  day, Happy teachers day card, Teachers day dra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1577" y="148887"/>
            <a:ext cx="2478739" cy="247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ppy Children&amp;#39;s Day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11376"/>
            <a:ext cx="2876667" cy="20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836792" y="5888037"/>
            <a:ext cx="3033171" cy="439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Children’s Day</a:t>
            </a:r>
            <a:endParaRPr 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41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326" t="9857" r="20937" b="18269"/>
          <a:stretch/>
        </p:blipFill>
        <p:spPr>
          <a:xfrm>
            <a:off x="16412" y="8206"/>
            <a:ext cx="9127588" cy="6773594"/>
          </a:xfrm>
          <a:prstGeom prst="rect">
            <a:avLst/>
          </a:prstGeom>
        </p:spPr>
      </p:pic>
      <p:pic>
        <p:nvPicPr>
          <p:cNvPr id="2" name="Tiếng Anh 5 Tập 1 - Unit 10 When will Sports Day be- - Lesson 1 - 1 Look, listen and repeat. - Sách Mề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867400" y="82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456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  <p:pic>
        <p:nvPicPr>
          <p:cNvPr id="2" name="Tiếng Anh 5 Tập 1 - Unit 10 When will Sports Day be- - Lesson 1 - 2 Point and say. - Sách Mềm (1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572000" y="3810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406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450</Words>
  <Application>Microsoft Office PowerPoint</Application>
  <PresentationFormat>On-screen Show (4:3)</PresentationFormat>
  <Paragraphs>189</Paragraphs>
  <Slides>44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GAME : GOLD MINER</vt:lpstr>
      <vt:lpstr>GOLD MINER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UNAUNAN</dc:creator>
  <cp:lastModifiedBy>Windows User</cp:lastModifiedBy>
  <cp:revision>180</cp:revision>
  <dcterms:created xsi:type="dcterms:W3CDTF">2014-02-15T00:47:03Z</dcterms:created>
  <dcterms:modified xsi:type="dcterms:W3CDTF">2021-12-29T15:59:56Z</dcterms:modified>
</cp:coreProperties>
</file>