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8" r:id="rId3"/>
    <p:sldMasterId id="2147483710" r:id="rId4"/>
  </p:sldMasterIdLst>
  <p:notesMasterIdLst>
    <p:notesMasterId r:id="rId25"/>
  </p:notesMasterIdLst>
  <p:sldIdLst>
    <p:sldId id="287" r:id="rId5"/>
    <p:sldId id="288" r:id="rId6"/>
    <p:sldId id="261" r:id="rId7"/>
    <p:sldId id="290" r:id="rId8"/>
    <p:sldId id="291" r:id="rId9"/>
    <p:sldId id="292" r:id="rId10"/>
    <p:sldId id="293" r:id="rId11"/>
    <p:sldId id="294" r:id="rId12"/>
    <p:sldId id="295" r:id="rId13"/>
    <p:sldId id="296" r:id="rId14"/>
    <p:sldId id="297" r:id="rId15"/>
    <p:sldId id="298" r:id="rId16"/>
    <p:sldId id="299" r:id="rId17"/>
    <p:sldId id="300" r:id="rId18"/>
    <p:sldId id="303" r:id="rId19"/>
    <p:sldId id="305" r:id="rId20"/>
    <p:sldId id="307" r:id="rId21"/>
    <p:sldId id="306" r:id="rId22"/>
    <p:sldId id="280" r:id="rId23"/>
    <p:sldId id="28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p:scale>
          <a:sx n="81" d="100"/>
          <a:sy n="81" d="100"/>
        </p:scale>
        <p:origin x="-258"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6/2/2023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507950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585775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431664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095504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147019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229615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728675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406D1E84-FFAA-4D35-9D19-AE164EBC164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969650"/>
      </p:ext>
    </p:extLst>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4F2A2-70FE-43C1-9778-B47825B074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230041"/>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5BCB9-3795-41CE-B8B9-675605E77B6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464161"/>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51887-5753-457C-9598-7222B9C18E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91495"/>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B1D83D5D-4F08-4A5F-9FBD-A2255F57EA98}" type="slidenum">
              <a:rPr lang="en-US" smtClean="0"/>
              <a:pPr>
                <a:defRPr/>
              </a:pPr>
              <a:t>‹#›</a:t>
            </a:fld>
            <a:endParaRPr lang="en-US"/>
          </a:p>
        </p:txBody>
      </p:sp>
    </p:spTree>
    <p:extLst>
      <p:ext uri="{BB962C8B-B14F-4D97-AF65-F5344CB8AC3E}">
        <p14:creationId xmlns:p14="http://schemas.microsoft.com/office/powerpoint/2010/main" val="1415424411"/>
      </p:ext>
    </p:extLst>
  </p:cSld>
  <p:clrMapOvr>
    <a:masterClrMapping/>
  </p:clrMapOvr>
  <p:transition>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9C87A-23D2-41C9-8638-66AE9803032D}" type="slidenum">
              <a:rPr lang="en-US" smtClean="0"/>
              <a:pPr>
                <a:defRPr/>
              </a:pPr>
              <a:t>‹#›</a:t>
            </a:fld>
            <a:endParaRPr lang="en-US"/>
          </a:p>
        </p:txBody>
      </p:sp>
    </p:spTree>
    <p:extLst>
      <p:ext uri="{BB962C8B-B14F-4D97-AF65-F5344CB8AC3E}">
        <p14:creationId xmlns:p14="http://schemas.microsoft.com/office/powerpoint/2010/main" val="3811976988"/>
      </p:ext>
    </p:extLst>
  </p:cSld>
  <p:clrMapOvr>
    <a:masterClrMapping/>
  </p:clrMapOvr>
  <p:transition>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C3DADF-3A0D-40BE-9D58-A2427267C647}" type="slidenum">
              <a:rPr lang="en-US" smtClean="0"/>
              <a:pPr>
                <a:defRPr/>
              </a:pPr>
              <a:t>‹#›</a:t>
            </a:fld>
            <a:endParaRPr lang="en-US"/>
          </a:p>
        </p:txBody>
      </p:sp>
    </p:spTree>
    <p:extLst>
      <p:ext uri="{BB962C8B-B14F-4D97-AF65-F5344CB8AC3E}">
        <p14:creationId xmlns:p14="http://schemas.microsoft.com/office/powerpoint/2010/main" val="596960720"/>
      </p:ext>
    </p:extLst>
  </p:cSld>
  <p:clrMapOvr>
    <a:masterClrMapping/>
  </p:clrMapOvr>
  <p:transition>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190CB5-2FFF-4876-A874-849A4C4337B4}" type="slidenum">
              <a:rPr lang="en-US" smtClean="0"/>
              <a:pPr>
                <a:defRPr/>
              </a:pPr>
              <a:t>‹#›</a:t>
            </a:fld>
            <a:endParaRPr lang="en-US"/>
          </a:p>
        </p:txBody>
      </p:sp>
    </p:spTree>
    <p:extLst>
      <p:ext uri="{BB962C8B-B14F-4D97-AF65-F5344CB8AC3E}">
        <p14:creationId xmlns:p14="http://schemas.microsoft.com/office/powerpoint/2010/main" val="2435062670"/>
      </p:ext>
    </p:extLst>
  </p:cSld>
  <p:clrMapOvr>
    <a:masterClrMapping/>
  </p:clrMapOvr>
  <p:transition>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18F3C3-0447-4D84-ADAD-5C88439F5D3A}" type="slidenum">
              <a:rPr lang="en-US" smtClean="0"/>
              <a:pPr>
                <a:defRPr/>
              </a:pPr>
              <a:t>‹#›</a:t>
            </a:fld>
            <a:endParaRPr lang="en-US"/>
          </a:p>
        </p:txBody>
      </p:sp>
    </p:spTree>
    <p:extLst>
      <p:ext uri="{BB962C8B-B14F-4D97-AF65-F5344CB8AC3E}">
        <p14:creationId xmlns:p14="http://schemas.microsoft.com/office/powerpoint/2010/main" val="2128494367"/>
      </p:ext>
    </p:extLst>
  </p:cSld>
  <p:clrMapOvr>
    <a:masterClrMapping/>
  </p:clrMapOvr>
  <p:transition>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7F5508-6C1D-441C-B432-288206720FEE}" type="slidenum">
              <a:rPr lang="en-US" smtClean="0"/>
              <a:pPr>
                <a:defRPr/>
              </a:pPr>
              <a:t>‹#›</a:t>
            </a:fld>
            <a:endParaRPr lang="en-US"/>
          </a:p>
        </p:txBody>
      </p:sp>
    </p:spTree>
    <p:extLst>
      <p:ext uri="{BB962C8B-B14F-4D97-AF65-F5344CB8AC3E}">
        <p14:creationId xmlns:p14="http://schemas.microsoft.com/office/powerpoint/2010/main" val="3105630601"/>
      </p:ext>
    </p:extLst>
  </p:cSld>
  <p:clrMapOvr>
    <a:masterClrMapping/>
  </p:clrMapOvr>
  <p:transition>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8B0DB2-C0FF-4266-ABE1-213EB3AF6BC7}" type="slidenum">
              <a:rPr lang="en-US" smtClean="0"/>
              <a:pPr>
                <a:defRPr/>
              </a:pPr>
              <a:t>‹#›</a:t>
            </a:fld>
            <a:endParaRPr lang="en-US"/>
          </a:p>
        </p:txBody>
      </p:sp>
    </p:spTree>
    <p:extLst>
      <p:ext uri="{BB962C8B-B14F-4D97-AF65-F5344CB8AC3E}">
        <p14:creationId xmlns:p14="http://schemas.microsoft.com/office/powerpoint/2010/main" val="2699232486"/>
      </p:ext>
    </p:extLst>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2C93-D738-4D30-8A28-48950D58B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13882"/>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9B15C5-9661-4D06-A75A-BF1D21731A27}" type="slidenum">
              <a:rPr lang="en-US" smtClean="0"/>
              <a:pPr>
                <a:defRPr/>
              </a:pPr>
              <a:t>‹#›</a:t>
            </a:fld>
            <a:endParaRPr lang="en-US"/>
          </a:p>
        </p:txBody>
      </p:sp>
    </p:spTree>
    <p:extLst>
      <p:ext uri="{BB962C8B-B14F-4D97-AF65-F5344CB8AC3E}">
        <p14:creationId xmlns:p14="http://schemas.microsoft.com/office/powerpoint/2010/main" val="1829555019"/>
      </p:ext>
    </p:extLst>
  </p:cSld>
  <p:clrMapOvr>
    <a:masterClrMapping/>
  </p:clrMapOvr>
  <p:transition>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FF450C-D04F-4FF3-872A-B37C4CE38A66}" type="slidenum">
              <a:rPr lang="en-US" smtClean="0"/>
              <a:pPr>
                <a:defRPr/>
              </a:pPr>
              <a:t>‹#›</a:t>
            </a:fld>
            <a:endParaRPr lang="en-US"/>
          </a:p>
        </p:txBody>
      </p:sp>
    </p:spTree>
    <p:extLst>
      <p:ext uri="{BB962C8B-B14F-4D97-AF65-F5344CB8AC3E}">
        <p14:creationId xmlns:p14="http://schemas.microsoft.com/office/powerpoint/2010/main" val="799352202"/>
      </p:ext>
    </p:extLst>
  </p:cSld>
  <p:clrMapOvr>
    <a:masterClrMapping/>
  </p:clrMapOvr>
  <p:transition>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F68DD8-88AD-428C-BBF0-6EBE74D39332}" type="slidenum">
              <a:rPr lang="en-US" smtClean="0"/>
              <a:pPr>
                <a:defRPr/>
              </a:pPr>
              <a:t>‹#›</a:t>
            </a:fld>
            <a:endParaRPr lang="en-US"/>
          </a:p>
        </p:txBody>
      </p:sp>
    </p:spTree>
    <p:extLst>
      <p:ext uri="{BB962C8B-B14F-4D97-AF65-F5344CB8AC3E}">
        <p14:creationId xmlns:p14="http://schemas.microsoft.com/office/powerpoint/2010/main" val="1731017842"/>
      </p:ext>
    </p:extLst>
  </p:cSld>
  <p:clrMapOvr>
    <a:masterClrMapping/>
  </p:clrMapOvr>
  <p:transition>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198CD2-F223-49AD-AAB6-C25B4564A3B4}" type="slidenum">
              <a:rPr lang="en-US" smtClean="0"/>
              <a:pPr>
                <a:defRPr/>
              </a:pPr>
              <a:t>‹#›</a:t>
            </a:fld>
            <a:endParaRPr lang="en-US"/>
          </a:p>
        </p:txBody>
      </p:sp>
    </p:spTree>
    <p:extLst>
      <p:ext uri="{BB962C8B-B14F-4D97-AF65-F5344CB8AC3E}">
        <p14:creationId xmlns:p14="http://schemas.microsoft.com/office/powerpoint/2010/main" val="1653500020"/>
      </p:ext>
    </p:extLst>
  </p:cSld>
  <p:clrMapOvr>
    <a:masterClrMapping/>
  </p:clrMapOvr>
  <p:transition>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BFE8F5-34E5-4308-AB80-2C1E8E140EDB}" type="slidenum">
              <a:rPr lang="en-US" smtClean="0"/>
              <a:pPr>
                <a:defRPr/>
              </a:pPr>
              <a:t>‹#›</a:t>
            </a:fld>
            <a:endParaRPr lang="en-US"/>
          </a:p>
        </p:txBody>
      </p:sp>
    </p:spTree>
    <p:extLst>
      <p:ext uri="{BB962C8B-B14F-4D97-AF65-F5344CB8AC3E}">
        <p14:creationId xmlns:p14="http://schemas.microsoft.com/office/powerpoint/2010/main" val="2108187478"/>
      </p:ext>
    </p:extLst>
  </p:cSld>
  <p:clrMapOvr>
    <a:masterClrMapping/>
  </p:clrMapOvr>
  <p:transition>
    <p:wedg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112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4042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6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3608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671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2F414-267C-4308-904F-BAE5E05F3EA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56339"/>
      </p:ext>
    </p:extLst>
  </p:cSld>
  <p:clrMapOvr>
    <a:masterClrMapping/>
  </p:clrMapOvr>
  <p:transition>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7477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2406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634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2276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8711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34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01900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73E0D-B416-435B-83AA-070D1823138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27833"/>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4C2ADB-6FB3-4126-9D1E-658379274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45334"/>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60107C-EEA3-49A9-BD94-89CDCC84805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134832"/>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BAD392-AEDB-43A7-B8C2-E8E7C81B4A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501200"/>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527356-D9E6-46E3-9B0B-3A86D74489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96534"/>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8B2FA-51A6-4DB4-B0C5-A7B09095594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551463"/>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36.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fld id="{FD77D22B-BA01-42B0-A355-66B62724EE0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81278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effectLst>
                  <a:outerShdw blurRad="38100" dist="38100" dir="2700000" algn="tl">
                    <a:srgbClr val="FFFFFF"/>
                  </a:outerShdw>
                </a:effectLst>
                <a:latin typeface="Arial" charset="0"/>
              </a:defRPr>
            </a:lvl1pPr>
          </a:lstStyle>
          <a:p>
            <a:pPr fontAlgn="base">
              <a:spcBef>
                <a:spcPct val="0"/>
              </a:spcBef>
              <a:spcAft>
                <a:spcPct val="0"/>
              </a:spcAft>
              <a:defRPr/>
            </a:pPr>
            <a:fld id="{8F129299-8C71-43CC-99AD-AEDBC557FD4E}"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15870695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19985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897187"/>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3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6.xml"/><Relationship Id="rId5" Type="http://schemas.openxmlformats.org/officeDocument/2006/relationships/image" Target="../media/image12.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2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6.xml"/><Relationship Id="rId5" Type="http://schemas.openxmlformats.org/officeDocument/2006/relationships/image" Target="../media/image29.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6.xml"/><Relationship Id="rId5" Type="http://schemas.openxmlformats.org/officeDocument/2006/relationships/image" Target="../media/image32.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1.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363737" cy="6858000"/>
          </a:xfrm>
          <a:prstGeom prst="rect">
            <a:avLst/>
          </a:prstGeom>
        </p:spPr>
      </p:pic>
      <p:sp>
        <p:nvSpPr>
          <p:cNvPr id="5" name="Rectangle 4"/>
          <p:cNvSpPr/>
          <p:nvPr/>
        </p:nvSpPr>
        <p:spPr>
          <a:xfrm>
            <a:off x="1748558" y="0"/>
            <a:ext cx="2638864" cy="461665"/>
          </a:xfrm>
          <a:prstGeom prst="rect">
            <a:avLst/>
          </a:prstGeom>
        </p:spPr>
        <p:txBody>
          <a:bodyPr wrap="none">
            <a:spAutoFit/>
          </a:bodyPr>
          <a:lstStyle/>
          <a:p>
            <a:r>
              <a:rPr lang="vi-VN" sz="2400" b="1" dirty="0">
                <a:latin typeface="Times New Roman" panose="02020603050405020304" pitchFamily="18" charset="0"/>
                <a:ea typeface="Calibri" panose="020F0502020204030204" pitchFamily="34" charset="0"/>
              </a:rPr>
              <a:t>Hoạt động mở đầu</a:t>
            </a:r>
            <a:endParaRPr lang="en-US" sz="2400" dirty="0"/>
          </a:p>
        </p:txBody>
      </p:sp>
    </p:spTree>
    <p:extLst>
      <p:ext uri="{BB962C8B-B14F-4D97-AF65-F5344CB8AC3E}">
        <p14:creationId xmlns:p14="http://schemas.microsoft.com/office/powerpoint/2010/main" val="2773424428"/>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404" y="1091517"/>
            <a:ext cx="11579192" cy="2963810"/>
          </a:xfrm>
          <a:prstGeom prst="rect">
            <a:avLst/>
          </a:prstGeom>
          <a:ln>
            <a:solidFill>
              <a:schemeClr val="bg1"/>
            </a:solidFill>
          </a:ln>
        </p:spPr>
      </p:pic>
      <p:sp>
        <p:nvSpPr>
          <p:cNvPr id="8" name="Rectangle 7"/>
          <p:cNvSpPr/>
          <p:nvPr/>
        </p:nvSpPr>
        <p:spPr>
          <a:xfrm>
            <a:off x="5220092" y="298383"/>
            <a:ext cx="135165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Câu 2</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
        <p:nvSpPr>
          <p:cNvPr id="2" name="Rectangle: Rounded Corners 1">
            <a:extLst>
              <a:ext uri="{FF2B5EF4-FFF2-40B4-BE49-F238E27FC236}">
                <a16:creationId xmlns:a16="http://schemas.microsoft.com/office/drawing/2014/main" xmlns="" id="{E5C08865-1533-370A-9F88-06D2B31F5C6B}"/>
              </a:ext>
            </a:extLst>
          </p:cNvPr>
          <p:cNvSpPr/>
          <p:nvPr/>
        </p:nvSpPr>
        <p:spPr>
          <a:xfrm>
            <a:off x="3157086" y="2566737"/>
            <a:ext cx="8728510" cy="6096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41642784"/>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760009" y="158560"/>
            <a:ext cx="166103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Câu 1+2</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493" y="743335"/>
            <a:ext cx="12009506" cy="398544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Tree>
    <p:extLst>
      <p:ext uri="{BB962C8B-B14F-4D97-AF65-F5344CB8AC3E}">
        <p14:creationId xmlns:p14="http://schemas.microsoft.com/office/powerpoint/2010/main" val="2835882895"/>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1058778" y="490888"/>
            <a:ext cx="136678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Câu 3</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634" y="1246414"/>
            <a:ext cx="10705288" cy="1690895"/>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7045" y="1430222"/>
            <a:ext cx="1047158" cy="1416205"/>
          </a:xfrm>
          <a:prstGeom prst="rect">
            <a:avLst/>
          </a:prstGeom>
        </p:spPr>
      </p:pic>
    </p:spTree>
    <p:extLst>
      <p:ext uri="{BB962C8B-B14F-4D97-AF65-F5344CB8AC3E}">
        <p14:creationId xmlns:p14="http://schemas.microsoft.com/office/powerpoint/2010/main" val="3390605696"/>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4099814" y="312162"/>
            <a:ext cx="135165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Câu 4</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970085"/>
            <a:ext cx="12191999" cy="1817719"/>
          </a:xfrm>
          <a:prstGeom prst="rect">
            <a:avLst/>
          </a:prstGeom>
        </p:spPr>
      </p:pic>
    </p:spTree>
    <p:extLst>
      <p:ext uri="{BB962C8B-B14F-4D97-AF65-F5344CB8AC3E}">
        <p14:creationId xmlns:p14="http://schemas.microsoft.com/office/powerpoint/2010/main" val="1363447368"/>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4561827" y="0"/>
            <a:ext cx="184537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Câu 3+4</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6331"/>
            <a:ext cx="12041928" cy="3043463"/>
          </a:xfrm>
          <a:prstGeom prst="rect">
            <a:avLst/>
          </a:prstGeom>
        </p:spPr>
      </p:pic>
    </p:spTree>
    <p:extLst>
      <p:ext uri="{BB962C8B-B14F-4D97-AF65-F5344CB8AC3E}">
        <p14:creationId xmlns:p14="http://schemas.microsoft.com/office/powerpoint/2010/main" val="322184742"/>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7940548" y="400110"/>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7"/>
          <p:cNvSpPr/>
          <p:nvPr/>
        </p:nvSpPr>
        <p:spPr>
          <a:xfrm>
            <a:off x="7765917" y="0"/>
            <a:ext cx="35926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838" y="2743201"/>
            <a:ext cx="5819162" cy="41148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100"/>
            <a:ext cx="6372837" cy="6858000"/>
          </a:xfrm>
          <a:prstGeom prst="rect">
            <a:avLst/>
          </a:prstGeom>
        </p:spPr>
      </p:pic>
      <p:pic>
        <p:nvPicPr>
          <p:cNvPr id="6" name="CA BAI PIAN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72819" y="1019527"/>
            <a:ext cx="609600" cy="609600"/>
          </a:xfrm>
          <a:prstGeom prst="rect">
            <a:avLst/>
          </a:prstGeom>
        </p:spPr>
      </p:pic>
    </p:spTree>
    <p:extLst>
      <p:ext uri="{BB962C8B-B14F-4D97-AF65-F5344CB8AC3E}">
        <p14:creationId xmlns:p14="http://schemas.microsoft.com/office/powerpoint/2010/main" val="18406901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0876" fill="hold"/>
                                        <p:tgtEl>
                                          <p:spTgt spid="6"/>
                                        </p:tgtEl>
                                      </p:cBhvr>
                                    </p:cmd>
                                  </p:childTnLst>
                                </p:cTn>
                              </p:par>
                            </p:childTnLst>
                          </p:cTn>
                        </p:par>
                      </p:childTnLst>
                    </p:cTn>
                  </p:par>
                </p:childTnLst>
              </p:cTn>
              <p:nextCondLst>
                <p:cond evt="onClick" delay="0">
                  <p:tgtEl>
                    <p:spTgt spid="6"/>
                  </p:tgtEl>
                </p:cond>
              </p:nextCondLst>
            </p:seq>
            <p:audio>
              <p:cMediaNode vol="80000">
                <p:cTn id="16" fill="hold" display="0">
                  <p:stCondLst>
                    <p:cond delay="indefinite"/>
                  </p:stCondLst>
                  <p:endCondLst>
                    <p:cond evt="onStopAudio" delay="0">
                      <p:tgtEl>
                        <p:sldTgt/>
                      </p:tgtEl>
                    </p:cond>
                  </p:endCondLst>
                </p:cTn>
                <p:tgtEl>
                  <p:spTgt spid="6"/>
                </p:tgtEl>
              </p:cMediaNode>
            </p:audio>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011" y="673451"/>
            <a:ext cx="11531065" cy="1951463"/>
          </a:xfrm>
          <a:prstGeom prst="rect">
            <a:avLst/>
          </a:prstGeom>
        </p:spPr>
      </p:pic>
    </p:spTree>
    <p:extLst>
      <p:ext uri="{BB962C8B-B14F-4D97-AF65-F5344CB8AC3E}">
        <p14:creationId xmlns:p14="http://schemas.microsoft.com/office/powerpoint/2010/main" val="699662909"/>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sp>
        <p:nvSpPr>
          <p:cNvPr id="7" name="TextBox 3"/>
          <p:cNvSpPr txBox="1">
            <a:spLocks noChangeArrowheads="1"/>
          </p:cNvSpPr>
          <p:nvPr/>
        </p:nvSpPr>
        <p:spPr bwMode="auto">
          <a:xfrm>
            <a:off x="2408663" y="152564"/>
            <a:ext cx="65569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fontAlgn="base" hangingPunct="0">
              <a:spcBef>
                <a:spcPct val="0"/>
              </a:spcBef>
              <a:spcAft>
                <a:spcPct val="0"/>
              </a:spcAft>
            </a:pPr>
            <a:r>
              <a:rPr lang="en-US" sz="2400" dirty="0">
                <a:solidFill>
                  <a:srgbClr val="003300"/>
                </a:solidFill>
                <a:latin typeface="Times New Roman" pitchFamily="18" charset="0"/>
                <a:cs typeface="Times New Roman" pitchFamily="18" charset="0"/>
              </a:rPr>
              <a:t>Hát nhóm kết hợp vỗ tay hoặc gõ đệm theo nhịp</a:t>
            </a:r>
          </a:p>
        </p:txBody>
      </p:sp>
      <p:pic>
        <p:nvPicPr>
          <p:cNvPr id="11" name="Picture 2" descr="C:\Users\Administrator\Desktop\hinh nen dep pp\ah dog\Anh-dong-gif-chim-dep-Ohaylam.com-(19).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4077" y="1949902"/>
            <a:ext cx="980223" cy="7779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259" y="987585"/>
            <a:ext cx="11569566" cy="795013"/>
          </a:xfrm>
          <a:prstGeom prst="rect">
            <a:avLst/>
          </a:prstGeom>
        </p:spPr>
      </p:pic>
      <p:pic>
        <p:nvPicPr>
          <p:cNvPr id="13" name="Picture 2" descr="C:\Users\Administrator\Desktop\hinh nen dep pp\ah dog\Anh-dong-gif-chim-dep-Ohaylam.com-(19).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9769" y="1829162"/>
            <a:ext cx="980223" cy="7779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hinh nen dep pp\ah dog\Anh-dong-gif-chim-dep-Ohaylam.com-(19).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5026" y="1871398"/>
            <a:ext cx="980223" cy="7779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istrator\Desktop\hinh nen dep pp\ah dog\Anh-dong-gif-chim-dep-Ohaylam.com-(19).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72725" y="1782598"/>
            <a:ext cx="980223" cy="777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013742"/>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sp>
        <p:nvSpPr>
          <p:cNvPr id="2" name="Rectangle 1"/>
          <p:cNvSpPr/>
          <p:nvPr/>
        </p:nvSpPr>
        <p:spPr>
          <a:xfrm>
            <a:off x="346509" y="667568"/>
            <a:ext cx="11066406" cy="417871"/>
          </a:xfrm>
          <a:prstGeom prst="rect">
            <a:avLst/>
          </a:prstGeom>
        </p:spPr>
        <p:txBody>
          <a:bodyPr wrap="square">
            <a:spAutoFit/>
          </a:bodyPr>
          <a:lstStyle/>
          <a:p>
            <a:pPr algn="just">
              <a:lnSpc>
                <a:spcPct val="115000"/>
              </a:lnSpc>
              <a:spcAft>
                <a:spcPts val="800"/>
              </a:spcAft>
            </a:pPr>
            <a:r>
              <a:rPr lang="en-US" sz="20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Cặp đôi quay mặt vào nhau. thực hiện động tác: phách </a:t>
            </a:r>
            <a:r>
              <a:rPr lang="en-US" sz="20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1 vỗ tay; phách 2, phách 3 hai HS vỗ tay vào nhau</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035160" y="82794"/>
            <a:ext cx="5150769" cy="584775"/>
          </a:xfrm>
          <a:prstGeom prst="rect">
            <a:avLst/>
          </a:prstGeom>
        </p:spPr>
        <p:txBody>
          <a:bodyPr wrap="none">
            <a:spAutoFit/>
          </a:bodyPr>
          <a:lstStyle/>
          <a:p>
            <a:r>
              <a:rPr lang="en-US" sz="3200" b="1" dirty="0">
                <a:solidFill>
                  <a:srgbClr val="FF0000"/>
                </a:solidFill>
                <a:latin typeface="Times New Roman" panose="02020603050405020304" pitchFamily="18" charset="0"/>
                <a:ea typeface="Calibri" panose="020F0502020204030204" pitchFamily="34" charset="0"/>
              </a:rPr>
              <a:t>Hát kết hợp vận động cơ thể</a:t>
            </a:r>
            <a:endParaRPr lang="en-US" sz="3200" b="1" dirty="0">
              <a:solidFill>
                <a:srgbClr val="FF0000"/>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510" y="1530417"/>
            <a:ext cx="11531066" cy="1831976"/>
          </a:xfrm>
          <a:prstGeom prst="rect">
            <a:avLst/>
          </a:prstGeom>
        </p:spPr>
      </p:pic>
    </p:spTree>
    <p:extLst>
      <p:ext uri="{BB962C8B-B14F-4D97-AF65-F5344CB8AC3E}">
        <p14:creationId xmlns:p14="http://schemas.microsoft.com/office/powerpoint/2010/main" val="2965119515"/>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5200651" y="1449389"/>
            <a:ext cx="1997075" cy="1089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700">
                <a:solidFill>
                  <a:srgbClr val="FF0000"/>
                </a:solidFill>
                <a:latin typeface="Tahoma"/>
              </a:rPr>
              <a:t>HÁT TO</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2869" y="1278090"/>
            <a:ext cx="2288567" cy="1522937"/>
          </a:xfrm>
          <a:prstGeom prst="ellipse">
            <a:avLst/>
          </a:prstGeom>
          <a:ln>
            <a:noFill/>
          </a:ln>
          <a:effectLst>
            <a:softEdge rad="11250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6681" y="1063476"/>
            <a:ext cx="2283451" cy="1519533"/>
          </a:xfrm>
          <a:prstGeom prst="ellipse">
            <a:avLst/>
          </a:prstGeom>
          <a:ln>
            <a:noFill/>
          </a:ln>
          <a:effectLst>
            <a:softEdge rad="112500"/>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125" y="2805040"/>
            <a:ext cx="1577564" cy="1307306"/>
          </a:xfrm>
          <a:prstGeom prst="ellipse">
            <a:avLst/>
          </a:prstGeom>
          <a:ln>
            <a:noFill/>
          </a:ln>
          <a:effectLst>
            <a:softEdge rad="112500"/>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8882" y="2726337"/>
            <a:ext cx="1215596" cy="1307306"/>
          </a:xfrm>
          <a:prstGeom prst="ellipse">
            <a:avLst/>
          </a:prstGeom>
          <a:ln>
            <a:noFill/>
          </a:ln>
          <a:effectLst>
            <a:softEdge rad="112500"/>
          </a:effectLst>
        </p:spPr>
      </p:pic>
      <p:sp>
        <p:nvSpPr>
          <p:cNvPr id="11" name="Oval 10"/>
          <p:cNvSpPr/>
          <p:nvPr/>
        </p:nvSpPr>
        <p:spPr>
          <a:xfrm>
            <a:off x="5429250" y="3241675"/>
            <a:ext cx="1473200" cy="738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srgbClr val="FF0000"/>
                </a:solidFill>
                <a:latin typeface="Tahoma"/>
              </a:rPr>
              <a:t>HÁT NHỎ</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4447" y="4683702"/>
            <a:ext cx="1343235" cy="867964"/>
          </a:xfrm>
          <a:prstGeom prst="ellipse">
            <a:avLst/>
          </a:prstGeom>
          <a:ln>
            <a:noFill/>
          </a:ln>
          <a:effectLst>
            <a:softEdge rad="112500"/>
          </a:effectLst>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4353" y="4607835"/>
            <a:ext cx="1145732" cy="765219"/>
          </a:xfrm>
          <a:prstGeom prst="ellipse">
            <a:avLst/>
          </a:prstGeom>
          <a:ln>
            <a:noFill/>
          </a:ln>
          <a:effectLst>
            <a:softEdge rad="112500"/>
          </a:effectLst>
        </p:spPr>
      </p:pic>
      <p:sp>
        <p:nvSpPr>
          <p:cNvPr id="15" name="Oval 14"/>
          <p:cNvSpPr/>
          <p:nvPr/>
        </p:nvSpPr>
        <p:spPr>
          <a:xfrm>
            <a:off x="5577682" y="4703812"/>
            <a:ext cx="1176337"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srgbClr val="FF0000"/>
                </a:solidFill>
                <a:latin typeface="Tahoma"/>
              </a:rPr>
              <a:t>HÁT THẦM</a:t>
            </a:r>
          </a:p>
        </p:txBody>
      </p:sp>
      <p:sp>
        <p:nvSpPr>
          <p:cNvPr id="5" name="TextBox 4"/>
          <p:cNvSpPr txBox="1"/>
          <p:nvPr/>
        </p:nvSpPr>
        <p:spPr>
          <a:xfrm>
            <a:off x="0" y="557569"/>
            <a:ext cx="11508059" cy="400110"/>
          </a:xfrm>
          <a:prstGeom prst="rect">
            <a:avLst/>
          </a:prstGeom>
          <a:noFill/>
        </p:spPr>
        <p:txBody>
          <a:bodyPr wrap="square">
            <a:spAutoFit/>
          </a:bodyPr>
          <a:lstStyle/>
          <a:p>
            <a:pPr eaLnBrk="0" fontAlgn="base" hangingPunct="0">
              <a:spcBef>
                <a:spcPct val="0"/>
              </a:spcBef>
              <a:spcAft>
                <a:spcPct val="0"/>
              </a:spcAft>
              <a:defRPr/>
            </a:pPr>
            <a:r>
              <a:rPr lang="en-US" sz="2000" i="1" dirty="0">
                <a:solidFill>
                  <a:srgbClr val="000000">
                    <a:lumMod val="95000"/>
                    <a:lumOff val="5000"/>
                  </a:srgbClr>
                </a:solidFill>
                <a:latin typeface="Times New Roman" pitchFamily="18" charset="0"/>
                <a:cs typeface="Times New Roman" pitchFamily="18" charset="0"/>
              </a:rPr>
              <a:t>TRÒ CHƠI: HÁT TO-NHỎ-HÁT THẦM: Bàn tay để rộng hát to, để gần nha hát nhỏ, để sát nhau hát thầm</a:t>
            </a:r>
          </a:p>
        </p:txBody>
      </p:sp>
      <p:pic>
        <p:nvPicPr>
          <p:cNvPr id="17" name="Picture 2" descr="C:\Users\Administrator\Desktop\hinh nen dep pp\CON VAT+CAY, HIH ANH NHO NGHEP TRAH\4d93d3c41d690499dcf3d031be2765e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6553" y="5613733"/>
            <a:ext cx="1320673" cy="124792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575720" y="-13877"/>
            <a:ext cx="5497018" cy="517065"/>
          </a:xfrm>
          <a:prstGeom prst="rect">
            <a:avLst/>
          </a:prstGeom>
        </p:spPr>
        <p:txBody>
          <a:bodyPr wrap="none">
            <a:spAutoFit/>
          </a:bodyPr>
          <a:lstStyle/>
          <a:p>
            <a:pPr>
              <a:lnSpc>
                <a:spcPct val="115000"/>
              </a:lnSpc>
              <a:defRPr/>
            </a:pPr>
            <a:r>
              <a:rPr lang="en-US" sz="2400" b="1" kern="0">
                <a:solidFill>
                  <a:srgbClr val="002060"/>
                </a:solidFill>
                <a:latin typeface="Times New Roman"/>
                <a:ea typeface="Calibri"/>
                <a:cs typeface="Times New Roman"/>
              </a:rPr>
              <a:t>HOẠT ĐỘNG VẬN DỤNG SÁNG TẠO</a:t>
            </a:r>
            <a:endParaRPr lang="en-US" sz="2400" b="1" kern="0">
              <a:solidFill>
                <a:srgbClr val="002060"/>
              </a:solidFill>
              <a:latin typeface="Calibri"/>
              <a:ea typeface="Calibri"/>
              <a:cs typeface="Times New Roman"/>
            </a:endParaRPr>
          </a:p>
        </p:txBody>
      </p:sp>
    </p:spTree>
    <p:extLst>
      <p:ext uri="{BB962C8B-B14F-4D97-AF65-F5344CB8AC3E}">
        <p14:creationId xmlns:p14="http://schemas.microsoft.com/office/powerpoint/2010/main" val="3568813579"/>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29000"/>
            <a:ext cx="6088566" cy="3429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0404" y="1713297"/>
            <a:ext cx="6551596" cy="5144703"/>
          </a:xfrm>
          <a:prstGeom prst="rect">
            <a:avLst/>
          </a:prstGeom>
        </p:spPr>
      </p:pic>
      <p:sp>
        <p:nvSpPr>
          <p:cNvPr id="3" name="Rectangle 2"/>
          <p:cNvSpPr/>
          <p:nvPr/>
        </p:nvSpPr>
        <p:spPr>
          <a:xfrm>
            <a:off x="253262" y="133144"/>
            <a:ext cx="5995616" cy="461665"/>
          </a:xfrm>
          <a:prstGeom prst="rect">
            <a:avLst/>
          </a:prstGeom>
        </p:spPr>
        <p:txBody>
          <a:bodyPr wrap="none">
            <a:spAutoFit/>
          </a:bodyPr>
          <a:lstStyle/>
          <a:p>
            <a:pPr eaLnBrk="0" fontAlgn="base" hangingPunct="0">
              <a:spcBef>
                <a:spcPct val="0"/>
              </a:spcBef>
              <a:spcAft>
                <a:spcPct val="0"/>
              </a:spcAft>
            </a:pPr>
            <a:r>
              <a:rPr lang="en-US" sz="2400" b="1" dirty="0">
                <a:solidFill>
                  <a:schemeClr val="accent5">
                    <a:lumMod val="20000"/>
                    <a:lumOff val="80000"/>
                  </a:schemeClr>
                </a:solidFill>
                <a:latin typeface="Times New Roman" panose="02020603050405020304" pitchFamily="18" charset="0"/>
                <a:cs typeface="Times New Roman" panose="02020603050405020304" pitchFamily="18" charset="0"/>
              </a:rPr>
              <a:t>TRONG BỨC TRANH VẼ HÌNH ẢNH </a:t>
            </a:r>
            <a:r>
              <a:rPr lang="vi-VN" sz="2400" b="1" dirty="0">
                <a:solidFill>
                  <a:schemeClr val="accent5">
                    <a:lumMod val="20000"/>
                    <a:lumOff val="80000"/>
                  </a:schemeClr>
                </a:solidFill>
                <a:latin typeface="Times New Roman" panose="02020603050405020304" pitchFamily="18" charset="0"/>
                <a:cs typeface="Times New Roman" panose="02020603050405020304" pitchFamily="18" charset="0"/>
              </a:rPr>
              <a:t>GÌ?</a:t>
            </a:r>
            <a:endParaRPr lang="en-US" sz="2400" b="1" dirty="0">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895150" y="737742"/>
            <a:ext cx="9095873" cy="461665"/>
          </a:xfrm>
          <a:prstGeom prst="rect">
            <a:avLst/>
          </a:prstGeom>
          <a:noFill/>
        </p:spPr>
        <p:txBody>
          <a:bodyPr wrap="square" rtlCol="0">
            <a:spAutoFit/>
          </a:bodyPr>
          <a:lstStyle/>
          <a:p>
            <a:r>
              <a:rPr lang="en-US" sz="2400" b="1" dirty="0">
                <a:solidFill>
                  <a:schemeClr val="accent5">
                    <a:lumMod val="20000"/>
                    <a:lumOff val="80000"/>
                  </a:schemeClr>
                </a:solidFill>
                <a:latin typeface="Times New Roman" panose="02020603050405020304" pitchFamily="18" charset="0"/>
                <a:cs typeface="Times New Roman" panose="02020603050405020304" pitchFamily="18" charset="0"/>
              </a:rPr>
              <a:t>Các bạn nhỏ nước ngoài đang chỉ những chú chim, có nhà, cây...</a:t>
            </a:r>
          </a:p>
        </p:txBody>
      </p:sp>
    </p:spTree>
    <p:extLst>
      <p:ext uri="{BB962C8B-B14F-4D97-AF65-F5344CB8AC3E}">
        <p14:creationId xmlns:p14="http://schemas.microsoft.com/office/powerpoint/2010/main" val="39670489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 CỦNG CỐ DẶN DÒ</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sp>
        <p:nvSpPr>
          <p:cNvPr id="4" name="TextBox 3"/>
          <p:cNvSpPr txBox="1"/>
          <p:nvPr/>
        </p:nvSpPr>
        <p:spPr>
          <a:xfrm>
            <a:off x="6646126" y="3245915"/>
            <a:ext cx="33899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6108" y="1531862"/>
            <a:ext cx="4588827" cy="1122126"/>
          </a:xfrm>
          <a:prstGeom prst="rect">
            <a:avLst/>
          </a:prstGeom>
        </p:spPr>
      </p:pic>
    </p:spTree>
    <p:extLst>
      <p:ext uri="{BB962C8B-B14F-4D97-AF65-F5344CB8AC3E}">
        <p14:creationId xmlns:p14="http://schemas.microsoft.com/office/powerpoint/2010/main" val="199280878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6" name="Text Box 7"/>
          <p:cNvSpPr txBox="1">
            <a:spLocks noChangeArrowheads="1"/>
          </p:cNvSpPr>
          <p:nvPr/>
        </p:nvSpPr>
        <p:spPr bwMode="auto">
          <a:xfrm>
            <a:off x="7894579" y="1696876"/>
            <a:ext cx="1944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2400" dirty="0">
                <a:solidFill>
                  <a:schemeClr val="accent5">
                    <a:lumMod val="20000"/>
                    <a:lumOff val="80000"/>
                  </a:schemeClr>
                </a:solidFill>
                <a:latin typeface="Times New Roman" pitchFamily="18" charset="0"/>
              </a:rPr>
              <a:t>Dân ca Pháp</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0974"/>
            <a:ext cx="6088566" cy="282702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8566" y="2297151"/>
            <a:ext cx="6103434" cy="456084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6227" y="1141543"/>
            <a:ext cx="1518421" cy="83049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1048" y="185507"/>
            <a:ext cx="566215" cy="479518"/>
          </a:xfrm>
          <a:prstGeom prst="rect">
            <a:avLst/>
          </a:prstGeom>
        </p:spPr>
      </p:pic>
      <p:sp>
        <p:nvSpPr>
          <p:cNvPr id="11" name="Rectangle 10"/>
          <p:cNvSpPr/>
          <p:nvPr/>
        </p:nvSpPr>
        <p:spPr>
          <a:xfrm>
            <a:off x="3455469" y="1192014"/>
            <a:ext cx="5941219" cy="558743"/>
          </a:xfrm>
          <a:prstGeom prst="rect">
            <a:avLst/>
          </a:prstGeom>
        </p:spPr>
        <p:txBody>
          <a:bodyPr wrap="square">
            <a:spAutoFit/>
          </a:bodyPr>
          <a:lstStyle/>
          <a:p>
            <a:pPr algn="ctr">
              <a:lnSpc>
                <a:spcPct val="115000"/>
              </a:lnSpc>
              <a:spcAft>
                <a:spcPts val="0"/>
              </a:spcAft>
            </a:pPr>
            <a:r>
              <a:rPr lang="vi-VN" sz="2800" b="1" dirty="0">
                <a:solidFill>
                  <a:schemeClr val="accent5">
                    <a:lumMod val="20000"/>
                    <a:lumOff val="80000"/>
                  </a:schemeClr>
                </a:solidFill>
                <a:effectLst/>
                <a:latin typeface="Times New Roman" panose="02020603050405020304" pitchFamily="18" charset="0"/>
                <a:ea typeface="Calibri" panose="020F0502020204030204" pitchFamily="34" charset="0"/>
                <a:cs typeface="Times New Roman" panose="02020603050405020304" pitchFamily="18" charset="0"/>
              </a:rPr>
              <a:t>HỌC HÁT BÀI</a:t>
            </a:r>
            <a:r>
              <a:rPr lang="en-US" sz="2800" b="1" dirty="0">
                <a:solidFill>
                  <a:schemeClr val="accent5">
                    <a:lumMod val="20000"/>
                    <a:lumOff val="80000"/>
                  </a:schemeClr>
                </a:solidFill>
                <a:effectLst/>
                <a:latin typeface="Times New Roman" panose="02020603050405020304" pitchFamily="18" charset="0"/>
                <a:ea typeface="Calibri" panose="020F0502020204030204" pitchFamily="34" charset="0"/>
                <a:cs typeface="Times New Roman" panose="02020603050405020304" pitchFamily="18" charset="0"/>
              </a:rPr>
              <a:t>: CON CHIM NON</a:t>
            </a:r>
            <a:endParaRPr lang="en-US" sz="2800" dirty="0">
              <a:solidFill>
                <a:schemeClr val="accent5">
                  <a:lumMod val="20000"/>
                  <a:lumOff val="8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5178393" y="423511"/>
            <a:ext cx="2048564" cy="625428"/>
          </a:xfrm>
          <a:prstGeom prst="rect">
            <a:avLst/>
          </a:prstGeom>
        </p:spPr>
        <p:txBody>
          <a:bodyPr wrap="square">
            <a:spAutoFit/>
          </a:bodyPr>
          <a:lstStyle/>
          <a:p>
            <a:pPr algn="ctr">
              <a:lnSpc>
                <a:spcPct val="115000"/>
              </a:lnSpc>
              <a:spcAft>
                <a:spcPts val="0"/>
              </a:spcAft>
            </a:pPr>
            <a:r>
              <a:rPr lang="en-US" sz="3200" b="1" dirty="0">
                <a:solidFill>
                  <a:schemeClr val="accent5">
                    <a:lumMod val="20000"/>
                    <a:lumOff val="80000"/>
                  </a:schemeClr>
                </a:solidFill>
                <a:latin typeface="Times New Roman" panose="02020603050405020304" pitchFamily="18" charset="0"/>
                <a:ea typeface="Calibri" panose="020F0502020204030204" pitchFamily="34" charset="0"/>
                <a:cs typeface="Times New Roman" panose="02020603050405020304" pitchFamily="18" charset="0"/>
              </a:rPr>
              <a:t>TIẾT 27 </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0"/>
            <a:ext cx="3900544" cy="1219200"/>
          </a:xfrm>
          <a:prstGeom prst="rect">
            <a:avLst/>
          </a:prstGeom>
        </p:spPr>
      </p:pic>
    </p:spTree>
    <p:extLst>
      <p:ext uri="{BB962C8B-B14F-4D97-AF65-F5344CB8AC3E}">
        <p14:creationId xmlns:p14="http://schemas.microsoft.com/office/powerpoint/2010/main" val="3266671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2000"/>
                                        <p:tgtEl>
                                          <p:spTgt spid="16"/>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 calcmode="lin" valueType="num">
                                      <p:cBhvr>
                                        <p:cTn id="12" dur="1000" fill="hold"/>
                                        <p:tgtEl>
                                          <p:spTgt spid="12"/>
                                        </p:tgtEl>
                                        <p:attrNameLst>
                                          <p:attrName>style.rotation</p:attrName>
                                        </p:attrNameLst>
                                      </p:cBhvr>
                                      <p:tavLst>
                                        <p:tav tm="0">
                                          <p:val>
                                            <p:fltVal val="90"/>
                                          </p:val>
                                        </p:tav>
                                        <p:tav tm="100000">
                                          <p:val>
                                            <p:fltVal val="0"/>
                                          </p:val>
                                        </p:tav>
                                      </p:tavLst>
                                    </p:anim>
                                    <p:animEffect transition="in" filter="fade">
                                      <p:cBhvr>
                                        <p:cTn id="13" dur="1000"/>
                                        <p:tgtEl>
                                          <p:spTgt spid="12"/>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033" y="3618982"/>
            <a:ext cx="6464967" cy="3412273"/>
          </a:xfrm>
          <a:prstGeom prst="rect">
            <a:avLst/>
          </a:prstGeom>
        </p:spPr>
      </p:pic>
      <p:sp>
        <p:nvSpPr>
          <p:cNvPr id="17" name="Rectangle 16"/>
          <p:cNvSpPr/>
          <p:nvPr/>
        </p:nvSpPr>
        <p:spPr>
          <a:xfrm>
            <a:off x="92764" y="-29765"/>
            <a:ext cx="5061001" cy="523220"/>
          </a:xfrm>
          <a:prstGeom prst="rect">
            <a:avLst/>
          </a:prstGeom>
        </p:spPr>
        <p:txBody>
          <a:bodyPr wrap="none">
            <a:spAutoFit/>
          </a:bodyPr>
          <a:lstStyle/>
          <a:p>
            <a:r>
              <a:rPr lang="pt-BR" sz="2800" b="1" dirty="0">
                <a:effectLst/>
                <a:latin typeface="#9Slide05 Dancing Script" panose="03080800040507000D00" pitchFamily="66" charset="0"/>
                <a:ea typeface="Calibri" panose="020F0502020204030204" pitchFamily="34" charset="0"/>
              </a:rPr>
              <a:t>H</a:t>
            </a:r>
            <a:r>
              <a:rPr lang="vi-VN" sz="2800" b="1" dirty="0">
                <a:effectLst/>
                <a:latin typeface="#9Slide05 Dancing Script" panose="03080800040507000D00" pitchFamily="66" charset="0"/>
                <a:ea typeface="Calibri" panose="020F0502020204030204" pitchFamily="34" charset="0"/>
              </a:rPr>
              <a:t>oạt động hình thành kiến thức mới </a:t>
            </a:r>
            <a:endParaRPr lang="en-US" sz="3600" dirty="0">
              <a:latin typeface="#9Slide05 Dancing Script" panose="03080800040507000D00" pitchFamily="66" charset="0"/>
            </a:endParaRPr>
          </a:p>
        </p:txBody>
      </p:sp>
      <p:sp>
        <p:nvSpPr>
          <p:cNvPr id="3" name="Rectangle 2"/>
          <p:cNvSpPr/>
          <p:nvPr/>
        </p:nvSpPr>
        <p:spPr>
          <a:xfrm>
            <a:off x="3966752" y="493455"/>
            <a:ext cx="3462807" cy="548099"/>
          </a:xfrm>
          <a:prstGeom prst="rect">
            <a:avLst/>
          </a:prstGeom>
        </p:spPr>
        <p:txBody>
          <a:bodyPr wrap="none">
            <a:spAutoFit/>
          </a:bodyPr>
          <a:lstStyle/>
          <a:p>
            <a:pPr algn="just">
              <a:lnSpc>
                <a:spcPct val="115000"/>
              </a:lnSpc>
              <a:spcAft>
                <a:spcPts val="800"/>
              </a:spcAft>
            </a:pPr>
            <a:r>
              <a:rPr lang="pt-BR"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Giới thiệu nước pháp</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rot="10800000" flipV="1">
            <a:off x="5621152" y="1340121"/>
            <a:ext cx="6096071" cy="2530180"/>
          </a:xfrm>
          <a:prstGeom prst="rect">
            <a:avLst/>
          </a:prstGeom>
        </p:spPr>
        <p:txBody>
          <a:bodyPr wrap="square">
            <a:spAutoFit/>
          </a:bodyPr>
          <a:lstStyle/>
          <a:p>
            <a:pPr algn="just">
              <a:lnSpc>
                <a:spcPct val="115000"/>
              </a:lnSpc>
              <a:spcAft>
                <a:spcPts val="800"/>
              </a:spcAft>
            </a:pPr>
            <a:r>
              <a:rPr lang="en-US" sz="28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Pháp tên chính thức là Cộng hòa Pháp là một quốc gia có lãnh thổ chính nằm tại Tây Âu một số bài hát lời việt dân ca Pháp như bài Trời đã sáng rồi, con chim non...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387" y="1336173"/>
            <a:ext cx="5326259" cy="35448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55514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07857"/>
            <a:ext cx="7625616" cy="295014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616" y="2141035"/>
            <a:ext cx="4566383" cy="4716966"/>
          </a:xfrm>
          <a:prstGeom prst="rect">
            <a:avLst/>
          </a:prstGeom>
        </p:spPr>
      </p:pic>
      <p:sp>
        <p:nvSpPr>
          <p:cNvPr id="8" name="Rectangle 7"/>
          <p:cNvSpPr/>
          <p:nvPr/>
        </p:nvSpPr>
        <p:spPr>
          <a:xfrm>
            <a:off x="2435191" y="529389"/>
            <a:ext cx="7625615" cy="613245"/>
          </a:xfrm>
          <a:prstGeom prst="rect">
            <a:avLst/>
          </a:prstGeom>
        </p:spPr>
        <p:txBody>
          <a:bodyPr wrap="square">
            <a:spAutoFit/>
          </a:bodyPr>
          <a:lstStyle/>
          <a:p>
            <a:pPr algn="just">
              <a:lnSpc>
                <a:spcPct val="115000"/>
              </a:lnSpc>
              <a:spcAft>
                <a:spcPts val="800"/>
              </a:spcAft>
            </a:pPr>
            <a:r>
              <a:rPr lang="pt-BR"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Giới thiệu tác phẩm bài Con Chim Non</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681789" y="1565148"/>
            <a:ext cx="6594910" cy="2062103"/>
          </a:xfrm>
          <a:prstGeom prst="rect">
            <a:avLst/>
          </a:prstGeom>
        </p:spPr>
        <p:txBody>
          <a:bodyPr wrap="square">
            <a:spAutoFit/>
          </a:bodyPr>
          <a:lstStyle/>
          <a:p>
            <a:pPr algn="just"/>
            <a:r>
              <a:rPr lang="vi-VN" sz="3200" dirty="0">
                <a:latin typeface="Times New Roman" panose="02020603050405020304" pitchFamily="18" charset="0"/>
                <a:ea typeface="Calibri" panose="020F0502020204030204" pitchFamily="34" charset="0"/>
              </a:rPr>
              <a:t>Bài </a:t>
            </a:r>
            <a:r>
              <a:rPr lang="en-US" sz="3200" b="1" i="1" dirty="0">
                <a:latin typeface="Times New Roman" panose="02020603050405020304" pitchFamily="18" charset="0"/>
                <a:ea typeface="Calibri" panose="020F0502020204030204" pitchFamily="34" charset="0"/>
              </a:rPr>
              <a:t>Con chim non </a:t>
            </a:r>
            <a:r>
              <a:rPr lang="en-US" sz="3200" dirty="0">
                <a:latin typeface="Times New Roman" panose="02020603050405020304" pitchFamily="18" charset="0"/>
                <a:ea typeface="Calibri" panose="020F0502020204030204" pitchFamily="34" charset="0"/>
              </a:rPr>
              <a:t>là bài hát có sắc thái nhịp nhàng, tốc độ vừa phải </a:t>
            </a:r>
            <a:r>
              <a:rPr lang="vi-VN" sz="3200" dirty="0">
                <a:latin typeface="Times New Roman" panose="02020603050405020304" pitchFamily="18" charset="0"/>
                <a:ea typeface="Calibri" panose="020F0502020204030204" pitchFamily="34" charset="0"/>
              </a:rPr>
              <a:t>nói về hợp xướng rất</a:t>
            </a:r>
            <a:r>
              <a:rPr lang="en-US" sz="3200" dirty="0">
                <a:latin typeface="Times New Roman" panose="02020603050405020304" pitchFamily="18" charset="0"/>
                <a:ea typeface="Calibri" panose="020F0502020204030204" pitchFamily="34" charset="0"/>
              </a:rPr>
              <a:t> hay </a:t>
            </a:r>
            <a:r>
              <a:rPr lang="vi-VN" sz="3200" dirty="0">
                <a:latin typeface="Times New Roman" panose="02020603050405020304" pitchFamily="18" charset="0"/>
                <a:ea typeface="Calibri" panose="020F0502020204030204" pitchFamily="34" charset="0"/>
              </a:rPr>
              <a:t>của những chú chim khi bình minh lên </a:t>
            </a:r>
            <a:endParaRPr lang="en-US" sz="3200" dirty="0"/>
          </a:p>
        </p:txBody>
      </p:sp>
    </p:spTree>
    <p:extLst>
      <p:ext uri="{BB962C8B-B14F-4D97-AF65-F5344CB8AC3E}">
        <p14:creationId xmlns:p14="http://schemas.microsoft.com/office/powerpoint/2010/main" val="69392058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
        <p:nvSpPr>
          <p:cNvPr id="8" name="Rectangle 7"/>
          <p:cNvSpPr/>
          <p:nvPr/>
        </p:nvSpPr>
        <p:spPr>
          <a:xfrm>
            <a:off x="1454835" y="134754"/>
            <a:ext cx="4870244" cy="483017"/>
          </a:xfrm>
          <a:prstGeom prst="rect">
            <a:avLst/>
          </a:prstGeom>
        </p:spPr>
        <p:txBody>
          <a:bodyPr wrap="none">
            <a:spAutoFit/>
          </a:bodyPr>
          <a:lstStyle/>
          <a:p>
            <a:pPr algn="just">
              <a:lnSpc>
                <a:spcPct val="115000"/>
              </a:lnSpc>
              <a:spcAft>
                <a:spcPts val="800"/>
              </a:spcAft>
            </a:pPr>
            <a:r>
              <a:rPr lang="pt-BR"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Xem con người, văn hóa nước Pháp</a:t>
            </a:r>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Inforgraphic Video - Giới thiệu về đất nước Phá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4148" y="825856"/>
            <a:ext cx="7231619" cy="4141367"/>
          </a:xfrm>
          <a:prstGeom prst="rect">
            <a:avLst/>
          </a:prstGeom>
        </p:spPr>
      </p:pic>
    </p:spTree>
    <p:extLst>
      <p:ext uri="{BB962C8B-B14F-4D97-AF65-F5344CB8AC3E}">
        <p14:creationId xmlns:p14="http://schemas.microsoft.com/office/powerpoint/2010/main" val="295652753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7135118" y="129941"/>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838" y="2714324"/>
            <a:ext cx="5655533" cy="401373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629" y="202132"/>
            <a:ext cx="6209208" cy="6525928"/>
          </a:xfrm>
          <a:prstGeom prst="rect">
            <a:avLst/>
          </a:prstGeom>
        </p:spPr>
      </p:pic>
      <p:pic>
        <p:nvPicPr>
          <p:cNvPr id="11" name="NGHE MAU CON C NP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76107" y="653161"/>
            <a:ext cx="609600" cy="609600"/>
          </a:xfrm>
          <a:prstGeom prst="rect">
            <a:avLst/>
          </a:prstGeom>
        </p:spPr>
      </p:pic>
    </p:spTree>
    <p:extLst>
      <p:ext uri="{BB962C8B-B14F-4D97-AF65-F5344CB8AC3E}">
        <p14:creationId xmlns:p14="http://schemas.microsoft.com/office/powerpoint/2010/main" val="407324860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187"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4716379" y="394636"/>
            <a:ext cx="253885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Đọc lời ca</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
        <p:nvSpPr>
          <p:cNvPr id="3" name="Rectangle 2"/>
          <p:cNvSpPr/>
          <p:nvPr/>
        </p:nvSpPr>
        <p:spPr>
          <a:xfrm>
            <a:off x="943276" y="1106905"/>
            <a:ext cx="9561173" cy="2342436"/>
          </a:xfrm>
          <a:prstGeom prst="rect">
            <a:avLst/>
          </a:prstGeom>
        </p:spPr>
        <p:txBody>
          <a:bodyPr wrap="square">
            <a:spAutoFit/>
          </a:bodyPr>
          <a:lstStyle/>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1: Bình minh lên có con chim non hoà tiếng hót véo von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2: hoà tiếng hót véo von giọng hót vui say sưa.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3: Này chim ơi hát lên cho vang lời thân ái thiết tha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4: rộn vang tới chốn xa càng mến yêu quê nhà</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326471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68114" y="52141"/>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Dạy từng câu</a:t>
            </a:r>
          </a:p>
        </p:txBody>
      </p:sp>
      <p:sp>
        <p:nvSpPr>
          <p:cNvPr id="9" name="Rectangle 8"/>
          <p:cNvSpPr/>
          <p:nvPr/>
        </p:nvSpPr>
        <p:spPr>
          <a:xfrm>
            <a:off x="5458646" y="117898"/>
            <a:ext cx="135165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Câu 1</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882" y="760214"/>
            <a:ext cx="11598442" cy="2964293"/>
          </a:xfrm>
          <a:prstGeom prst="rect">
            <a:avLst/>
          </a:prstGeom>
        </p:spPr>
      </p:pic>
    </p:spTree>
    <p:extLst>
      <p:ext uri="{BB962C8B-B14F-4D97-AF65-F5344CB8AC3E}">
        <p14:creationId xmlns:p14="http://schemas.microsoft.com/office/powerpoint/2010/main" val="1824691336"/>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332</Words>
  <Application>Microsoft Office PowerPoint</Application>
  <PresentationFormat>Custom</PresentationFormat>
  <Paragraphs>37</Paragraphs>
  <Slides>20</Slides>
  <Notes>7</Notes>
  <HiddenSlides>0</HiddenSlides>
  <MMClips>3</MMClips>
  <ScaleCrop>false</ScaleCrop>
  <HeadingPairs>
    <vt:vector size="4" baseType="variant">
      <vt:variant>
        <vt:lpstr>Theme</vt:lpstr>
      </vt:variant>
      <vt:variant>
        <vt:i4>4</vt:i4>
      </vt:variant>
      <vt:variant>
        <vt:lpstr>Slide Titles</vt:lpstr>
      </vt:variant>
      <vt:variant>
        <vt:i4>20</vt:i4>
      </vt:variant>
    </vt:vector>
  </HeadingPairs>
  <TitlesOfParts>
    <vt:vector size="24" baseType="lpstr">
      <vt:lpstr>Textured</vt:lpstr>
      <vt:lpstr>1_Textured</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cp:lastModifiedBy>
  <cp:revision>30</cp:revision>
  <dcterms:created xsi:type="dcterms:W3CDTF">2022-07-19T08:03:09Z</dcterms:created>
  <dcterms:modified xsi:type="dcterms:W3CDTF">2023-06-02T15:51:29Z</dcterms:modified>
</cp:coreProperties>
</file>