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81" r:id="rId2"/>
    <p:sldId id="526" r:id="rId3"/>
    <p:sldId id="527" r:id="rId4"/>
    <p:sldId id="479" r:id="rId5"/>
    <p:sldId id="512" r:id="rId6"/>
    <p:sldId id="513" r:id="rId7"/>
    <p:sldId id="528" r:id="rId8"/>
    <p:sldId id="529" r:id="rId9"/>
    <p:sldId id="532" r:id="rId10"/>
    <p:sldId id="533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57" r:id="rId23"/>
    <p:sldId id="547" r:id="rId24"/>
    <p:sldId id="548" r:id="rId25"/>
    <p:sldId id="525" r:id="rId26"/>
    <p:sldId id="549" r:id="rId27"/>
    <p:sldId id="550" r:id="rId28"/>
    <p:sldId id="552" r:id="rId29"/>
    <p:sldId id="553" r:id="rId30"/>
    <p:sldId id="554" r:id="rId31"/>
    <p:sldId id="555" r:id="rId32"/>
    <p:sldId id="556" r:id="rId33"/>
    <p:sldId id="290" r:id="rId34"/>
    <p:sldId id="291" r:id="rId35"/>
  </p:sldIdLst>
  <p:sldSz cx="12192000" cy="6858000"/>
  <p:notesSz cx="6858000" cy="9144000"/>
  <p:embeddedFontLst>
    <p:embeddedFont>
      <p:font typeface="Calibri Light" pitchFamily="34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VNI-Times"/>
      <p:regular r:id="rId43"/>
      <p:bold r:id="rId44"/>
      <p:italic r:id="rId45"/>
    </p:embeddedFont>
    <p:embeddedFont>
      <p:font typeface=".VnTime" pitchFamily="34" charset="0"/>
      <p:regular r:id="rId46"/>
      <p:bold r:id="rId47"/>
      <p:italic r:id="rId48"/>
      <p:boldItalic r:id="rId49"/>
    </p:embeddedFont>
    <p:embeddedFont>
      <p:font typeface=".VnTimeH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>
        <p:scale>
          <a:sx n="74" d="100"/>
          <a:sy n="74" d="100"/>
        </p:scale>
        <p:origin x="-58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71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2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slide" Target="slide30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5157" y="134911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đến với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73377" y="3743229"/>
            <a:ext cx="8244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3534" y="269107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090DDEF8-E0CC-41C1-B623-8B129FD28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820" end="44479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407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309" y="3499088"/>
            <a:ext cx="821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1+2:</a:t>
            </a:r>
            <a:r>
              <a:rPr lang="en-US" sz="36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3691" y="288948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FB270C4F-2DE6-4BB3-A342-2A94F8545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994" end="44374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78034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59651" y="3507619"/>
            <a:ext cx="8498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3534" y="2740781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4AF8670B-E10C-483E-BDD0-D312A38941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179" end="36547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0045" y="294883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3866" y="3512396"/>
            <a:ext cx="7648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03108" y="2736004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F8CF99BE-4AC5-4D1A-8F68-62FA7A053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256" end="28669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854582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614" y="3512396"/>
            <a:ext cx="7849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Đón nắng đâu về mà 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C4DD037E-C78C-4932-8BD0-CADCA5EB3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060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158620"/>
            <a:ext cx="7250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1+2+3+4:</a:t>
            </a:r>
            <a:r>
              <a:rPr lang="en-US" sz="28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C1+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1278" y="601730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5B234600-261A-4FD4-8088-FE480A515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84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3866" y="3512396"/>
            <a:ext cx="705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436" y="2736004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35E072BF-B63E-4094-BF04-9CC36827E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213" end="20372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36004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0309" y="3512396"/>
            <a:ext cx="704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00721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106F6C76-3DDC-4571-AF66-4973834DF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103" end="12900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586" y="3399732"/>
            <a:ext cx="7939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5+6: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 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8414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9A65A20B-832E-4319-8905-F91A062903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2731" end="12898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3586" y="2799756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178" y="3565218"/>
            <a:ext cx="6154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7D06F2A3-8355-40BC-A279-EA3DBE177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786" end="7571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3335" y="2884117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98" y="382772"/>
            <a:ext cx="6145618" cy="5199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61642" y="5709021"/>
            <a:ext cx="435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- </a:t>
            </a:r>
            <a:r>
              <a:rPr lang="en-US" sz="2800" i="1" dirty="0" err="1">
                <a:solidFill>
                  <a:schemeClr val="bg1"/>
                </a:solidFill>
              </a:rPr>
              <a:t>Hỏi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câu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giai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điệu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và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bức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vi-VN" sz="2800" i="1" dirty="0">
                <a:solidFill>
                  <a:schemeClr val="bg1"/>
                </a:solidFill>
              </a:rPr>
              <a:t>tranh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là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của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bài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hát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vi-VN" sz="2800" i="1" dirty="0">
                <a:solidFill>
                  <a:schemeClr val="bg1"/>
                </a:solidFill>
              </a:rPr>
              <a:t>nào?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055" y="1655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565218"/>
            <a:ext cx="6822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400"/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9599" y="268318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E4A72997-8027-42F9-A957-6B3F0020D8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1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2332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389286"/>
            <a:ext cx="7514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7+8: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000"/>
          </a:p>
        </p:txBody>
      </p:sp>
      <p:pic>
        <p:nvPicPr>
          <p:cNvPr id="4" name="C7+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86015" y="255361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4E2242BF-B888-4449-9C68-87F7655E8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6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078" y="2858410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7293" y="807630"/>
            <a:ext cx="2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31961" y="852446"/>
            <a:ext cx="668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0066"/>
                </a:solidFill>
              </a:rPr>
              <a:t>- HD HS hát với các hình thức: Tổ, cá nhân…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2845" y="91857"/>
            <a:ext cx="6520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4. HĐ VẬN DỤNG SÁNG TẠO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02" y="2949314"/>
            <a:ext cx="5306518" cy="320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48" y="5441430"/>
            <a:ext cx="4009872" cy="141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84" y="1798820"/>
            <a:ext cx="1094282" cy="1150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5973" y="2165123"/>
            <a:ext cx="1229538" cy="1425068"/>
          </a:xfrm>
          <a:prstGeom prst="rect">
            <a:avLst/>
          </a:prstGeom>
        </p:spPr>
      </p:pic>
      <p:pic>
        <p:nvPicPr>
          <p:cNvPr id="11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3206" y="1764467"/>
            <a:ext cx="122372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9263" y="163737"/>
            <a:ext cx="5861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HD HS hát với các hình thức:</a:t>
            </a:r>
          </a:p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Song ca: Từ Bên lăng Bác…thêu hoa</a:t>
            </a:r>
          </a:p>
          <a:p>
            <a:pPr marL="457200" indent="-457200">
              <a:buFontTx/>
              <a:buChar char="-"/>
            </a:pPr>
            <a:r>
              <a:rPr lang="en-US" sz="2800" i="1">
                <a:solidFill>
                  <a:srgbClr val="000066"/>
                </a:solidFill>
              </a:rPr>
              <a:t>Đồng ca: Rất trong…tre ngà </a:t>
            </a:r>
          </a:p>
          <a:p>
            <a:endParaRPr lang="en-US" sz="2800" i="1">
              <a:solidFill>
                <a:srgbClr val="00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28" y="2964304"/>
            <a:ext cx="5111646" cy="3200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86" y="5321509"/>
            <a:ext cx="4009872" cy="141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84" y="1537746"/>
            <a:ext cx="1225104" cy="1425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8670" y="2250280"/>
            <a:ext cx="1283704" cy="1425068"/>
          </a:xfrm>
          <a:prstGeom prst="rect">
            <a:avLst/>
          </a:prstGeom>
        </p:spPr>
      </p:pic>
      <p:pic>
        <p:nvPicPr>
          <p:cNvPr id="11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0240" y="1916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73327" y="760397"/>
            <a:ext cx="628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</a:rPr>
              <a:t>HÁT KẾT HỢP GÕ ĐỆM THEO NHỊP</a:t>
            </a:r>
            <a:endParaRPr lang="en-US" sz="26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429" y="1239153"/>
            <a:ext cx="10655584" cy="654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Bên l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ă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ng Bác Hồ có đôi khóm tre ngà.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Đón gió đâu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về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mà đu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đưa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đu đưa . Đón nắng đâu về mà thêu hoa, thêu hoa .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Rất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tr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ong là tiếng chim , tiếng chim chuyền ngây thơ. Rất xanh tiếng sáo diều, tiếng sáo trời ngân nga.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Một khoảng trời quê hương thân yêu về bên Bác , cho em về ca há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dưới mái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tóc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tre ngà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.</a:t>
            </a:r>
            <a:br>
              <a:rPr lang="vi-VN" sz="2400" i="1" dirty="0">
                <a:solidFill>
                  <a:srgbClr val="FF0000"/>
                </a:solidFill>
                <a:latin typeface="+mj-lt"/>
              </a:rPr>
            </a:b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2" y="2130285"/>
            <a:ext cx="590976" cy="71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2" y="2291717"/>
            <a:ext cx="659237" cy="59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0" y="2296874"/>
            <a:ext cx="659237" cy="59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50" y="2282360"/>
            <a:ext cx="659237" cy="596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2220224"/>
            <a:ext cx="659237" cy="596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9" y="2298275"/>
            <a:ext cx="659237" cy="596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21" y="2265570"/>
            <a:ext cx="659237" cy="596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98" y="3413199"/>
            <a:ext cx="659237" cy="596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42" y="3413200"/>
            <a:ext cx="659237" cy="596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0" y="3362318"/>
            <a:ext cx="659237" cy="5967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3" y="3336894"/>
            <a:ext cx="659237" cy="59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6" y="4394830"/>
            <a:ext cx="659237" cy="59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7" y="4408425"/>
            <a:ext cx="659237" cy="59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58" y="4442369"/>
            <a:ext cx="659237" cy="5967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20" y="3336894"/>
            <a:ext cx="659237" cy="596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86" y="3344281"/>
            <a:ext cx="659237" cy="59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303315"/>
            <a:ext cx="659237" cy="5967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59" y="5473440"/>
            <a:ext cx="659237" cy="596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6" y="5473441"/>
            <a:ext cx="659237" cy="596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4" y="5511115"/>
            <a:ext cx="659237" cy="596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1" y="4426886"/>
            <a:ext cx="659237" cy="596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74" y="4415072"/>
            <a:ext cx="659237" cy="5967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32" y="4406202"/>
            <a:ext cx="659237" cy="596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48" y="5583435"/>
            <a:ext cx="659237" cy="596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00" y="5516586"/>
            <a:ext cx="659237" cy="5967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5" y="5515007"/>
            <a:ext cx="659237" cy="596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94" y="5473439"/>
            <a:ext cx="659237" cy="5967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32" y="2298274"/>
            <a:ext cx="659237" cy="5967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2290351"/>
            <a:ext cx="659237" cy="596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45" y="4442370"/>
            <a:ext cx="659237" cy="59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58" y="5536458"/>
            <a:ext cx="659237" cy="5967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88" y="5515006"/>
            <a:ext cx="659237" cy="596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042" y="5547232"/>
            <a:ext cx="659237" cy="5967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1" y="5560298"/>
            <a:ext cx="659237" cy="596767"/>
          </a:xfrm>
          <a:prstGeom prst="rect">
            <a:avLst/>
          </a:prstGeom>
        </p:spPr>
      </p:pic>
      <p:pic>
        <p:nvPicPr>
          <p:cNvPr id="44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1FFC4D4F-F4B3-449C-8DA9-9A5298C803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99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8214" y="750118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3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71" y="3582649"/>
            <a:ext cx="2118485" cy="3275351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56" y="3582648"/>
            <a:ext cx="2118486" cy="3226631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41" y="3582648"/>
            <a:ext cx="2118486" cy="3275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5559">
            <a:off x="1631492" y="333279"/>
            <a:ext cx="2613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TRÒ CHƠI: MỞ CỬA THĂM BÁC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4284" y="0"/>
            <a:ext cx="385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2400" i="1">
                <a:solidFill>
                  <a:srgbClr val="000066"/>
                </a:solidFill>
              </a:rPr>
              <a:t>Hãy trả lời các câu hỏi sau để cánh cửa mở 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2823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881" y="164891"/>
            <a:ext cx="7974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1:</a:t>
            </a:r>
            <a:r>
              <a:rPr lang="en-US" sz="2800"/>
              <a:t> </a:t>
            </a:r>
            <a:r>
              <a:rPr lang="en-US" sz="2800" i="1">
                <a:solidFill>
                  <a:srgbClr val="6600FF"/>
                </a:solidFill>
              </a:rPr>
              <a:t>Em hãy cho 2 chú chim này biết trong bài hát </a:t>
            </a:r>
            <a:r>
              <a:rPr lang="en-US" sz="2800" b="1" i="1">
                <a:solidFill>
                  <a:srgbClr val="000066"/>
                </a:solidFill>
              </a:rPr>
              <a:t>Tiếng chim nghe như thế nào?</a:t>
            </a:r>
            <a:r>
              <a:rPr lang="en-US" sz="2800" i="1">
                <a:solidFill>
                  <a:srgbClr val="6600FF"/>
                </a:solidFill>
              </a:rPr>
              <a:t> hãy nghe giai điệu câu hát đó và cho biết là </a:t>
            </a:r>
            <a:r>
              <a:rPr lang="en-US" sz="2800" b="1" i="1">
                <a:solidFill>
                  <a:srgbClr val="000066"/>
                </a:solidFill>
              </a:rPr>
              <a:t>câu hát mấy trong bài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61666" y="0"/>
            <a:ext cx="4245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ĐÁP ÁN CÂU 1</a:t>
            </a:r>
            <a:r>
              <a:rPr lang="en-US" sz="2800" b="1">
                <a:solidFill>
                  <a:srgbClr val="FF0000"/>
                </a:solidFill>
              </a:rPr>
              <a:t>: Là </a:t>
            </a:r>
            <a:r>
              <a:rPr lang="en-US" sz="2800" b="1">
                <a:solidFill>
                  <a:srgbClr val="000066"/>
                </a:solidFill>
              </a:rPr>
              <a:t>câu 4</a:t>
            </a:r>
            <a:r>
              <a:rPr lang="en-US" sz="2800" b="1">
                <a:solidFill>
                  <a:srgbClr val="FF0000"/>
                </a:solidFill>
              </a:rPr>
              <a:t> trong bài, hãy hát lại câu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15" y="2668250"/>
            <a:ext cx="2308485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3461" y="89677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2 bi chim 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141" y="265950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844" y="179882"/>
            <a:ext cx="10183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2: </a:t>
            </a:r>
            <a:r>
              <a:rPr lang="en-US" sz="3200">
                <a:solidFill>
                  <a:srgbClr val="6600FF"/>
                </a:solidFill>
              </a:rPr>
              <a:t>Chú chim hát hăng say quá lên đã </a:t>
            </a:r>
            <a:r>
              <a:rPr lang="en-US" sz="3200" b="1" i="1">
                <a:solidFill>
                  <a:srgbClr val="000066"/>
                </a:solidFill>
              </a:rPr>
              <a:t>che mất 2 từ còn thiếu</a:t>
            </a:r>
            <a:r>
              <a:rPr lang="en-US" sz="3200" i="1">
                <a:solidFill>
                  <a:srgbClr val="6600FF"/>
                </a:solidFill>
              </a:rPr>
              <a:t> </a:t>
            </a:r>
            <a:r>
              <a:rPr lang="en-US" sz="3200">
                <a:solidFill>
                  <a:srgbClr val="6600FF"/>
                </a:solidFill>
              </a:rPr>
              <a:t>trong câu hát sau đây em </a:t>
            </a:r>
            <a:r>
              <a:rPr lang="en-US" sz="3200" b="1" i="1">
                <a:solidFill>
                  <a:srgbClr val="000066"/>
                </a:solidFill>
              </a:rPr>
              <a:t>hãy tìm 2 từ đó?</a:t>
            </a: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2"/>
            <a:ext cx="12341901" cy="7704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911" y="464695"/>
            <a:ext cx="379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3200" i="1">
                <a:solidFill>
                  <a:srgbClr val="6600FF"/>
                </a:solidFill>
              </a:rPr>
              <a:t>Lớp hát lại bài Hát mừng để khởi động giọng</a:t>
            </a:r>
          </a:p>
        </p:txBody>
      </p:sp>
      <p:pic>
        <p:nvPicPr>
          <p:cNvPr id="7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566" y="2329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2</a:t>
            </a:r>
            <a:r>
              <a:rPr lang="en-US" sz="2400" b="1">
                <a:solidFill>
                  <a:srgbClr val="FF0000"/>
                </a:solidFill>
              </a:rPr>
              <a:t>: Hai từ bị mất 2 </a:t>
            </a:r>
            <a:r>
              <a:rPr lang="en-US" sz="2400" b="1">
                <a:solidFill>
                  <a:srgbClr val="000066"/>
                </a:solidFill>
              </a:rPr>
              <a:t>“Đu đưa”, </a:t>
            </a:r>
            <a:r>
              <a:rPr lang="en-US" sz="2400" b="1">
                <a:solidFill>
                  <a:srgbClr val="FF0000"/>
                </a:solidFill>
              </a:rPr>
              <a:t>hãy hát lại câu đó</a:t>
            </a: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298" y="5597578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9992" y="4191623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755" y="359764"/>
            <a:ext cx="7615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3:</a:t>
            </a:r>
            <a:r>
              <a:rPr lang="en-US" sz="3200">
                <a:solidFill>
                  <a:srgbClr val="FF0000"/>
                </a:solidFill>
              </a:rPr>
              <a:t> Hai chú chim muốn hỏi qua bài hát này các em </a:t>
            </a:r>
            <a:r>
              <a:rPr lang="en-US" sz="3200" b="1" i="1">
                <a:solidFill>
                  <a:srgbClr val="000066"/>
                </a:solidFill>
              </a:rPr>
              <a:t>biết yêu qúy những gì?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3677900"/>
            <a:ext cx="2878111" cy="318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3</a:t>
            </a:r>
            <a:r>
              <a:rPr lang="en-US" sz="2400" b="1">
                <a:solidFill>
                  <a:srgbClr val="FF0000"/>
                </a:solidFill>
              </a:rPr>
              <a:t>: Yêu quê hương đất nước, Bác Hồ, thiên nhiên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12" y="3807503"/>
            <a:ext cx="3248013" cy="3050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0" y="149903"/>
            <a:ext cx="4182257" cy="2593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784" y="0"/>
            <a:ext cx="1603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CHÚC MỪNG CÁC EM ĐÃ VÀO THĂM BÁC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401074">
            <a:off x="5764211" y="2026225"/>
            <a:ext cx="6110899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 flipV="1">
            <a:off x="2158409" y="5984512"/>
            <a:ext cx="9133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H="1" flipV="1">
            <a:off x="4784651" y="5395713"/>
            <a:ext cx="266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0522" y="6045017"/>
            <a:ext cx="5624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Tre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564x/d0/72/5c/d0725c08da41517cf6b964cc8dacca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3" y="4980715"/>
            <a:ext cx="2774600" cy="106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760144">
            <a:off x="68721" y="342923"/>
            <a:ext cx="313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CHỦ ĐỀ: BÁC HỒ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411" y="2353378"/>
            <a:ext cx="4946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Nh¹c sÜ Hµn Ngäc BÝch lµ ngư­êi rÊt thµnh c«ng víi ©m nh¹c thiÕu nhi. </a:t>
            </a:r>
            <a:r>
              <a:rPr lang="nb-NO" sz="24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bài thành công của ông như bài Đưa</a:t>
            </a: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c¬m cho mÑ ®i cµy, Em bay trong ®ªm ph¸o hoa, TiÕng chim trong v­ên B¸c vµ Tre ngµ bªn Lăng B¸c. </a:t>
            </a:r>
            <a:endParaRPr lang="en-US" sz="2400" i="1" dirty="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182">
            <a:off x="6949650" y="1292869"/>
            <a:ext cx="3078391" cy="3932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8E1BEC-ED95-4E06-916F-B55A95181E75}"/>
              </a:ext>
            </a:extLst>
          </p:cNvPr>
          <p:cNvSpPr txBox="1"/>
          <p:nvPr/>
        </p:nvSpPr>
        <p:spPr>
          <a:xfrm>
            <a:off x="3561907" y="329609"/>
            <a:ext cx="494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TÁC GIẢ TÁC PHẨM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lang="en-US" sz="2400" dirty="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Nhạc và lời: Hàn Ngọc Bích</a:t>
            </a:r>
          </a:p>
        </p:txBody>
      </p:sp>
      <p:sp>
        <p:nvSpPr>
          <p:cNvPr id="6" name="TextBox 5"/>
          <p:cNvSpPr txBox="1"/>
          <p:nvPr/>
        </p:nvSpPr>
        <p:spPr>
          <a:xfrm rot="19850386">
            <a:off x="910961" y="779019"/>
            <a:ext cx="219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- HÁT MẪU</a:t>
            </a: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75498" y="282988"/>
            <a:ext cx="24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ĐỌC LỜI CA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6874" y="786809"/>
            <a:ext cx="8991246" cy="417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r>
              <a:rPr lang="vi-VN" sz="3200" dirty="0">
                <a:solidFill>
                  <a:srgbClr val="002060"/>
                </a:solidFill>
              </a:rPr>
              <a:t/>
            </a:r>
            <a:br>
              <a:rPr lang="vi-VN" sz="3200" dirty="0">
                <a:solidFill>
                  <a:srgbClr val="002060"/>
                </a:solidFill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5" y="4189227"/>
            <a:ext cx="10845210" cy="23825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75142"/>
            <a:ext cx="8244590" cy="4875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6633" y="0"/>
            <a:ext cx="532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66"/>
                </a:solidFill>
              </a:rPr>
              <a:t>3. HĐ THỰC HÀNH-LUYỆN TẬP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3777" y="2670747"/>
            <a:ext cx="426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HỌC HÁT TỪNG CÂU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4102" y="3835563"/>
            <a:ext cx="8028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3200" b="1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32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pic>
        <p:nvPicPr>
          <p:cNvPr id="1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4306" y="3022437"/>
            <a:ext cx="609600" cy="609600"/>
          </a:xfrm>
          <a:prstGeom prst="rect">
            <a:avLst/>
          </a:prstGeom>
        </p:spPr>
      </p:pic>
      <p:pic>
        <p:nvPicPr>
          <p:cNvPr id="11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xmlns="" id="{AAECE4F8-4D51-43A4-964A-F23F455DBC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289" end="5187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309" y="3022438"/>
            <a:ext cx="661244" cy="567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867</Words>
  <Application>Microsoft Office PowerPoint</Application>
  <PresentationFormat>Custom</PresentationFormat>
  <Paragraphs>83</Paragraphs>
  <Slides>34</Slides>
  <Notes>20</Notes>
  <HiddenSlides>0</HiddenSlides>
  <MMClips>39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Times New Roman</vt:lpstr>
      <vt:lpstr>Calibri Light</vt:lpstr>
      <vt:lpstr>Calibri</vt:lpstr>
      <vt:lpstr>VNI-Times</vt:lpstr>
      <vt:lpstr>.VnTime</vt:lpstr>
      <vt:lpstr>.VnTimeH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</cp:lastModifiedBy>
  <cp:revision>610</cp:revision>
  <dcterms:created xsi:type="dcterms:W3CDTF">2020-08-30T12:35:00Z</dcterms:created>
  <dcterms:modified xsi:type="dcterms:W3CDTF">2023-06-02T14:03:26Z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B854C5AFED7B468AA9A1A99105911DF2</vt:lpwstr>
  </property>
  <property fmtid="{D5CDD505-2E9C-101B-9397-08002B2CF9AE}" pid="3" name="KSOProductBuildVer">
    <vt:lpwstr>1033-11.2.0.10265</vt:lpwstr>
  </property>
</Properties>
</file>