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85" r:id="rId3"/>
    <p:sldId id="288" r:id="rId4"/>
    <p:sldId id="278" r:id="rId5"/>
    <p:sldId id="279" r:id="rId6"/>
    <p:sldId id="281" r:id="rId7"/>
    <p:sldId id="263" r:id="rId8"/>
    <p:sldId id="287" r:id="rId9"/>
    <p:sldId id="300" r:id="rId10"/>
    <p:sldId id="301" r:id="rId11"/>
    <p:sldId id="290" r:id="rId12"/>
    <p:sldId id="291" r:id="rId13"/>
    <p:sldId id="292" r:id="rId14"/>
    <p:sldId id="293" r:id="rId15"/>
    <p:sldId id="294" r:id="rId16"/>
    <p:sldId id="295" r:id="rId17"/>
    <p:sldId id="29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8D28D-354F-46EC-B388-144B73AD7E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74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0FAF4-2E16-4405-82FA-737CCF3528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648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036AA-D57E-404A-A0EF-654C2F2C3C0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6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CB10-AE67-4ED9-900E-13E284562E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77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51400-E276-4DEE-BCB9-FC87F7A75C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05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42B1-5077-44EE-8CB7-3C0658C7C3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51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13DC9-4E59-4442-ADF4-E057285212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5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04A74-74B3-4EDD-8618-09C9525EA5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7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ABCCF-FD12-404E-ADA4-3688A16C8C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4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F0BA4-39A1-4A08-9D4B-107CD54763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54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7CBD2-2FE2-422A-B571-756B5D295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7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D5068E-C558-46EF-BF7C-F2C879F664F9}" type="slidenum">
              <a:rPr lang="en-US">
                <a:solidFill>
                  <a:prstClr val="black">
                    <a:tint val="75000"/>
                  </a:prstClr>
                </a:solidFill>
                <a:latin typeface=".VnTim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6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1925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76872"/>
            <a:ext cx="6048672" cy="41928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07904" y="18863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29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87623" y="846305"/>
            <a:ext cx="7848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Tập đọc nhạc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5" name="TextBox 1"/>
          <p:cNvSpPr txBox="1"/>
          <p:nvPr/>
        </p:nvSpPr>
        <p:spPr>
          <a:xfrm rot="20764901">
            <a:off x="2992854" y="5479819"/>
            <a:ext cx="3943857" cy="523220"/>
          </a:xfrm>
          <a:prstGeom prst="rect">
            <a:avLst/>
          </a:prstGeom>
          <a:noFill/>
        </p:spPr>
        <p:txBody>
          <a:bodyPr spcFirstLastPara="1" wrap="square" numCol="1" rtlCol="0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CHỦ ĐỀ: TÌNH HỮU NGHỊ</a:t>
            </a:r>
          </a:p>
        </p:txBody>
      </p:sp>
    </p:spTree>
    <p:extLst>
      <p:ext uri="{BB962C8B-B14F-4D97-AF65-F5344CB8AC3E}">
        <p14:creationId xmlns:p14="http://schemas.microsoft.com/office/powerpoint/2010/main" val="317143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717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95736" y="6036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3212976"/>
          </a:xfrm>
          <a:prstGeom prst="rect">
            <a:avLst/>
          </a:prstGeom>
        </p:spPr>
      </p:pic>
      <p:pic>
        <p:nvPicPr>
          <p:cNvPr id="5" name="Picture 2" descr="BT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09" b="9767"/>
          <a:stretch>
            <a:fillRect/>
          </a:stretch>
        </p:blipFill>
        <p:spPr bwMode="auto">
          <a:xfrm>
            <a:off x="0" y="3212976"/>
            <a:ext cx="9163503" cy="324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7624" y="533586"/>
            <a:ext cx="7956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 TÊN NỐT NHẠC-HÌNH NỐT NHẠC</a:t>
            </a:r>
          </a:p>
        </p:txBody>
      </p:sp>
    </p:spTree>
    <p:extLst>
      <p:ext uri="{BB962C8B-B14F-4D97-AF65-F5344CB8AC3E}">
        <p14:creationId xmlns:p14="http://schemas.microsoft.com/office/powerpoint/2010/main" val="2481945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35846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9" y="2996953"/>
            <a:ext cx="1647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pic>
        <p:nvPicPr>
          <p:cNvPr id="3074" name="Picture 2" descr="C:\Users\Administrator\Desktop\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5" y="3861047"/>
            <a:ext cx="8874395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30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TẬP ĐỌC NHẠC TỪNG CÂU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7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62"/>
            <a:ext cx="9163503" cy="40887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1119" y="3140968"/>
            <a:ext cx="241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</a:p>
        </p:txBody>
      </p:sp>
      <p:pic>
        <p:nvPicPr>
          <p:cNvPr id="4098" name="Picture 2" descr="C:\Users\Administrator\Desktop\C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"/>
          <a:stretch/>
        </p:blipFill>
        <p:spPr bwMode="auto">
          <a:xfrm>
            <a:off x="97753" y="4149080"/>
            <a:ext cx="904624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9"/>
            <a:ext cx="2414737" cy="17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" y="73473"/>
            <a:ext cx="9163503" cy="34995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5" y="54868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CẢ BÀI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57849" y="3734829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" y="0"/>
            <a:ext cx="9163503" cy="3933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5" y="332656"/>
            <a:ext cx="64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NHẠC VÀ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NGHÉP LỜI</a:t>
            </a: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b="3636"/>
          <a:stretch/>
        </p:blipFill>
        <p:spPr bwMode="auto">
          <a:xfrm>
            <a:off x="28511" y="3956395"/>
            <a:ext cx="90466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3903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35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0662" y="3355124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</a:p>
        </p:txBody>
      </p:sp>
      <p:sp>
        <p:nvSpPr>
          <p:cNvPr id="3" name="Notched Right Arrow 2"/>
          <p:cNvSpPr/>
          <p:nvPr/>
        </p:nvSpPr>
        <p:spPr>
          <a:xfrm>
            <a:off x="1247" y="2634174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9" name="Notched Right Arrow 8"/>
          <p:cNvSpPr/>
          <p:nvPr/>
        </p:nvSpPr>
        <p:spPr>
          <a:xfrm>
            <a:off x="-22301" y="4800065"/>
            <a:ext cx="2376264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TỔ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50662" y="5521015"/>
            <a:ext cx="288032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78" y="23339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5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95736" y="160512"/>
            <a:ext cx="5400600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 NHI THẾ GIỚI LIÊN HOAN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651466"/>
            <a:ext cx="3168352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vi-VN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và lời: Lưu Hữu Phước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 descr="TNTGLH">
            <a:extLst>
              <a:ext uri="{FF2B5EF4-FFF2-40B4-BE49-F238E27FC236}">
                <a16:creationId xmlns:a16="http://schemas.microsoft.com/office/drawing/2014/main" xmlns="" id="{2B5C739C-9CD4-46FD-82EE-60C07F982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323529" y="1019309"/>
            <a:ext cx="8352927" cy="5434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ài 10 - Thiếu Nhi Thế Giới Liên Hoan - Âm Nhạc Lớp 4 -- Tập Hát Theo Lời - CD Bộ Giáo Dục.mp3">
            <a:hlinkClick r:id="" action="ppaction://media"/>
            <a:extLst>
              <a:ext uri="{FF2B5EF4-FFF2-40B4-BE49-F238E27FC236}">
                <a16:creationId xmlns:a16="http://schemas.microsoft.com/office/drawing/2014/main" xmlns="" id="{17402A1A-89ED-4D4D-BA4B-85A775953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544" y="1700808"/>
            <a:ext cx="5040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0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ÔN BÀI HÁT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NHI THẾ GIỚI LIÊN HOAN</a:t>
            </a:r>
            <a:endParaRPr lang="en-US" sz="2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0962" y="6273225"/>
            <a:ext cx="55446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2.HĐ THỰC HÀNH –LUYỆN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56611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Ngàn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dặm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xa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thân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tình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Loài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giặc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kia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thái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bình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FF00"/>
                </a:solidFill>
              </a:rPr>
              <a:t>Vui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liên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hoan</a:t>
            </a:r>
            <a:r>
              <a:rPr lang="en-US" sz="2800" dirty="0">
                <a:solidFill>
                  <a:srgbClr val="FFFF00"/>
                </a:solidFill>
              </a:rPr>
              <a:t>…</a:t>
            </a:r>
            <a:r>
              <a:rPr lang="en-US" sz="2800" dirty="0" err="1">
                <a:solidFill>
                  <a:srgbClr val="FFFF00"/>
                </a:solidFill>
              </a:rPr>
              <a:t>yêu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err="1">
                <a:solidFill>
                  <a:srgbClr val="FFFF00"/>
                </a:solidFill>
              </a:rPr>
              <a:t>đời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6237312"/>
            <a:ext cx="8208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bằng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-87612"/>
            <a:ext cx="8748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</a:rPr>
              <a:t>CÂU 1: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vi-VN" sz="2800" dirty="0">
                <a:solidFill>
                  <a:srgbClr val="002060"/>
                </a:solidFill>
              </a:rPr>
              <a:t>Ngàn dặm xa</a:t>
            </a: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vi-VN" sz="2800" dirty="0">
                <a:solidFill>
                  <a:srgbClr val="002060"/>
                </a:solidFill>
              </a:rPr>
              <a:t> khôn ngăn anh em kết đoàn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</a:rPr>
              <a:t>CÂU 8: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vi-VN" sz="2000" dirty="0">
                <a:solidFill>
                  <a:srgbClr val="002060"/>
                </a:solidFill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r>
              <a:rPr lang="vi-VN" sz="2000" dirty="0">
                <a:solidFill>
                  <a:srgbClr val="002060"/>
                </a:solidFill>
              </a:rPr>
              <a:t>Vang khúc ca yêu đời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135" y="578754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9" y="620688"/>
            <a:ext cx="462121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45" y="2035758"/>
            <a:ext cx="384338" cy="38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34" y="547730"/>
            <a:ext cx="394525" cy="3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51" y="595522"/>
            <a:ext cx="445492" cy="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42" y="2041809"/>
            <a:ext cx="410918" cy="4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87" y="2059108"/>
            <a:ext cx="389955" cy="3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090" y="209722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92" y="2065086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20" y="2041809"/>
            <a:ext cx="407253" cy="4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67" y="2062199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345" y="2059107"/>
            <a:ext cx="407253" cy="4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05393"/>
            <a:ext cx="8877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   TỔ 1 HÁT: </a:t>
            </a:r>
            <a:r>
              <a:rPr lang="en-US" sz="2000" b="1" dirty="0" err="1">
                <a:solidFill>
                  <a:srgbClr val="FF00FF"/>
                </a:solidFill>
              </a:rPr>
              <a:t>Ngàn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dặm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xa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thân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tính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gõ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đệm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611" y="1152623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TỔ 2 HÁT: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Loài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giặc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lia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thái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bình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thanh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phách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433" y="1988840"/>
            <a:ext cx="8496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CẢ LỚP HÁT :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Vui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liên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hoan</a:t>
            </a:r>
            <a:r>
              <a:rPr lang="en-US" sz="2000" b="1" dirty="0">
                <a:solidFill>
                  <a:srgbClr val="FF00FF"/>
                </a:solidFill>
              </a:rPr>
              <a:t>…</a:t>
            </a:r>
            <a:r>
              <a:rPr lang="en-US" sz="2000" b="1" dirty="0" err="1">
                <a:solidFill>
                  <a:srgbClr val="FF00FF"/>
                </a:solidFill>
              </a:rPr>
              <a:t>yêu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FF00FF"/>
                </a:solidFill>
              </a:rPr>
              <a:t>đời</a:t>
            </a:r>
            <a:r>
              <a:rPr lang="en-US" sz="2000" b="1" dirty="0">
                <a:solidFill>
                  <a:srgbClr val="FF00FF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gõ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theo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nhịp</a:t>
            </a:r>
            <a:r>
              <a:rPr lang="en-US" sz="2000" b="1" dirty="0">
                <a:solidFill>
                  <a:srgbClr val="002060"/>
                </a:solidFill>
              </a:rPr>
              <a:t>  </a:t>
            </a:r>
            <a:r>
              <a:rPr lang="en-US" sz="2000" b="1" dirty="0" err="1">
                <a:solidFill>
                  <a:srgbClr val="002060"/>
                </a:solidFill>
              </a:rPr>
              <a:t>bằng</a:t>
            </a:r>
            <a:r>
              <a:rPr lang="en-US" sz="2000" b="1" dirty="0">
                <a:solidFill>
                  <a:srgbClr val="002060"/>
                </a:solidFill>
              </a:rPr>
              <a:t> song loan</a:t>
            </a:r>
          </a:p>
        </p:txBody>
      </p:sp>
    </p:spTree>
    <p:extLst>
      <p:ext uri="{BB962C8B-B14F-4D97-AF65-F5344CB8AC3E}">
        <p14:creationId xmlns:p14="http://schemas.microsoft.com/office/powerpoint/2010/main" val="3729304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2360" y="3206112"/>
            <a:ext cx="982719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3. HĐ VẬN DỤNG-SÁNG TẠO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62311" y="5805264"/>
            <a:ext cx="237626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TRÒ CHƠI: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2988840" y="1621522"/>
            <a:ext cx="2844824" cy="26776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Chia </a:t>
            </a:r>
            <a:r>
              <a:rPr lang="en-US" sz="2400" dirty="0" err="1">
                <a:solidFill>
                  <a:srgbClr val="FF0000"/>
                </a:solidFill>
              </a:rPr>
              <a:t>lớp</a:t>
            </a:r>
            <a:r>
              <a:rPr lang="en-US" sz="2400" dirty="0">
                <a:solidFill>
                  <a:srgbClr val="FF0000"/>
                </a:solidFill>
              </a:rPr>
              <a:t> 3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mẫu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tiết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tấu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của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mình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phân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bạn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thảo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luân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tập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gõ.Mời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diện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tổ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gõ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47218"/>
            <a:ext cx="452423" cy="93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6" y="3938254"/>
            <a:ext cx="296977" cy="1048153"/>
          </a:xfrm>
          <a:prstGeom prst="rect">
            <a:avLst/>
          </a:prstGeom>
        </p:spPr>
      </p:pic>
      <p:pic>
        <p:nvPicPr>
          <p:cNvPr id="4098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82843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0140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647218"/>
            <a:ext cx="452423" cy="9357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93603"/>
            <a:ext cx="452423" cy="93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13" y="637755"/>
            <a:ext cx="452423" cy="9357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24" y="619290"/>
            <a:ext cx="452423" cy="9357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01" y="593602"/>
            <a:ext cx="452423" cy="935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676" y="457371"/>
            <a:ext cx="296977" cy="1048153"/>
          </a:xfrm>
          <a:prstGeom prst="rect">
            <a:avLst/>
          </a:prstGeom>
        </p:spPr>
      </p:pic>
      <p:pic>
        <p:nvPicPr>
          <p:cNvPr id="1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7371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93603"/>
            <a:ext cx="452423" cy="9357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23" y="593603"/>
            <a:ext cx="452423" cy="935723"/>
          </a:xfrm>
          <a:prstGeom prst="rect">
            <a:avLst/>
          </a:prstGeom>
        </p:spPr>
      </p:pic>
      <p:pic>
        <p:nvPicPr>
          <p:cNvPr id="23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542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68512" y="1730331"/>
            <a:ext cx="7375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</a:rPr>
              <a:t>Ca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vang</a:t>
            </a:r>
            <a:r>
              <a:rPr lang="en-US" sz="2800" i="1" dirty="0">
                <a:solidFill>
                  <a:srgbClr val="FF0000"/>
                </a:solidFill>
              </a:rPr>
              <a:t>     </a:t>
            </a:r>
            <a:r>
              <a:rPr lang="en-US" sz="2800" i="1" dirty="0" err="1">
                <a:solidFill>
                  <a:srgbClr val="FF0000"/>
                </a:solidFill>
              </a:rPr>
              <a:t>lên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nắm</a:t>
            </a:r>
            <a:r>
              <a:rPr lang="en-US" sz="2800" i="1" dirty="0">
                <a:solidFill>
                  <a:srgbClr val="FF0000"/>
                </a:solidFill>
              </a:rPr>
              <a:t>    </a:t>
            </a:r>
            <a:r>
              <a:rPr lang="en-US" sz="2800" i="1" dirty="0" err="1">
                <a:solidFill>
                  <a:srgbClr val="FF0000"/>
                </a:solidFill>
              </a:rPr>
              <a:t>tay</a:t>
            </a:r>
            <a:r>
              <a:rPr lang="en-US" sz="2800" i="1" dirty="0">
                <a:solidFill>
                  <a:srgbClr val="FF0000"/>
                </a:solidFill>
              </a:rPr>
              <a:t> qua </a:t>
            </a:r>
            <a:r>
              <a:rPr lang="en-US" sz="2800" i="1" dirty="0" err="1">
                <a:solidFill>
                  <a:srgbClr val="FF0000"/>
                </a:solidFill>
              </a:rPr>
              <a:t>biển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núi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53" y="2213918"/>
            <a:ext cx="296977" cy="10481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8" y="2213919"/>
            <a:ext cx="296977" cy="1048153"/>
          </a:xfrm>
          <a:prstGeom prst="rect">
            <a:avLst/>
          </a:prstGeom>
        </p:spPr>
      </p:pic>
      <p:pic>
        <p:nvPicPr>
          <p:cNvPr id="27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36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36" y="2235986"/>
            <a:ext cx="296977" cy="10481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 flipV="1">
            <a:off x="2897192" y="2848271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6" y="3871372"/>
            <a:ext cx="452423" cy="9357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47" y="2365981"/>
            <a:ext cx="452423" cy="9357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8" y="537387"/>
            <a:ext cx="296977" cy="10481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43" y="2307950"/>
            <a:ext cx="296977" cy="10481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37" y="2307948"/>
            <a:ext cx="296977" cy="1048153"/>
          </a:xfrm>
          <a:prstGeom prst="rect">
            <a:avLst/>
          </a:prstGeom>
        </p:spPr>
      </p:pic>
      <p:pic>
        <p:nvPicPr>
          <p:cNvPr id="38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553" y="3816304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34" y="2313685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35" y="3800216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C:\Users\Administrator\Desktop\hinh nen dep pp\TOG NOT NHAC+KY HIEU B TA\thah gach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35" y="2235987"/>
            <a:ext cx="45719" cy="112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891" y="3863934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TOG NOT NHAC+KY HIEU B TA\2 NOT TRA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86" y="2313685"/>
            <a:ext cx="432048" cy="106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95895" y="3320063"/>
            <a:ext cx="6630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FF0000"/>
                </a:solidFill>
              </a:rPr>
              <a:t>Vui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liên</a:t>
            </a:r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hoan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thiếu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nhi</a:t>
            </a:r>
            <a:r>
              <a:rPr lang="en-US" sz="3200" i="1" dirty="0">
                <a:solidFill>
                  <a:srgbClr val="FF0000"/>
                </a:solidFill>
              </a:rPr>
              <a:t>  </a:t>
            </a:r>
            <a:r>
              <a:rPr lang="en-US" sz="3200" i="1" dirty="0" err="1">
                <a:solidFill>
                  <a:srgbClr val="FF0000"/>
                </a:solidFill>
              </a:rPr>
              <a:t>thế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giới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flipH="1" flipV="1">
            <a:off x="1433210" y="4398520"/>
            <a:ext cx="402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81" y="3900760"/>
            <a:ext cx="296977" cy="104815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79" y="3863934"/>
            <a:ext cx="296977" cy="104815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06346" y="4912087"/>
            <a:ext cx="654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    </a:t>
            </a:r>
            <a:r>
              <a:rPr lang="en-US" sz="3200" i="1" dirty="0" err="1">
                <a:solidFill>
                  <a:srgbClr val="FF0000"/>
                </a:solidFill>
              </a:rPr>
              <a:t>Vang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khúc</a:t>
            </a:r>
            <a:r>
              <a:rPr lang="en-US" sz="3200" i="1" dirty="0">
                <a:solidFill>
                  <a:srgbClr val="FF0000"/>
                </a:solidFill>
              </a:rPr>
              <a:t>   </a:t>
            </a:r>
            <a:r>
              <a:rPr lang="en-US" sz="3200" i="1" dirty="0" err="1">
                <a:solidFill>
                  <a:srgbClr val="FF0000"/>
                </a:solidFill>
              </a:rPr>
              <a:t>ca</a:t>
            </a:r>
            <a:r>
              <a:rPr lang="en-US" sz="3200" i="1" dirty="0">
                <a:solidFill>
                  <a:srgbClr val="FF0000"/>
                </a:solidFill>
              </a:rPr>
              <a:t>        </a:t>
            </a:r>
            <a:r>
              <a:rPr lang="en-US" sz="3200" i="1" dirty="0" err="1">
                <a:solidFill>
                  <a:srgbClr val="FF0000"/>
                </a:solidFill>
              </a:rPr>
              <a:t>yêu</a:t>
            </a:r>
            <a:r>
              <a:rPr lang="en-US" sz="3200" i="1" dirty="0">
                <a:solidFill>
                  <a:srgbClr val="FF0000"/>
                </a:solidFill>
              </a:rPr>
              <a:t>            </a:t>
            </a:r>
            <a:r>
              <a:rPr lang="en-US" sz="3200" i="1" dirty="0" err="1">
                <a:solidFill>
                  <a:srgbClr val="FF0000"/>
                </a:solidFill>
              </a:rPr>
              <a:t>đời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45" name="Isosceles Triangle 44"/>
          <p:cNvSpPr/>
          <p:nvPr/>
        </p:nvSpPr>
        <p:spPr>
          <a:xfrm>
            <a:off x="25422" y="592666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08933" y="1208947"/>
            <a:ext cx="254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22451" y="2307948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64325" y="2832024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Isosceles Triangle 53"/>
          <p:cNvSpPr/>
          <p:nvPr/>
        </p:nvSpPr>
        <p:spPr>
          <a:xfrm>
            <a:off x="66986" y="4018561"/>
            <a:ext cx="882615" cy="1399275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05889" y="4496588"/>
            <a:ext cx="604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001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7" y="980728"/>
            <a:ext cx="5738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</a:t>
            </a: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ĐỌC NHẠC SỐ 8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54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14"/>
            <a:ext cx="9104668" cy="3414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5736" y="548680"/>
            <a:ext cx="619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BẦU TRỜI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vi-VN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(Trích) Nguyễn Văn Quỳ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" b="863"/>
          <a:stretch/>
        </p:blipFill>
        <p:spPr bwMode="auto">
          <a:xfrm>
            <a:off x="47219" y="3438306"/>
            <a:ext cx="9065336" cy="26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" y="14513"/>
            <a:ext cx="16478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4790" y="176026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78D1E0-C498-49DA-A1DE-B010F1D79BF5}"/>
              </a:ext>
            </a:extLst>
          </p:cNvPr>
          <p:cNvSpPr txBox="1"/>
          <p:nvPr/>
        </p:nvSpPr>
        <p:spPr>
          <a:xfrm>
            <a:off x="5220072" y="2379166"/>
            <a:ext cx="37444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Nguyễn Văn Quỳ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 (sinh năm </a:t>
            </a:r>
            <a:r>
              <a:rPr kumimoji="0" lang="vi-VN" sz="2400" b="0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8" tooltip="192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1925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TĐN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2/4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63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314</Words>
  <Application>Microsoft Office PowerPoint</Application>
  <PresentationFormat>On-screen Show (4:3)</PresentationFormat>
  <Paragraphs>50</Paragraphs>
  <Slides>16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</cp:lastModifiedBy>
  <cp:revision>105</cp:revision>
  <dcterms:created xsi:type="dcterms:W3CDTF">2021-03-20T09:13:10Z</dcterms:created>
  <dcterms:modified xsi:type="dcterms:W3CDTF">2023-06-02T16:13:55Z</dcterms:modified>
</cp:coreProperties>
</file>