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17"/>
  </p:notesMasterIdLst>
  <p:sldIdLst>
    <p:sldId id="256" r:id="rId6"/>
    <p:sldId id="289" r:id="rId7"/>
    <p:sldId id="293" r:id="rId8"/>
    <p:sldId id="290" r:id="rId9"/>
    <p:sldId id="302" r:id="rId10"/>
    <p:sldId id="303" r:id="rId11"/>
    <p:sldId id="294" r:id="rId12"/>
    <p:sldId id="304" r:id="rId13"/>
    <p:sldId id="305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6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9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12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08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98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0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7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89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27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0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47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44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10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9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12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52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9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62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70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5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97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3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55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8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74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27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4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96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29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74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49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80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1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26" y="-171399"/>
            <a:ext cx="7477802" cy="136815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Chào mừng quý thầy cô và các bạn học sinh đến với tiết âm nhạc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014" y="-64725"/>
            <a:ext cx="585816" cy="585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21" y="5382508"/>
            <a:ext cx="480835" cy="385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144" y="64886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Bản quyền TT-ÂN-Phi Trường 0987508433  cấm chia sẻ dưới mọi hình thức</a:t>
            </a:r>
            <a:endParaRPr lang="en-US" i="1">
              <a:solidFill>
                <a:srgbClr val="FF0000"/>
              </a:solidFill>
            </a:endParaRPr>
          </a:p>
        </p:txBody>
      </p:sp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0381" y="601735"/>
            <a:ext cx="609600" cy="609600"/>
          </a:xfrm>
          <a:prstGeom prst="rect">
            <a:avLst/>
          </a:prstGeom>
        </p:spPr>
      </p:pic>
      <p:pic>
        <p:nvPicPr>
          <p:cNvPr id="1027" name="Picture 3" descr="C:\Users\Administrator\Desktop\z2565632889832_891108cb7f0998dc6f2bff302641735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3420469" cy="8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388425" y="929065"/>
            <a:ext cx="325538" cy="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30" y="6546358"/>
            <a:ext cx="397469" cy="318655"/>
          </a:xfrm>
          <a:prstGeom prst="rect">
            <a:avLst/>
          </a:prstGeom>
        </p:spPr>
      </p:pic>
      <p:pic>
        <p:nvPicPr>
          <p:cNvPr id="7" name="CHU CHI NHO DEATH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5976" y="5060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0" y="-169640"/>
            <a:ext cx="1064323" cy="947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0000" y="1052736"/>
            <a:ext cx="1827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pt-BR" sz="4000" b="1" u="sng">
                <a:solidFill>
                  <a:schemeClr val="bg1"/>
                </a:solidFill>
              </a:rPr>
              <a:t>TIẾT  </a:t>
            </a:r>
            <a:r>
              <a:rPr lang="pt-BR" sz="4000" b="1" u="sng" smtClean="0">
                <a:solidFill>
                  <a:schemeClr val="bg1"/>
                </a:solidFill>
              </a:rPr>
              <a:t>18</a:t>
            </a:r>
            <a:endParaRPr lang="en-US" sz="4000" u="sng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5963" y="1713002"/>
            <a:ext cx="3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b="1" i="1" smtClean="0">
                <a:solidFill>
                  <a:schemeClr val="bg1"/>
                </a:solidFill>
              </a:rPr>
              <a:t>Đánh giá HK1</a:t>
            </a:r>
            <a:endParaRPr lang="en-US" sz="4000" i="1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istrator\Desktop\hinh nen dep pp\HIH NG NGHEP BAI G\c6d5fe6b810c01226af19b390db7b6c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9223"/>
            <a:ext cx="1438062" cy="363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esktop\hinh nen dep pp\HIH NG NGHEP BAI G\23c204a0cf52b7e935c15376522b1e0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3" y="4468192"/>
            <a:ext cx="1552883" cy="23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5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55" y="6487554"/>
            <a:ext cx="375145" cy="3007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946" y="1772816"/>
            <a:ext cx="6364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08305" algn="l"/>
              </a:tabLst>
            </a:pPr>
            <a:r>
              <a:rPr lang="en-US" sz="3200">
                <a:latin typeface="Times New Roman"/>
                <a:ea typeface="Times New Roman"/>
              </a:rPr>
              <a:t>Đ</a:t>
            </a:r>
            <a:r>
              <a:rPr lang="en-US" sz="3200" smtClean="0">
                <a:latin typeface="Times New Roman"/>
                <a:ea typeface="Times New Roman"/>
              </a:rPr>
              <a:t>àn </a:t>
            </a:r>
            <a:r>
              <a:rPr lang="en-US" sz="3200">
                <a:latin typeface="Times New Roman"/>
                <a:ea typeface="Times New Roman"/>
              </a:rPr>
              <a:t>1 câu hát </a:t>
            </a:r>
            <a:r>
              <a:rPr lang="en-US" sz="3200" smtClean="0">
                <a:latin typeface="Times New Roman"/>
                <a:ea typeface="Times New Roman"/>
              </a:rPr>
              <a:t>bất kỳ </a:t>
            </a:r>
            <a:r>
              <a:rPr lang="en-US" sz="3200">
                <a:latin typeface="Times New Roman"/>
                <a:ea typeface="Times New Roman"/>
              </a:rPr>
              <a:t>lần lượt 4</a:t>
            </a:r>
            <a:r>
              <a:rPr lang="en-US" sz="3200" smtClean="0">
                <a:latin typeface="Times New Roman"/>
                <a:ea typeface="Times New Roman"/>
              </a:rPr>
              <a:t> </a:t>
            </a:r>
            <a:r>
              <a:rPr lang="en-US" sz="3200">
                <a:latin typeface="Times New Roman"/>
                <a:ea typeface="Times New Roman"/>
              </a:rPr>
              <a:t>bài hát </a:t>
            </a:r>
            <a:r>
              <a:rPr lang="en-US" sz="3200" smtClean="0">
                <a:latin typeface="Times New Roman"/>
                <a:ea typeface="Times New Roman"/>
              </a:rPr>
              <a:t>HK1- </a:t>
            </a:r>
            <a:r>
              <a:rPr lang="en-US" sz="3200">
                <a:latin typeface="Times New Roman"/>
                <a:ea typeface="Times New Roman"/>
              </a:rPr>
              <a:t>HS </a:t>
            </a:r>
            <a:r>
              <a:rPr lang="en-US" sz="3200" smtClean="0">
                <a:latin typeface="Times New Roman"/>
                <a:ea typeface="Times New Roman"/>
              </a:rPr>
              <a:t>kể </a:t>
            </a:r>
            <a:r>
              <a:rPr lang="en-US" sz="3200">
                <a:latin typeface="Times New Roman"/>
                <a:ea typeface="Times New Roman"/>
              </a:rPr>
              <a:t>tên bài hát đó, tác giả?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2103" y="622761"/>
            <a:ext cx="417030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08305" algn="l"/>
              </a:tabLst>
            </a:pPr>
            <a:r>
              <a:rPr lang="en-US" sz="3200" b="1">
                <a:latin typeface="Times New Roman"/>
                <a:ea typeface="Times New Roman"/>
              </a:rPr>
              <a:t>1.Kiểm Tra các bài hát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1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764704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Times New Roman"/>
              </a:rPr>
              <a:t>Ô</a:t>
            </a:r>
            <a:r>
              <a:rPr lang="en-US" sz="2800" smtClean="0">
                <a:latin typeface="Times New Roman"/>
                <a:ea typeface="Times New Roman"/>
              </a:rPr>
              <a:t>n </a:t>
            </a:r>
            <a:r>
              <a:rPr lang="en-US" sz="2800">
                <a:latin typeface="Times New Roman"/>
                <a:ea typeface="Times New Roman"/>
              </a:rPr>
              <a:t>hát các bài hát với các hình </a:t>
            </a:r>
            <a:r>
              <a:rPr lang="en-US" sz="2800" smtClean="0">
                <a:latin typeface="Times New Roman"/>
                <a:ea typeface="Times New Roman"/>
              </a:rPr>
              <a:t>thức:</a:t>
            </a:r>
          </a:p>
          <a:p>
            <a:pPr algn="just">
              <a:spcAft>
                <a:spcPts val="0"/>
              </a:spcAft>
            </a:pPr>
            <a:r>
              <a:rPr lang="en-US" sz="2000" smtClean="0">
                <a:effectLst/>
                <a:latin typeface="Times New Roman"/>
                <a:ea typeface="Calibri"/>
              </a:rPr>
              <a:t>+Dàn nhạc trong vườn: Đơn ca</a:t>
            </a:r>
          </a:p>
          <a:p>
            <a:pPr algn="just">
              <a:spcAft>
                <a:spcPts val="0"/>
              </a:spcAft>
            </a:pPr>
            <a:r>
              <a:rPr lang="en-US" sz="2000" smtClean="0">
                <a:latin typeface="Times New Roman"/>
                <a:ea typeface="Calibri"/>
              </a:rPr>
              <a:t>+Con chim chích chòe: Tốp ca</a:t>
            </a:r>
          </a:p>
          <a:p>
            <a:pPr algn="just">
              <a:spcAft>
                <a:spcPts val="0"/>
              </a:spcAft>
            </a:pPr>
            <a:r>
              <a:rPr lang="en-US" sz="2000" smtClean="0">
                <a:effectLst/>
                <a:latin typeface="Times New Roman"/>
                <a:ea typeface="Calibri"/>
              </a:rPr>
              <a:t>+Học sinh lớp 2 chăm ngoan: Hát gõ đệm theo phách</a:t>
            </a:r>
          </a:p>
          <a:p>
            <a:pPr algn="just">
              <a:spcAft>
                <a:spcPts val="0"/>
              </a:spcAft>
            </a:pPr>
            <a:r>
              <a:rPr lang="en-US" sz="2000" smtClean="0">
                <a:latin typeface="Times New Roman"/>
                <a:ea typeface="Calibri"/>
              </a:rPr>
              <a:t>+Chú chim nhỏ dễ thương: Hát vận động phụ họa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44816" cy="30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44816" cy="30709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939017"/>
            <a:ext cx="6120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</a:rPr>
              <a:t>GV nhận xét đánh dấu </a:t>
            </a:r>
            <a:r>
              <a:rPr lang="en-US" sz="2800" smtClean="0">
                <a:solidFill>
                  <a:prstClr val="black"/>
                </a:solidFill>
                <a:latin typeface="Times New Roman"/>
                <a:ea typeface="Times New Roman"/>
              </a:rPr>
              <a:t>tắt vào cạnh tên HS trong sổ đánh giá phần hát, 1 trong 3 mức sau: 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1: Chưa hoàn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thành(CHT)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2: Hoàn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thành(HT)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>
              <a:tabLst>
                <a:tab pos="408305" algn="l"/>
              </a:tabLst>
            </a:pPr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3: Hoàn thành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tốt(HTT)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3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pic>
        <p:nvPicPr>
          <p:cNvPr id="1026" name="Picture 2" descr="C:\Users\Administrator\Desktop\cc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336703" cy="22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5088" y="1313765"/>
            <a:ext cx="6336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Đ</a:t>
            </a:r>
            <a:r>
              <a:rPr lang="en-US" sz="2800" smtClean="0">
                <a:solidFill>
                  <a:srgbClr val="000000"/>
                </a:solidFill>
                <a:latin typeface="Times New Roman"/>
                <a:ea typeface="Times New Roman"/>
              </a:rPr>
              <a:t>ọc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bài đọc nhạc số 1 kết hợp thực hiện kí hiệu bàn tay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4" name="NHAC NEN DOC NHAC 1 2 LQ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0703" y="566124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1816" y="653007"/>
            <a:ext cx="5063246" cy="660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algn="just">
              <a:lnSpc>
                <a:spcPct val="150000"/>
              </a:lnSpc>
              <a:spcAft>
                <a:spcPts val="0"/>
              </a:spcAft>
            </a:pPr>
            <a:r>
              <a:rPr lang="en-US" sz="2800" b="1">
                <a:latin typeface="Arial"/>
                <a:ea typeface="Arial"/>
              </a:rPr>
              <a:t>2. Kiểm tra các bài Đọc nhạc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08" y="2066776"/>
            <a:ext cx="5867809" cy="2226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1680" y="1374231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imes New Roman"/>
                <a:ea typeface="Times New Roman"/>
              </a:rPr>
              <a:t>Ôn đọc </a:t>
            </a:r>
            <a:r>
              <a:rPr lang="en-US">
                <a:latin typeface="Times New Roman"/>
                <a:ea typeface="Times New Roman"/>
              </a:rPr>
              <a:t>bài </a:t>
            </a:r>
            <a:r>
              <a:rPr lang="en-US" smtClean="0">
                <a:latin typeface="Times New Roman"/>
                <a:ea typeface="Times New Roman"/>
              </a:rPr>
              <a:t>đọc nhạc  </a:t>
            </a:r>
            <a:r>
              <a:rPr lang="en-US">
                <a:latin typeface="Times New Roman"/>
                <a:ea typeface="Times New Roman"/>
              </a:rPr>
              <a:t>kết hợp vận động cơ </a:t>
            </a:r>
            <a:r>
              <a:rPr lang="en-US" smtClean="0">
                <a:latin typeface="Times New Roman"/>
                <a:ea typeface="Times New Roman"/>
              </a:rPr>
              <a:t>thể. Sau đó cho HS  </a:t>
            </a:r>
            <a:r>
              <a:rPr lang="en-US">
                <a:latin typeface="Times New Roman"/>
                <a:ea typeface="Times New Roman"/>
              </a:rPr>
              <a:t>sáng tạo </a:t>
            </a:r>
            <a:r>
              <a:rPr lang="en-US" smtClean="0">
                <a:latin typeface="Times New Roman"/>
                <a:ea typeface="Times New Roman"/>
              </a:rPr>
              <a:t>các động tác khác với hình thức cá </a:t>
            </a:r>
            <a:r>
              <a:rPr lang="en-US">
                <a:latin typeface="Times New Roman"/>
                <a:ea typeface="Times New Roman"/>
              </a:rPr>
              <a:t>nhân</a:t>
            </a:r>
            <a:endParaRPr lang="en-US"/>
          </a:p>
        </p:txBody>
      </p:sp>
      <p:pic>
        <p:nvPicPr>
          <p:cNvPr id="2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36633" y="5551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939017"/>
            <a:ext cx="6120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</a:rPr>
              <a:t>GV nhận xét đánh dấu </a:t>
            </a:r>
            <a:r>
              <a:rPr lang="en-US" sz="2800" smtClean="0">
                <a:solidFill>
                  <a:prstClr val="black"/>
                </a:solidFill>
                <a:latin typeface="Times New Roman"/>
                <a:ea typeface="Times New Roman"/>
              </a:rPr>
              <a:t>tắt vào cạnh tên HS trong sổ đánh giá phần đọc nhạc, 1 trong 3 mức sau: 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1: Chưa hoàn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thành(CHT)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2: Hoàn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thành(HT)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tabLst>
                <a:tab pos="408305" algn="l"/>
              </a:tabLst>
            </a:pPr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3: Hoàn thành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tốt(HTT)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929914"/>
            <a:ext cx="64087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Arial"/>
                <a:ea typeface="Arial"/>
              </a:rPr>
              <a:t>II. Đánh giá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Times New Roman"/>
                <a:ea typeface="Arial"/>
              </a:rPr>
              <a:t>- Đánh giá nhận xét </a:t>
            </a:r>
            <a:r>
              <a:rPr lang="en-US" sz="2000" smtClean="0">
                <a:solidFill>
                  <a:srgbClr val="000000"/>
                </a:solidFill>
                <a:latin typeface="Times New Roman"/>
                <a:ea typeface="Arial"/>
              </a:rPr>
              <a:t>chung, đọc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Arial"/>
              </a:rPr>
              <a:t>3 mức đánh </a:t>
            </a:r>
            <a:r>
              <a:rPr lang="en-US" sz="2000" smtClean="0">
                <a:solidFill>
                  <a:srgbClr val="000000"/>
                </a:solidFill>
                <a:latin typeface="Times New Roman"/>
                <a:ea typeface="Arial"/>
              </a:rPr>
              <a:t>giá cho HS rõ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1: Chưa hoàn thành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HS chưa nhớ và chưa  gọi tên bài hát, tên nốt nhạc, tên nhạc cụ được học.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14897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Thực hiện được </a:t>
            </a:r>
            <a:r>
              <a:rPr lang="en-US" sz="2000" i="1" smtClean="0">
                <a:latin typeface="Times New Roman"/>
                <a:ea typeface="Times New Roman"/>
                <a:cs typeface="Arial"/>
              </a:rPr>
              <a:t>ở mức </a:t>
            </a:r>
            <a:r>
              <a:rPr lang="en-US" sz="2000" i="1">
                <a:latin typeface="Times New Roman"/>
                <a:ea typeface="Times New Roman"/>
                <a:cs typeface="Arial"/>
              </a:rPr>
              <a:t>độ vẫn cần sự hướng dẫn của GV.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2: Hoàn thành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HS thể hiện được bài hát, đọc bài đọc nhạc, gõ đệm hình tiết tấu đã học với nhạc cụ ở mức độ đơn giản.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+Tham gia vào các hoạt động tập thể nhưng còn chưa tự tin.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3: Hoàn thành tốt HS vận dụng được kiến thức đã học vào thực tế.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086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biểu diễn bài hát, đọc bài đọc nhạc, gõ đệm với nhạc cụ theo hình thức phù hợp.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594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thể hiện cảm xúc khi hát, gõ đệm và vận động phụ họa theo nhịp điệu.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594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chia sẻ ý kiến cá nhân với bạn/ nhóm. Tự tin, tích cực tham gia vào các hoạt động tâp thể.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6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472</Words>
  <Application>Microsoft Office PowerPoint</Application>
  <PresentationFormat>On-screen Show (4:3)</PresentationFormat>
  <Paragraphs>43</Paragraphs>
  <Slides>11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5_Office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126</cp:revision>
  <dcterms:created xsi:type="dcterms:W3CDTF">2021-06-20T03:25:41Z</dcterms:created>
  <dcterms:modified xsi:type="dcterms:W3CDTF">2024-01-14T07:26:31Z</dcterms:modified>
</cp:coreProperties>
</file>