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9" r:id="rId3"/>
    <p:sldId id="260" r:id="rId4"/>
    <p:sldId id="293" r:id="rId5"/>
    <p:sldId id="294" r:id="rId6"/>
    <p:sldId id="295" r:id="rId7"/>
    <p:sldId id="296" r:id="rId8"/>
    <p:sldId id="297" r:id="rId9"/>
    <p:sldId id="298" r:id="rId10"/>
    <p:sldId id="300" r:id="rId11"/>
    <p:sldId id="299" r:id="rId12"/>
    <p:sldId id="301" r:id="rId13"/>
    <p:sldId id="302" r:id="rId14"/>
    <p:sldId id="303" r:id="rId15"/>
    <p:sldId id="304" r:id="rId16"/>
    <p:sldId id="305"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0" d="100"/>
          <a:sy n="70" d="100"/>
        </p:scale>
        <p:origin x="108" y="14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pic>
        <p:nvPicPr>
          <p:cNvPr id="18" name="Picture 17"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3679601373"/>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7" y="523667"/>
            <a:ext cx="12130720" cy="2933210"/>
          </a:xfrm>
          <a:prstGeom prst="rect">
            <a:avLst/>
          </a:prstGeom>
        </p:spPr>
      </p:pic>
    </p:spTree>
    <p:extLst>
      <p:ext uri="{BB962C8B-B14F-4D97-AF65-F5344CB8AC3E}">
        <p14:creationId xmlns:p14="http://schemas.microsoft.com/office/powerpoint/2010/main" val="41086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a:t>
            </a:r>
            <a:r>
              <a:rPr lang="en-US" sz="3600" dirty="0">
                <a:latin typeface="Times New Roman" panose="02020603050405020304" pitchFamily="18" charset="0"/>
                <a:cs typeface="Times New Roman" panose="02020603050405020304" pitchFamily="18" charset="0"/>
              </a:rPr>
              <a:t>3</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0" y="848439"/>
            <a:ext cx="11920963" cy="1727493"/>
          </a:xfrm>
          <a:prstGeom prst="rect">
            <a:avLst/>
          </a:prstGeom>
        </p:spPr>
      </p:pic>
    </p:spTree>
    <p:extLst>
      <p:ext uri="{BB962C8B-B14F-4D97-AF65-F5344CB8AC3E}">
        <p14:creationId xmlns:p14="http://schemas.microsoft.com/office/powerpoint/2010/main" val="1932654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a:t>
            </a:r>
            <a:r>
              <a:rPr lang="en-US" sz="3600" noProof="0" dirty="0" smtClean="0">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66" y="646331"/>
            <a:ext cx="11860385" cy="1763437"/>
          </a:xfrm>
          <a:prstGeom prst="rect">
            <a:avLst/>
          </a:prstGeom>
        </p:spPr>
      </p:pic>
    </p:spTree>
    <p:extLst>
      <p:ext uri="{BB962C8B-B14F-4D97-AF65-F5344CB8AC3E}">
        <p14:creationId xmlns:p14="http://schemas.microsoft.com/office/powerpoint/2010/main" val="349831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a:t>
            </a:r>
            <a:r>
              <a:rPr lang="en-US" sz="3600" noProof="0" dirty="0" smtClean="0">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6331"/>
            <a:ext cx="12113940" cy="3044723"/>
          </a:xfrm>
          <a:prstGeom prst="rect">
            <a:avLst/>
          </a:prstGeom>
        </p:spPr>
      </p:pic>
    </p:spTree>
    <p:extLst>
      <p:ext uri="{BB962C8B-B14F-4D97-AF65-F5344CB8AC3E}">
        <p14:creationId xmlns:p14="http://schemas.microsoft.com/office/powerpoint/2010/main" val="74664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8" name="Rectangle 7"/>
          <p:cNvSpPr/>
          <p:nvPr/>
        </p:nvSpPr>
        <p:spPr>
          <a:xfrm>
            <a:off x="8964520" y="465683"/>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9" name="Rectangle 8"/>
          <p:cNvSpPr/>
          <p:nvPr/>
        </p:nvSpPr>
        <p:spPr>
          <a:xfrm>
            <a:off x="8521290"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7270595" cy="5564459"/>
          </a:xfrm>
          <a:prstGeom prst="rect">
            <a:avLst/>
          </a:prstGeom>
        </p:spPr>
      </p:pic>
    </p:spTree>
    <p:extLst>
      <p:ext uri="{BB962C8B-B14F-4D97-AF65-F5344CB8AC3E}">
        <p14:creationId xmlns:p14="http://schemas.microsoft.com/office/powerpoint/2010/main" val="410083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027" y="0"/>
            <a:ext cx="8675559" cy="2609385"/>
          </a:xfrm>
          <a:prstGeom prst="rect">
            <a:avLst/>
          </a:prstGeom>
        </p:spPr>
      </p:pic>
    </p:spTree>
    <p:extLst>
      <p:ext uri="{BB962C8B-B14F-4D97-AF65-F5344CB8AC3E}">
        <p14:creationId xmlns:p14="http://schemas.microsoft.com/office/powerpoint/2010/main" val="199249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979871" cy="1268545"/>
          </a:xfrm>
          <a:prstGeom prst="rect">
            <a:avLst/>
          </a:prstGeom>
        </p:spPr>
      </p:pic>
    </p:spTree>
    <p:extLst>
      <p:ext uri="{BB962C8B-B14F-4D97-AF65-F5344CB8AC3E}">
        <p14:creationId xmlns:p14="http://schemas.microsoft.com/office/powerpoint/2010/main" val="367537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566" y="1450206"/>
            <a:ext cx="4636199" cy="1258827"/>
          </a:xfrm>
          <a:prstGeom prst="rect">
            <a:avLst/>
          </a:prstGeom>
        </p:spPr>
      </p:pic>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Chuẩn bị đồ dùng học tập</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3196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341755" y="1728438"/>
            <a:ext cx="1683835"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Song loan</a:t>
            </a:r>
            <a:endParaRPr lang="en-US" sz="24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014331" y="1497605"/>
            <a:ext cx="1683835"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Trống con</a:t>
            </a:r>
            <a:endParaRPr lang="en-US" sz="24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891346" y="1390184"/>
            <a:ext cx="1683835"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Temporin</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497121" y="3198167"/>
            <a:ext cx="2144752"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Thanh phách</a:t>
            </a:r>
            <a:endParaRPr lang="en-US" sz="24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482897" y="4889436"/>
            <a:ext cx="1356732"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Chiêng</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749882" y="5006150"/>
            <a:ext cx="1457094"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Cồng</a:t>
            </a:r>
            <a:endParaRPr lang="en-US" sz="2400" b="1" i="1" dirty="0">
              <a:latin typeface="Times New Roman" panose="02020603050405020304" pitchFamily="18" charset="0"/>
              <a:cs typeface="Times New Roman" panose="02020603050405020304" pitchFamily="18" charset="0"/>
            </a:endParaRPr>
          </a:p>
        </p:txBody>
      </p:sp>
      <p:sp>
        <p:nvSpPr>
          <p:cNvPr id="9" name="Rectangle 8"/>
          <p:cNvSpPr/>
          <p:nvPr/>
        </p:nvSpPr>
        <p:spPr>
          <a:xfrm>
            <a:off x="5377933" y="43866"/>
            <a:ext cx="2640466"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a:t>
            </a:r>
            <a:r>
              <a:rPr lang="en-US" sz="2800" b="1" dirty="0" smtClean="0">
                <a:effectLst/>
                <a:latin typeface="#9Slide05 Dancing Script" panose="03080800040507000D00" pitchFamily="66" charset="0"/>
                <a:ea typeface="Calibri" panose="020F0502020204030204" pitchFamily="34" charset="0"/>
              </a:rPr>
              <a:t>Mở đầu</a:t>
            </a:r>
            <a:endParaRPr lang="en-US" sz="3600" dirty="0">
              <a:latin typeface="#9Slide05 Dancing Script" panose="03080800040507000D00" pitchFamily="66" charset="0"/>
            </a:endParaRPr>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3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P spid="11"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8888"/>
            <a:ext cx="4549698" cy="37691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639" y="3635298"/>
            <a:ext cx="7642302" cy="3222702"/>
          </a:xfrm>
          <a:prstGeom prst="rect">
            <a:avLst/>
          </a:prstGeom>
        </p:spPr>
      </p:pic>
      <p:sp>
        <p:nvSpPr>
          <p:cNvPr id="7" name="Rectangle 6"/>
          <p:cNvSpPr/>
          <p:nvPr/>
        </p:nvSpPr>
        <p:spPr>
          <a:xfrm>
            <a:off x="2399370" y="1244623"/>
            <a:ext cx="7558669" cy="558038"/>
          </a:xfrm>
          <a:prstGeom prst="rect">
            <a:avLst/>
          </a:prstGeom>
        </p:spPr>
        <p:txBody>
          <a:bodyPr wrap="square">
            <a:spAutoFit/>
          </a:bodyPr>
          <a:lstStyle/>
          <a:p>
            <a:pPr algn="ctr">
              <a:lnSpc>
                <a:spcPct val="115000"/>
              </a:lnSpc>
              <a:spcAft>
                <a:spcPts val="0"/>
              </a:spcAft>
            </a:pPr>
            <a:r>
              <a:rPr lang="vi-VN"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KHÚC NHẠC TRÊN ĐƯỜNG XA</a:t>
            </a:r>
            <a:endParaRPr lang="en-US" sz="2800"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8" name="Rectangle 7"/>
          <p:cNvSpPr/>
          <p:nvPr/>
        </p:nvSpPr>
        <p:spPr>
          <a:xfrm>
            <a:off x="7136779" y="1921535"/>
            <a:ext cx="3434577" cy="491481"/>
          </a:xfrm>
          <a:prstGeom prst="rect">
            <a:avLst/>
          </a:prstGeom>
        </p:spPr>
        <p:txBody>
          <a:bodyPr wrap="square">
            <a:spAutoFit/>
          </a:bodyPr>
          <a:lstStyle/>
          <a:p>
            <a:pPr algn="ctr">
              <a:lnSpc>
                <a:spcPct val="115000"/>
              </a:lnSpc>
              <a:spcAft>
                <a:spcPts val="0"/>
              </a:spcAft>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Nhạc</a:t>
            </a: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và lời: Hoàng Lân</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592993" y="73515"/>
            <a:ext cx="1649812" cy="624530"/>
          </a:xfrm>
          <a:prstGeom prst="rect">
            <a:avLst/>
          </a:prstGeom>
        </p:spPr>
        <p:txBody>
          <a:bodyPr wrap="none">
            <a:spAutoFit/>
          </a:bodyPr>
          <a:lstStyle/>
          <a:p>
            <a:pPr algn="ctr">
              <a:lnSpc>
                <a:spcPct val="115000"/>
              </a:lnSpc>
              <a:spcAft>
                <a:spcPts val="0"/>
              </a:spcAft>
            </a:pPr>
            <a:r>
              <a:rPr lang="en-US" sz="32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13 </a:t>
            </a:r>
            <a:endPar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sp>
        <p:nvSpPr>
          <p:cNvPr id="13" name="Rectangle 12"/>
          <p:cNvSpPr/>
          <p:nvPr/>
        </p:nvSpPr>
        <p:spPr>
          <a:xfrm>
            <a:off x="7330451" y="2527659"/>
            <a:ext cx="3434577" cy="491481"/>
          </a:xfrm>
          <a:prstGeom prst="rect">
            <a:avLst/>
          </a:prstGeom>
        </p:spPr>
        <p:txBody>
          <a:bodyPr wrap="square">
            <a:spAutoFit/>
          </a:bodyPr>
          <a:lstStyle/>
          <a:p>
            <a:pPr algn="ctr">
              <a:lnSpc>
                <a:spcPct val="115000"/>
              </a:lnSpc>
              <a:spcAft>
                <a:spcPts val="0"/>
              </a:spcAft>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Dựa theo dân ca Gia-ran</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09956" y="6523463"/>
            <a:ext cx="403985" cy="334537"/>
          </a:xfrm>
          <a:prstGeom prst="rect">
            <a:avLst/>
          </a:prstGeom>
          <a:noFill/>
          <a:ln>
            <a:noFill/>
          </a:ln>
        </p:spPr>
      </p:pic>
    </p:spTree>
    <p:extLst>
      <p:ext uri="{BB962C8B-B14F-4D97-AF65-F5344CB8AC3E}">
        <p14:creationId xmlns:p14="http://schemas.microsoft.com/office/powerpoint/2010/main" val="239692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8280839" y="31790"/>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pic>
        <p:nvPicPr>
          <p:cNvPr id="1026" name="Picture 2" descr="ÂM NHẠC ĐẶNG TOÀN: Đôi nét về nhạc sĩ Hoàng Lâ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035" y="723181"/>
            <a:ext cx="4859905" cy="2733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723181"/>
            <a:ext cx="7014117" cy="923330"/>
          </a:xfrm>
          <a:prstGeom prst="rect">
            <a:avLst/>
          </a:prstGeom>
        </p:spPr>
        <p:txBody>
          <a:bodyPr wrap="square">
            <a:spAutoFit/>
          </a:bodyPr>
          <a:lstStyle/>
          <a:p>
            <a:pPr algn="just"/>
            <a:r>
              <a:rPr lang="vi-VN" b="1" dirty="0">
                <a:solidFill>
                  <a:srgbClr val="212529"/>
                </a:solidFill>
                <a:latin typeface="+mj-lt"/>
              </a:rPr>
              <a:t>Hoàng Lân</a:t>
            </a:r>
            <a:r>
              <a:rPr lang="vi-VN" dirty="0">
                <a:solidFill>
                  <a:srgbClr val="212529"/>
                </a:solidFill>
                <a:latin typeface="+mj-lt"/>
              </a:rPr>
              <a:t> (sinh năm 1942) là nhạc sĩ người Việt Nam. Ông cùng người anh em sinh đôi Hoàng Long trở thành một cặp nhạc sĩ quen thuộc với người yêu nhạc Việt Nam.</a:t>
            </a:r>
            <a:endParaRPr lang="en-US" dirty="0">
              <a:latin typeface="+mj-lt"/>
            </a:endParaRPr>
          </a:p>
        </p:txBody>
      </p:sp>
      <p:sp>
        <p:nvSpPr>
          <p:cNvPr id="3" name="Rectangle 2"/>
          <p:cNvSpPr/>
          <p:nvPr/>
        </p:nvSpPr>
        <p:spPr>
          <a:xfrm>
            <a:off x="0" y="1842157"/>
            <a:ext cx="6858000" cy="923330"/>
          </a:xfrm>
          <a:prstGeom prst="rect">
            <a:avLst/>
          </a:prstGeom>
        </p:spPr>
        <p:txBody>
          <a:bodyPr wrap="square">
            <a:spAutoFit/>
          </a:bodyPr>
          <a:lstStyle/>
          <a:p>
            <a:r>
              <a:rPr lang="vi-VN" dirty="0">
                <a:solidFill>
                  <a:srgbClr val="2B2B2B"/>
                </a:solidFill>
                <a:latin typeface="+mj-lt"/>
              </a:rPr>
              <a:t>Người </a:t>
            </a:r>
            <a:r>
              <a:rPr lang="vi-VN" b="1" dirty="0">
                <a:solidFill>
                  <a:srgbClr val="2B2B2B"/>
                </a:solidFill>
                <a:latin typeface="+mj-lt"/>
              </a:rPr>
              <a:t>Gia Rai</a:t>
            </a:r>
            <a:r>
              <a:rPr lang="vi-VN" dirty="0">
                <a:solidFill>
                  <a:srgbClr val="2B2B2B"/>
                </a:solidFill>
                <a:latin typeface="+mj-lt"/>
              </a:rPr>
              <a:t> hay </a:t>
            </a:r>
            <a:r>
              <a:rPr lang="vi-VN" b="1" dirty="0">
                <a:solidFill>
                  <a:srgbClr val="2B2B2B"/>
                </a:solidFill>
                <a:latin typeface="+mj-lt"/>
              </a:rPr>
              <a:t>Jrai</a:t>
            </a:r>
            <a:r>
              <a:rPr lang="vi-VN" dirty="0">
                <a:solidFill>
                  <a:srgbClr val="2B2B2B"/>
                </a:solidFill>
                <a:latin typeface="+mj-lt"/>
              </a:rPr>
              <a:t>, là một dân tộc nói tiếng Gia Rai thuộc hệ ngôn ngữ Nam Đảo. Người </a:t>
            </a:r>
            <a:r>
              <a:rPr lang="vi-VN" b="1" dirty="0">
                <a:solidFill>
                  <a:srgbClr val="2B2B2B"/>
                </a:solidFill>
                <a:latin typeface="+mj-lt"/>
              </a:rPr>
              <a:t>Gia Rai</a:t>
            </a:r>
            <a:r>
              <a:rPr lang="vi-VN" dirty="0">
                <a:solidFill>
                  <a:srgbClr val="2B2B2B"/>
                </a:solidFill>
                <a:latin typeface="+mj-lt"/>
              </a:rPr>
              <a:t> còn có các tên gọi khác là người </a:t>
            </a:r>
            <a:r>
              <a:rPr lang="vi-VN" b="1" dirty="0">
                <a:solidFill>
                  <a:srgbClr val="2B2B2B"/>
                </a:solidFill>
                <a:latin typeface="+mj-lt"/>
              </a:rPr>
              <a:t>Giơ Rai, Chơ Rai, Tơ Buăn, Hơbau, Hdrung, Chor</a:t>
            </a:r>
            <a:r>
              <a:rPr lang="vi-VN" dirty="0">
                <a:solidFill>
                  <a:srgbClr val="2B2B2B"/>
                </a:solidFill>
                <a:latin typeface="+mj-lt"/>
              </a:rPr>
              <a:t> hay </a:t>
            </a:r>
            <a:r>
              <a:rPr lang="vi-VN" b="1" dirty="0">
                <a:solidFill>
                  <a:srgbClr val="2B2B2B"/>
                </a:solidFill>
                <a:latin typeface="+mj-lt"/>
              </a:rPr>
              <a:t>Gia Lai</a:t>
            </a:r>
            <a:r>
              <a:rPr lang="vi-VN" dirty="0">
                <a:solidFill>
                  <a:srgbClr val="2B2B2B"/>
                </a:solidFill>
                <a:latin typeface="+mj-lt"/>
              </a:rPr>
              <a:t>.</a:t>
            </a:r>
            <a:endParaRPr lang="en-US" dirty="0">
              <a:latin typeface="+mj-lt"/>
            </a:endParaRPr>
          </a:p>
        </p:txBody>
      </p:sp>
    </p:spTree>
    <p:extLst>
      <p:ext uri="{BB962C8B-B14F-4D97-AF65-F5344CB8AC3E}">
        <p14:creationId xmlns:p14="http://schemas.microsoft.com/office/powerpoint/2010/main" val="59003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7359805" cy="6858000"/>
          </a:xfrm>
          <a:prstGeom prst="rect">
            <a:avLst/>
          </a:prstGeom>
        </p:spPr>
      </p:pic>
      <p:sp>
        <p:nvSpPr>
          <p:cNvPr id="10" name="Rectangle 9"/>
          <p:cNvSpPr/>
          <p:nvPr/>
        </p:nvSpPr>
        <p:spPr>
          <a:xfrm>
            <a:off x="9307019" y="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28" y="-194287"/>
            <a:ext cx="2620537" cy="1082555"/>
          </a:xfrm>
          <a:prstGeom prst="rect">
            <a:avLst/>
          </a:prstGeom>
        </p:spPr>
      </p:pic>
    </p:spTree>
    <p:extLst>
      <p:ext uri="{BB962C8B-B14F-4D97-AF65-F5344CB8AC3E}">
        <p14:creationId xmlns:p14="http://schemas.microsoft.com/office/powerpoint/2010/main" val="84883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8" name="Rectangle 7"/>
          <p:cNvSpPr/>
          <p:nvPr/>
        </p:nvSpPr>
        <p:spPr>
          <a:xfrm>
            <a:off x="4977705" y="0"/>
            <a:ext cx="1883849" cy="584775"/>
          </a:xfrm>
          <a:prstGeom prst="rect">
            <a:avLst/>
          </a:prstGeom>
        </p:spPr>
        <p:txBody>
          <a:bodyPr wrap="none">
            <a:spAutoFit/>
          </a:bodyPr>
          <a:lstStyle/>
          <a:p>
            <a:pPr>
              <a:defRPr/>
            </a:pPr>
            <a:r>
              <a:rPr lang="en-US" sz="3200" dirty="0" smtClean="0">
                <a:solidFill>
                  <a:srgbClr val="000000"/>
                </a:solidFill>
                <a:latin typeface="Times New Roman" panose="02020603050405020304" pitchFamily="18" charset="0"/>
                <a:cs typeface="Times New Roman" panose="02020603050405020304" pitchFamily="18" charset="0"/>
              </a:rPr>
              <a:t>Đọc lời ca</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59" y="620443"/>
            <a:ext cx="11351941" cy="2677656"/>
          </a:xfrm>
          <a:prstGeom prst="rect">
            <a:avLst/>
          </a:prstGeom>
        </p:spPr>
        <p:txBody>
          <a:bodyPr wrap="square">
            <a:spAutoFit/>
          </a:bodyPr>
          <a:lstStyle/>
          <a:p>
            <a:pPr algn="just">
              <a:lnSpc>
                <a:spcPct val="150000"/>
              </a:lnSpc>
            </a:pPr>
            <a:r>
              <a:rPr lang="en-US" sz="2800" i="1" dirty="0" smtClean="0">
                <a:latin typeface="Times New Roman" panose="02020603050405020304" pitchFamily="18" charset="0"/>
                <a:cs typeface="Times New Roman" panose="02020603050405020304" pitchFamily="18" charset="0"/>
              </a:rPr>
              <a:t>Câu 1: </a:t>
            </a:r>
            <a:r>
              <a:rPr lang="vi-VN" sz="2800" i="1" dirty="0" smtClean="0">
                <a:latin typeface="Times New Roman" panose="02020603050405020304" pitchFamily="18" charset="0"/>
                <a:cs typeface="Times New Roman" panose="02020603050405020304" pitchFamily="18" charset="0"/>
              </a:rPr>
              <a:t>Tiếng </a:t>
            </a:r>
            <a:r>
              <a:rPr lang="vi-VN" sz="2800" i="1" dirty="0">
                <a:latin typeface="Times New Roman" panose="02020603050405020304" pitchFamily="18" charset="0"/>
                <a:cs typeface="Times New Roman" panose="02020603050405020304" pitchFamily="18" charset="0"/>
              </a:rPr>
              <a:t>suối Hòa tiếng lá rừng núi non cao trập </a:t>
            </a:r>
            <a:r>
              <a:rPr lang="vi-VN" sz="2800" i="1" dirty="0" smtClean="0">
                <a:latin typeface="Times New Roman" panose="02020603050405020304" pitchFamily="18" charset="0"/>
                <a:cs typeface="Times New Roman" panose="02020603050405020304" pitchFamily="18" charset="0"/>
              </a:rPr>
              <a:t>trùng</a:t>
            </a:r>
            <a:endParaRPr lang="en-US" sz="2800" i="1" dirty="0" smtClean="0">
              <a:latin typeface="Times New Roman" panose="02020603050405020304" pitchFamily="18" charset="0"/>
              <a:cs typeface="Times New Roman" panose="02020603050405020304" pitchFamily="18" charset="0"/>
            </a:endParaRPr>
          </a:p>
          <a:p>
            <a:pPr algn="just">
              <a:lnSpc>
                <a:spcPct val="150000"/>
              </a:lnSpc>
            </a:pPr>
            <a:r>
              <a:rPr lang="en-US" sz="2800" i="1" dirty="0" smtClean="0">
                <a:latin typeface="Times New Roman" panose="02020603050405020304" pitchFamily="18" charset="0"/>
                <a:cs typeface="Times New Roman" panose="02020603050405020304" pitchFamily="18" charset="0"/>
              </a:rPr>
              <a:t>Câu 2: Â</a:t>
            </a:r>
            <a:r>
              <a:rPr lang="vi-VN" sz="2800" i="1" dirty="0" smtClean="0">
                <a:latin typeface="Times New Roman" panose="02020603050405020304" pitchFamily="18" charset="0"/>
                <a:cs typeface="Times New Roman" panose="02020603050405020304" pitchFamily="18" charset="0"/>
              </a:rPr>
              <a:t>m </a:t>
            </a:r>
            <a:r>
              <a:rPr lang="vi-VN" sz="2800" i="1" dirty="0">
                <a:latin typeface="Times New Roman" panose="02020603050405020304" pitchFamily="18" charset="0"/>
                <a:cs typeface="Times New Roman" panose="02020603050405020304" pitchFamily="18" charset="0"/>
              </a:rPr>
              <a:t>vang nhạc rừng vang khắp Buôn Làng xôn xao bao </a:t>
            </a:r>
            <a:r>
              <a:rPr lang="en-US" sz="2800" i="1" dirty="0">
                <a:latin typeface="Times New Roman" panose="02020603050405020304" pitchFamily="18" charset="0"/>
                <a:cs typeface="Times New Roman" panose="02020603050405020304" pitchFamily="18" charset="0"/>
              </a:rPr>
              <a:t>l</a:t>
            </a:r>
            <a:r>
              <a:rPr lang="vi-VN" sz="2800" i="1" dirty="0" smtClean="0">
                <a:latin typeface="Times New Roman" panose="02020603050405020304" pitchFamily="18" charset="0"/>
                <a:cs typeface="Times New Roman" panose="02020603050405020304" pitchFamily="18" charset="0"/>
              </a:rPr>
              <a:t>ời ca</a:t>
            </a:r>
            <a:r>
              <a:rPr lang="en-US" sz="2800" i="1" dirty="0" smtClean="0">
                <a:latin typeface="Times New Roman" panose="02020603050405020304" pitchFamily="18" charset="0"/>
                <a:cs typeface="Times New Roman" panose="02020603050405020304" pitchFamily="18" charset="0"/>
              </a:rPr>
              <a:t>.</a:t>
            </a:r>
          </a:p>
          <a:p>
            <a:pPr algn="just">
              <a:lnSpc>
                <a:spcPct val="150000"/>
              </a:lnSpc>
            </a:pPr>
            <a:r>
              <a:rPr lang="en-US" sz="2800" i="1" dirty="0" smtClean="0">
                <a:latin typeface="Times New Roman" panose="02020603050405020304" pitchFamily="18" charset="0"/>
                <a:cs typeface="Times New Roman" panose="02020603050405020304" pitchFamily="18" charset="0"/>
              </a:rPr>
              <a:t>Câu 3: C</a:t>
            </a:r>
            <a:r>
              <a:rPr lang="vi-VN" sz="2800" i="1" dirty="0" smtClean="0">
                <a:latin typeface="Times New Roman" panose="02020603050405020304" pitchFamily="18" charset="0"/>
                <a:cs typeface="Times New Roman" panose="02020603050405020304" pitchFamily="18" charset="0"/>
              </a:rPr>
              <a:t>ó </a:t>
            </a:r>
            <a:r>
              <a:rPr lang="vi-VN" sz="2800" i="1" dirty="0">
                <a:latin typeface="Times New Roman" panose="02020603050405020304" pitchFamily="18" charset="0"/>
                <a:cs typeface="Times New Roman" panose="02020603050405020304" pitchFamily="18" charset="0"/>
              </a:rPr>
              <a:t>tiếng đàn </a:t>
            </a:r>
            <a:r>
              <a:rPr lang="vi-VN" sz="2800" i="1" dirty="0" smtClean="0">
                <a:latin typeface="Times New Roman" panose="02020603050405020304" pitchFamily="18" charset="0"/>
                <a:cs typeface="Times New Roman" panose="02020603050405020304" pitchFamily="18" charset="0"/>
              </a:rPr>
              <a:t>t</a:t>
            </a:r>
            <a:r>
              <a:rPr lang="en-US" sz="2800" i="1" dirty="0" smtClean="0">
                <a:latin typeface="Times New Roman" panose="02020603050405020304" pitchFamily="18" charset="0"/>
                <a:cs typeface="Times New Roman" panose="02020603050405020304" pitchFamily="18" charset="0"/>
              </a:rPr>
              <a:t>’</a:t>
            </a:r>
            <a:r>
              <a:rPr lang="vi-VN" sz="2800" i="1" dirty="0" smtClean="0">
                <a:latin typeface="Times New Roman" panose="02020603050405020304" pitchFamily="18" charset="0"/>
                <a:cs typeface="Times New Roman" panose="02020603050405020304" pitchFamily="18" charset="0"/>
              </a:rPr>
              <a:t>rưng </a:t>
            </a:r>
            <a:r>
              <a:rPr lang="vi-VN" sz="2800" i="1" dirty="0">
                <a:latin typeface="Times New Roman" panose="02020603050405020304" pitchFamily="18" charset="0"/>
                <a:cs typeface="Times New Roman" panose="02020603050405020304" pitchFamily="18" charset="0"/>
              </a:rPr>
              <a:t>reo kìa cánh chim bay ngập </a:t>
            </a:r>
            <a:r>
              <a:rPr lang="vi-VN" sz="2800" i="1" dirty="0" smtClean="0">
                <a:latin typeface="Times New Roman" panose="02020603050405020304" pitchFamily="18" charset="0"/>
                <a:cs typeface="Times New Roman" panose="02020603050405020304" pitchFamily="18" charset="0"/>
              </a:rPr>
              <a:t>ngừng</a:t>
            </a:r>
            <a:r>
              <a:rPr lang="en-US" sz="2800" i="1" dirty="0" smtClean="0">
                <a:latin typeface="Times New Roman" panose="02020603050405020304" pitchFamily="18" charset="0"/>
                <a:cs typeface="Times New Roman" panose="02020603050405020304" pitchFamily="18" charset="0"/>
              </a:rPr>
              <a:t>.</a:t>
            </a:r>
          </a:p>
          <a:p>
            <a:pPr algn="just">
              <a:lnSpc>
                <a:spcPct val="150000"/>
              </a:lnSpc>
            </a:pPr>
            <a:r>
              <a:rPr lang="en-US" sz="2800" i="1" dirty="0" smtClean="0">
                <a:latin typeface="Times New Roman" panose="02020603050405020304" pitchFamily="18" charset="0"/>
                <a:cs typeface="Times New Roman" panose="02020603050405020304" pitchFamily="18" charset="0"/>
              </a:rPr>
              <a:t>Câu 4: </a:t>
            </a:r>
            <a:r>
              <a:rPr lang="vi-VN" sz="2800" i="1" dirty="0" smtClean="0">
                <a:latin typeface="Times New Roman" panose="02020603050405020304" pitchFamily="18" charset="0"/>
                <a:cs typeface="Times New Roman" panose="02020603050405020304" pitchFamily="18" charset="0"/>
              </a:rPr>
              <a:t>Trên </a:t>
            </a:r>
            <a:r>
              <a:rPr lang="en-US" sz="2800" i="1" dirty="0" smtClean="0">
                <a:latin typeface="Times New Roman" panose="02020603050405020304" pitchFamily="18" charset="0"/>
                <a:cs typeface="Times New Roman" panose="02020603050405020304" pitchFamily="18" charset="0"/>
              </a:rPr>
              <a:t>n</a:t>
            </a:r>
            <a:r>
              <a:rPr lang="vi-VN" sz="2800" i="1" dirty="0" smtClean="0">
                <a:latin typeface="Times New Roman" panose="02020603050405020304" pitchFamily="18" charset="0"/>
                <a:cs typeface="Times New Roman" panose="02020603050405020304" pitchFamily="18" charset="0"/>
              </a:rPr>
              <a:t>ương </a:t>
            </a:r>
            <a:r>
              <a:rPr lang="en-US" sz="2800" i="1" dirty="0" smtClean="0">
                <a:latin typeface="Times New Roman" panose="02020603050405020304" pitchFamily="18" charset="0"/>
                <a:cs typeface="Times New Roman" panose="02020603050405020304" pitchFamily="18" charset="0"/>
              </a:rPr>
              <a:t>c</a:t>
            </a:r>
            <a:r>
              <a:rPr lang="vi-VN" sz="2800" i="1" dirty="0" smtClean="0">
                <a:latin typeface="Times New Roman" panose="02020603050405020304" pitchFamily="18" charset="0"/>
                <a:cs typeface="Times New Roman" panose="02020603050405020304" pitchFamily="18" charset="0"/>
              </a:rPr>
              <a:t>hiều </a:t>
            </a:r>
            <a:r>
              <a:rPr lang="en-US" sz="2800" i="1" dirty="0" smtClean="0">
                <a:latin typeface="Times New Roman" panose="02020603050405020304" pitchFamily="18" charset="0"/>
                <a:cs typeface="Times New Roman" panose="02020603050405020304" pitchFamily="18" charset="0"/>
              </a:rPr>
              <a:t>m</a:t>
            </a:r>
            <a:r>
              <a:rPr lang="vi-VN" sz="2800" i="1" dirty="0" smtClean="0">
                <a:latin typeface="Times New Roman" panose="02020603050405020304" pitchFamily="18" charset="0"/>
                <a:cs typeface="Times New Roman" panose="02020603050405020304" pitchFamily="18" charset="0"/>
              </a:rPr>
              <a:t>àu </a:t>
            </a:r>
            <a:r>
              <a:rPr lang="en-US" sz="2800" i="1" dirty="0" smtClean="0">
                <a:latin typeface="Times New Roman" panose="02020603050405020304" pitchFamily="18" charset="0"/>
                <a:cs typeface="Times New Roman" panose="02020603050405020304" pitchFamily="18" charset="0"/>
              </a:rPr>
              <a:t>n</a:t>
            </a:r>
            <a:r>
              <a:rPr lang="vi-VN" sz="2800" i="1" dirty="0" smtClean="0">
                <a:latin typeface="Times New Roman" panose="02020603050405020304" pitchFamily="18" charset="0"/>
                <a:cs typeface="Times New Roman" panose="02020603050405020304" pitchFamily="18" charset="0"/>
              </a:rPr>
              <a:t>ắng </a:t>
            </a:r>
            <a:r>
              <a:rPr lang="vi-VN" sz="2800" i="1" dirty="0">
                <a:latin typeface="Times New Roman" panose="02020603050405020304" pitchFamily="18" charset="0"/>
                <a:cs typeface="Times New Roman" panose="02020603050405020304" pitchFamily="18" charset="0"/>
              </a:rPr>
              <a:t>đã phai dần mênh mang trong lòng ta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20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0" y="1185797"/>
            <a:ext cx="12008700" cy="1457042"/>
          </a:xfrm>
          <a:prstGeom prst="rect">
            <a:avLst/>
          </a:prstGeom>
        </p:spPr>
      </p:pic>
    </p:spTree>
    <p:extLst>
      <p:ext uri="{BB962C8B-B14F-4D97-AF65-F5344CB8AC3E}">
        <p14:creationId xmlns:p14="http://schemas.microsoft.com/office/powerpoint/2010/main" val="61228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 y="646331"/>
            <a:ext cx="12198533" cy="1553055"/>
          </a:xfrm>
          <a:prstGeom prst="rect">
            <a:avLst/>
          </a:prstGeom>
        </p:spPr>
      </p:pic>
    </p:spTree>
    <p:extLst>
      <p:ext uri="{BB962C8B-B14F-4D97-AF65-F5344CB8AC3E}">
        <p14:creationId xmlns:p14="http://schemas.microsoft.com/office/powerpoint/2010/main" val="4282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185</Words>
  <Application>Microsoft Office PowerPoint</Application>
  <PresentationFormat>Widescreen</PresentationFormat>
  <Paragraphs>33</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#9Slide05 Dancing Script</vt:lpstr>
      <vt:lpstr>Arial</vt:lpstr>
      <vt:lpstr>Calibri</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84</cp:revision>
  <dcterms:created xsi:type="dcterms:W3CDTF">2022-04-03T11:00:56Z</dcterms:created>
  <dcterms:modified xsi:type="dcterms:W3CDTF">2024-01-14T06:00:08Z</dcterms:modified>
</cp:coreProperties>
</file>