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56" r:id="rId4"/>
    <p:sldId id="257" r:id="rId5"/>
    <p:sldId id="288" r:id="rId6"/>
    <p:sldId id="275" r:id="rId7"/>
    <p:sldId id="280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14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1B596-8F8A-44E1-94EB-7E65906477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4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2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6632"/>
            <a:ext cx="554461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2. Vận dụng − Sáng tạo</a:t>
            </a:r>
            <a:endParaRPr lang="en-US" sz="280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</a:rPr>
              <a:t>* Nghe và gõ theo hình tiết tấu.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7824" y="0"/>
            <a:ext cx="432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VẬN DỤNG – SÁNG TẠO</a:t>
            </a:r>
            <a:endParaRPr lang="en-US" sz="2800">
              <a:solidFill>
                <a:srgbClr val="002060"/>
              </a:solidFill>
            </a:endParaRPr>
          </a:p>
        </p:txBody>
      </p:sp>
      <p:pic>
        <p:nvPicPr>
          <p:cNvPr id="3074" name="Picture 2" descr="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025"/>
            <a:ext cx="9144000" cy="14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8620" y="1818402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-Nghe mẫu và HD HS gõ theo hình tiết tấu với các hình thức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7" name="1 NGHE VA GO THEO H T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792" y="496635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0" y="2060848"/>
            <a:ext cx="93932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smtClean="0">
                <a:solidFill>
                  <a:srgbClr val="000000"/>
                </a:solidFill>
                <a:latin typeface="Times New Roman"/>
                <a:ea typeface="Times New Roman"/>
              </a:rPr>
              <a:t>- Làm</a:t>
            </a:r>
            <a:r>
              <a:rPr lang="vi-VN" sz="440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vi-VN" sz="4400">
                <a:solidFill>
                  <a:srgbClr val="000000"/>
                </a:solidFill>
                <a:latin typeface="Times New Roman"/>
                <a:ea typeface="Times New Roman"/>
              </a:rPr>
              <a:t>mẫu </a:t>
            </a:r>
            <a:r>
              <a:rPr lang="en-US" sz="4400" smtClean="0">
                <a:solidFill>
                  <a:srgbClr val="000000"/>
                </a:solidFill>
                <a:latin typeface="Times New Roman"/>
                <a:ea typeface="Times New Roman"/>
              </a:rPr>
              <a:t>sau đó HD HS </a:t>
            </a:r>
            <a:r>
              <a:rPr lang="vi-VN" sz="4400">
                <a:solidFill>
                  <a:srgbClr val="000000"/>
                </a:solidFill>
                <a:latin typeface="Times New Roman"/>
                <a:ea typeface="Times New Roman"/>
              </a:rPr>
              <a:t>vận động phụ họa </a:t>
            </a:r>
            <a:r>
              <a:rPr lang="en-US" sz="4400" smtClean="0">
                <a:solidFill>
                  <a:srgbClr val="000000"/>
                </a:solidFill>
                <a:latin typeface="Times New Roman"/>
                <a:ea typeface="Times New Roman"/>
              </a:rPr>
              <a:t>với các hình thức</a:t>
            </a:r>
            <a:endParaRPr lang="en-US" sz="4400"/>
          </a:p>
        </p:txBody>
      </p:sp>
      <p:sp>
        <p:nvSpPr>
          <p:cNvPr id="3" name="Rectangle 2"/>
          <p:cNvSpPr/>
          <p:nvPr/>
        </p:nvSpPr>
        <p:spPr>
          <a:xfrm>
            <a:off x="83038" y="-15343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2400" b="1">
                <a:latin typeface="Times New Roman"/>
                <a:ea typeface="Times New Roman"/>
              </a:rPr>
              <a:t>*</a:t>
            </a:r>
            <a:r>
              <a:rPr lang="vi-VN" sz="4400" b="1">
                <a:solidFill>
                  <a:srgbClr val="002060"/>
                </a:solidFill>
                <a:latin typeface="Times New Roman"/>
                <a:ea typeface="Times New Roman"/>
              </a:rPr>
              <a:t>Hát kết hợp vận động phụ hoạ theo bài </a:t>
            </a:r>
            <a:r>
              <a:rPr lang="vi-VN" sz="4400" b="1" i="1">
                <a:solidFill>
                  <a:srgbClr val="002060"/>
                </a:solidFill>
                <a:latin typeface="Times New Roman"/>
                <a:ea typeface="Times New Roman"/>
              </a:rPr>
              <a:t>Con chim chích choè.</a:t>
            </a:r>
            <a:endParaRPr lang="en-US" sz="4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9" name="CON CHIM CHICH CHOE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299695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192688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34076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smtClean="0">
                <a:solidFill>
                  <a:srgbClr val="000000"/>
                </a:solidFill>
                <a:latin typeface="Times New Roman"/>
                <a:ea typeface="Times New Roman"/>
              </a:rPr>
              <a:t>-</a:t>
            </a:r>
            <a:r>
              <a:rPr lang="vi-VN" sz="3600">
                <a:solidFill>
                  <a:srgbClr val="000000"/>
                </a:solidFill>
                <a:latin typeface="Times New Roman"/>
                <a:ea typeface="Times New Roman"/>
              </a:rPr>
              <a:t>Trình chiếu hình ảnh múa sạp và giới </a:t>
            </a:r>
            <a:r>
              <a:rPr lang="vi-VN" sz="3600" smtClean="0">
                <a:solidFill>
                  <a:srgbClr val="000000"/>
                </a:solidFill>
                <a:latin typeface="Times New Roman"/>
                <a:ea typeface="Times New Roman"/>
              </a:rPr>
              <a:t>thiệu:</a:t>
            </a:r>
            <a:r>
              <a:rPr lang="en-US" sz="360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en-US" sz="3600"/>
          </a:p>
        </p:txBody>
      </p:sp>
      <p:sp>
        <p:nvSpPr>
          <p:cNvPr id="5" name="Rectangle 4"/>
          <p:cNvSpPr/>
          <p:nvPr/>
        </p:nvSpPr>
        <p:spPr>
          <a:xfrm>
            <a:off x="0" y="-99392"/>
            <a:ext cx="7467109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1828800" algn="l"/>
              </a:tabLst>
            </a:pPr>
            <a:r>
              <a:rPr lang="vi-VN" sz="3200">
                <a:solidFill>
                  <a:srgbClr val="002060"/>
                </a:solidFill>
                <a:latin typeface="Times New Roman"/>
                <a:ea typeface="Times New Roman"/>
              </a:rPr>
              <a:t>*</a:t>
            </a:r>
            <a:r>
              <a:rPr lang="vi-VN" sz="3200" b="1">
                <a:solidFill>
                  <a:srgbClr val="002060"/>
                </a:solidFill>
                <a:latin typeface="Times New Roman"/>
                <a:ea typeface="Times New Roman"/>
              </a:rPr>
              <a:t>Nghe và gõ đệm theo nhịp điệu </a:t>
            </a:r>
            <a:r>
              <a:rPr lang="vi-VN" sz="3200" b="1" i="1">
                <a:solidFill>
                  <a:srgbClr val="002060"/>
                </a:solidFill>
                <a:latin typeface="Times New Roman"/>
                <a:ea typeface="Times New Roman"/>
              </a:rPr>
              <a:t>Múa sạp</a:t>
            </a:r>
            <a:r>
              <a:rPr lang="vi-VN" sz="32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6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07" y="1628800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/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Sòn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sòn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sòn 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mí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đồ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 smtClean="0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mí rê đô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 u="sng" smtClean="0">
                <a:solidFill>
                  <a:srgbClr val="1D2129"/>
                </a:solidFill>
                <a:latin typeface="Times New Roman"/>
                <a:ea typeface="Calibri"/>
              </a:rPr>
              <a:t>.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đô</a:t>
            </a:r>
            <a:r>
              <a:rPr lang="en-US" sz="3600" i="1" u="sng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la sòn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 smtClean="0">
                <a:solidFill>
                  <a:srgbClr val="FF0000"/>
                </a:solidFill>
                <a:latin typeface="Times New Roman"/>
                <a:ea typeface="Calibri"/>
              </a:rPr>
              <a:t>/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rê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là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đô là son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rề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son 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rề 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son </a:t>
            </a:r>
            <a:r>
              <a:rPr lang="en-US" sz="3600" i="1" u="sng" smtClean="0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 smtClean="0">
                <a:solidFill>
                  <a:srgbClr val="1D2129"/>
                </a:solidFill>
                <a:latin typeface="Times New Roman"/>
                <a:ea typeface="Calibri"/>
              </a:rPr>
              <a:t>/Son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la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 son la đô </a:t>
            </a:r>
            <a:r>
              <a:rPr lang="en-US" sz="3600" i="1" u="sng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r>
              <a:rPr lang="en-US" sz="36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en-US" sz="3600" i="1">
                <a:solidFill>
                  <a:srgbClr val="1D2129"/>
                </a:solidFill>
                <a:latin typeface="Times New Roman"/>
                <a:ea typeface="Calibri"/>
              </a:rPr>
              <a:t>...</a:t>
            </a:r>
            <a:endParaRPr lang="en-US" sz="3600"/>
          </a:p>
        </p:txBody>
      </p:sp>
      <p:sp>
        <p:nvSpPr>
          <p:cNvPr id="3" name="Rectangle 2"/>
          <p:cNvSpPr/>
          <p:nvPr/>
        </p:nvSpPr>
        <p:spPr>
          <a:xfrm>
            <a:off x="22417" y="-4445"/>
            <a:ext cx="76459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828800" algn="l"/>
              </a:tabLst>
            </a:pP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- Đọc mẫu và nghe mẫu sau đó HD HS dùng trống con gõ theo </a:t>
            </a:r>
            <a:r>
              <a:rPr lang="en-US" sz="2800">
                <a:solidFill>
                  <a:srgbClr val="000000"/>
                </a:solidFill>
                <a:latin typeface="Times New Roman"/>
                <a:ea typeface="Calibri"/>
              </a:rPr>
              <a:t>nhịp bài múa </a:t>
            </a:r>
            <a:r>
              <a:rPr lang="en-US" sz="2800" smtClean="0">
                <a:solidFill>
                  <a:srgbClr val="000000"/>
                </a:solidFill>
                <a:latin typeface="Times New Roman"/>
                <a:ea typeface="Calibri"/>
              </a:rPr>
              <a:t>sạp với các hình thức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pic>
        <p:nvPicPr>
          <p:cNvPr id="6" name="3 GO THEO NHIP MUA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56176" y="3429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58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1839" y="764704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1165" y="347357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Câu giai điệu và bức tranh là của bài hát nào?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1600" y="236547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65100" algn="l"/>
              </a:tabLs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Arial"/>
              </a:rPr>
              <a:t>H</a:t>
            </a:r>
            <a:r>
              <a:rPr lang="vi-VN" sz="3600" smtClean="0">
                <a:solidFill>
                  <a:srgbClr val="FF0000"/>
                </a:solidFill>
                <a:latin typeface="Times New Roman"/>
                <a:ea typeface="Arial"/>
              </a:rPr>
              <a:t>át </a:t>
            </a:r>
            <a:r>
              <a:rPr lang="vi-VN" sz="3600">
                <a:solidFill>
                  <a:srgbClr val="FF0000"/>
                </a:solidFill>
                <a:latin typeface="Times New Roman"/>
                <a:ea typeface="Arial"/>
              </a:rPr>
              <a:t>lại bài Con chim chích chòe gõ đệm theo phách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3345873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</a:rPr>
              <a:t>Giới thiệu bài </a:t>
            </a:r>
            <a:endParaRPr 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0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5734" y="-31754"/>
            <a:ext cx="8208811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6316" y="1118708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7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64" y="616617"/>
            <a:ext cx="584205" cy="584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94" y="6204459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44234" y="2521934"/>
            <a:ext cx="4572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vi-VN" sz="3200" b="1" smtClean="0">
                <a:solidFill>
                  <a:srgbClr val="FF0000"/>
                </a:solidFill>
                <a:latin typeface="Times New Roman"/>
                <a:ea typeface="Arial"/>
              </a:rPr>
              <a:t>* </a:t>
            </a: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vận dụng - sáng tạo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9521" y="1844824"/>
            <a:ext cx="7321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*</a:t>
            </a: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</a:t>
            </a:r>
            <a:r>
              <a:rPr lang="vi-VN" sz="3200" b="1">
                <a:solidFill>
                  <a:srgbClr val="FF0000"/>
                </a:solidFill>
                <a:latin typeface="Times New Roman"/>
                <a:ea typeface="Arial"/>
              </a:rPr>
              <a:t>hường thức âm nhạc </a:t>
            </a:r>
            <a:r>
              <a:rPr lang="vi-VN" sz="3200" b="1" i="1">
                <a:solidFill>
                  <a:srgbClr val="FF0000"/>
                </a:solidFill>
                <a:latin typeface="Times New Roman"/>
                <a:ea typeface="Arial"/>
              </a:rPr>
              <a:t>đàn bầu việt nam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021288"/>
            <a:ext cx="840107" cy="6735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6106" y="1319050"/>
            <a:ext cx="5570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vi-VN" sz="2400" smtClean="0">
                <a:solidFill>
                  <a:srgbClr val="FF0000"/>
                </a:solidFill>
                <a:latin typeface="+mj-lt"/>
              </a:rPr>
              <a:t>-  </a:t>
            </a:r>
            <a:r>
              <a:rPr lang="en-US" sz="2400">
                <a:solidFill>
                  <a:srgbClr val="FF0000"/>
                </a:solidFill>
                <a:latin typeface="+mj-lt"/>
              </a:rPr>
              <a:t>G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iới thiệu</a:t>
            </a:r>
            <a:r>
              <a:rPr lang="en-US" sz="2400" smtClean="0">
                <a:solidFill>
                  <a:srgbClr val="FF0000"/>
                </a:solidFill>
                <a:latin typeface="+mj-lt"/>
              </a:rPr>
              <a:t>, nghe độc tấu 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về 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đàn 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bầu</a:t>
            </a:r>
            <a:r>
              <a:rPr lang="en-US" sz="240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 </a:t>
            </a:r>
            <a:endParaRPr lang="en-US" sz="24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6105" y="835411"/>
            <a:ext cx="2975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 smtClean="0">
                <a:solidFill>
                  <a:srgbClr val="002060"/>
                </a:solidFill>
              </a:rPr>
              <a:t>* </a:t>
            </a:r>
            <a:r>
              <a:rPr lang="vi-VN" b="1">
                <a:solidFill>
                  <a:srgbClr val="002060"/>
                </a:solidFill>
              </a:rPr>
              <a:t>Giới thiệu đàn bầu.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38377" y="0"/>
            <a:ext cx="1845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>
                <a:solidFill>
                  <a:srgbClr val="002060"/>
                </a:solidFill>
              </a:rPr>
              <a:t>KHÁM PHÁ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56557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b="1">
                <a:solidFill>
                  <a:srgbClr val="002060"/>
                </a:solidFill>
              </a:rPr>
              <a:t>Thường thức âm nhạc </a:t>
            </a:r>
            <a:r>
              <a:rPr lang="vi-VN" b="1" i="1">
                <a:solidFill>
                  <a:srgbClr val="002060"/>
                </a:solidFill>
              </a:rPr>
              <a:t>Đàn bầu Việt Nam</a:t>
            </a:r>
            <a:endParaRPr lang="en-US">
              <a:solidFill>
                <a:srgbClr val="002060"/>
              </a:solidFill>
            </a:endParaRPr>
          </a:p>
        </p:txBody>
      </p:sp>
      <p:pic>
        <p:nvPicPr>
          <p:cNvPr id="11" name="GIOI THIEU DAN BAU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6265" y="3140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675" y="6093296"/>
            <a:ext cx="840107" cy="673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6" y="20409"/>
            <a:ext cx="593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/>
                <a:ea typeface="Times New Roman"/>
              </a:rPr>
              <a:t>Phát lần lượt độc tấu 3 nhạc cụ khác nhau như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Times New Roman"/>
              </a:rPr>
              <a:t>SÁO,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Times New Roman"/>
              </a:rPr>
              <a:t>NHỊ, BẦU hỏi đoạn độc tấu sô mầy là âm thanh nhạc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Times New Roman"/>
              </a:rPr>
              <a:t>cụ đàn bầu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2" name="1 TIEG S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384" y="2392247"/>
            <a:ext cx="609600" cy="609600"/>
          </a:xfrm>
          <a:prstGeom prst="rect">
            <a:avLst/>
          </a:prstGeom>
        </p:spPr>
      </p:pic>
      <p:pic>
        <p:nvPicPr>
          <p:cNvPr id="3" name="2 DAN N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8428" y="2392247"/>
            <a:ext cx="609600" cy="609600"/>
          </a:xfrm>
          <a:prstGeom prst="rect">
            <a:avLst/>
          </a:prstGeom>
        </p:spPr>
      </p:pic>
      <p:pic>
        <p:nvPicPr>
          <p:cNvPr id="5" name="3 DAN BA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3675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3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38" y="4077072"/>
            <a:ext cx="49120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- Giới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thiệu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+ Bài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nghe nhạc Trống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cơm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+Dân ca quan họ Bắc Ninh</a:t>
            </a:r>
          </a:p>
          <a:p>
            <a:r>
              <a:rPr lang="en-US" sz="3200" smtClean="0">
                <a:solidFill>
                  <a:srgbClr val="FF0000"/>
                </a:solidFill>
                <a:latin typeface="Times New Roman"/>
              </a:rPr>
              <a:t>+Nhạc cụ Trống cơm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648" y="-17245"/>
            <a:ext cx="8243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Nghe đàn bầu bài </a:t>
            </a:r>
            <a:r>
              <a:rPr lang="en-US" sz="2400" b="1" i="1">
                <a:solidFill>
                  <a:srgbClr val="002060"/>
                </a:solidFill>
                <a:latin typeface="Times New Roman"/>
                <a:ea typeface="Times New Roman"/>
              </a:rPr>
              <a:t>Trống cơm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 – Dân ca quan họ Bắc Ninh.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0" name="Picture 3" descr="Description: Trống cơm | Đọt Chuối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18" y="5373217"/>
            <a:ext cx="241246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2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4869160"/>
            <a:ext cx="65162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N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ghe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bài </a:t>
            </a:r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Trống cơm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có lời lần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1, nghe song hỏi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</a:rPr>
              <a:t>sắc thái, tốc độ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Calibri"/>
              </a:rPr>
              <a:t>….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3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3650" y="549782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10019"/>
            <a:ext cx="9144000" cy="6383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4" y="4437112"/>
            <a:ext cx="737650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 nhạc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vận động nhịp nhàng trái,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phải. Nghe song hỏi</a:t>
            </a:r>
          </a:p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:Em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nhận biết được tiếng đàn bầu sau khi nghe nhạc không?</a:t>
            </a:r>
          </a:p>
          <a:p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Tên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bản nhạc em vừa được nghe là gì?</a:t>
            </a:r>
          </a:p>
          <a:p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NGHE  TROG 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8029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378</Words>
  <Application>Microsoft Office PowerPoint</Application>
  <PresentationFormat>On-screen Show (4:3)</PresentationFormat>
  <Paragraphs>36</Paragraphs>
  <Slides>14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66</cp:revision>
  <dcterms:created xsi:type="dcterms:W3CDTF">2021-06-17T04:40:15Z</dcterms:created>
  <dcterms:modified xsi:type="dcterms:W3CDTF">2023-10-16T15:36:06Z</dcterms:modified>
</cp:coreProperties>
</file>