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75" r:id="rId6"/>
    <p:sldId id="280" r:id="rId7"/>
    <p:sldId id="281" r:id="rId8"/>
    <p:sldId id="282" r:id="rId9"/>
    <p:sldId id="283" r:id="rId10"/>
    <p:sldId id="284" r:id="rId11"/>
    <p:sldId id="285" r:id="rId12"/>
    <p:sldId id="287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142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00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27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939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858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300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598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846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088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721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794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16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64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334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4493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2089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1954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0346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653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5844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8382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8627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496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609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9587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6530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1875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456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691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80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85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11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16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EAD27-88DA-4343-A648-C591357880FA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3D6C8-A4C4-423F-842F-F4F963F6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536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EAD27-88DA-4343-A648-C591357880FA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3D6C8-A4C4-423F-842F-F4F963F69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509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68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EAD27-88DA-4343-A648-C591357880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3D6C8-A4C4-423F-842F-F4F963F699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8" y="1556792"/>
            <a:ext cx="5854642" cy="1509266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r>
              <a:rPr lang="en-US" sz="3200">
                <a:solidFill>
                  <a:srgbClr val="002060"/>
                </a:solidFill>
              </a:rPr>
              <a:t>Chào mừng quý thầy cô và các bạn học sinh đến với tiết âm nhạc</a:t>
            </a:r>
          </a:p>
        </p:txBody>
      </p:sp>
    </p:spTree>
    <p:extLst>
      <p:ext uri="{BB962C8B-B14F-4D97-AF65-F5344CB8AC3E}">
        <p14:creationId xmlns:p14="http://schemas.microsoft.com/office/powerpoint/2010/main" val="775832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28793" y="669152"/>
            <a:ext cx="435597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Gv làm mẫu sau đó</a:t>
            </a:r>
            <a:r>
              <a:rPr kumimoji="0" lang="pt-BR" sz="2400" b="0" i="0" u="none" strike="noStrike" cap="none" normalizeH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HD </a:t>
            </a:r>
            <a:r>
              <a:rPr kumimoji="0" lang="pt-BR" sz="2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hát kết hợp gõ song loan theo theo phách</a:t>
            </a:r>
            <a:endParaRPr kumimoji="0" lang="pt-BR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93" y="3068960"/>
            <a:ext cx="8907703" cy="2952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42806" y="71008"/>
            <a:ext cx="57775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Hát kết hợp gõ đệm theo phách.</a:t>
            </a:r>
            <a:endParaRPr lang="en-US" sz="32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BAC KIM THA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47864" y="1855280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890" y="6424775"/>
            <a:ext cx="509930" cy="40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40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22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692696"/>
            <a:ext cx="840107" cy="67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35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61127" y="0"/>
            <a:ext cx="30392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>
                <a:solidFill>
                  <a:srgbClr val="002060"/>
                </a:solidFill>
                <a:latin typeface="Times New Roman"/>
              </a:rPr>
              <a:t>KHỞI ĐỘNG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616421" y="880955"/>
            <a:ext cx="5328703" cy="74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 b="1">
                <a:solidFill>
                  <a:srgbClr val="002060"/>
                </a:solidFill>
                <a:effectLst/>
                <a:latin typeface="Times New Roman"/>
                <a:ea typeface="Times New Roman"/>
                <a:cs typeface="Arial"/>
              </a:rPr>
              <a:t>Trò chơi: </a:t>
            </a:r>
            <a:r>
              <a:rPr lang="en-US" sz="3200" b="1" i="1">
                <a:solidFill>
                  <a:srgbClr val="002060"/>
                </a:solidFill>
                <a:effectLst/>
                <a:latin typeface="Times New Roman"/>
                <a:ea typeface="Times New Roman"/>
                <a:cs typeface="Arial"/>
              </a:rPr>
              <a:t>Gõ đệm theo tiết tấu</a:t>
            </a:r>
            <a:endParaRPr lang="en-US" sz="3200">
              <a:solidFill>
                <a:srgbClr val="002060"/>
              </a:solidFill>
              <a:effectLst/>
              <a:latin typeface="Times New Roman"/>
              <a:ea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893" y="6184478"/>
            <a:ext cx="840107" cy="6735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9552" y="1988840"/>
            <a:ext cx="74824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>
                <a:solidFill>
                  <a:srgbClr val="FF0000"/>
                </a:solidFill>
                <a:latin typeface="Times New Roman"/>
                <a:ea typeface="Times New Roman"/>
              </a:rPr>
              <a:t>- GV làm mẫu và HD HS dùng</a:t>
            </a:r>
            <a:r>
              <a:rPr lang="vi-VN" sz="2400">
                <a:solidFill>
                  <a:srgbClr val="FF0000"/>
                </a:solidFill>
                <a:latin typeface="Times New Roman"/>
                <a:ea typeface="Times New Roman"/>
              </a:rPr>
              <a:t>thanh phách, trống nhỏ, ma-ra-cát…để gõ đệm theo tiết tấu mẫu sau đây:</a:t>
            </a:r>
            <a:endParaRPr lang="en-US" sz="2400">
              <a:solidFill>
                <a:srgbClr val="FF0000"/>
              </a:solidFill>
              <a:effectLst/>
              <a:latin typeface="Times New Roman"/>
              <a:ea typeface="Calibri"/>
            </a:endParaRPr>
          </a:p>
        </p:txBody>
      </p:sp>
      <p:pic>
        <p:nvPicPr>
          <p:cNvPr id="2050" name="Picture 2" descr="2021-06-11_1443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3356992"/>
            <a:ext cx="5646748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21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2936" y="-140615"/>
            <a:ext cx="7956376" cy="2924944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ÂM NHẠC LỚP 2</a:t>
            </a:r>
          </a:p>
        </p:txBody>
      </p:sp>
      <p:sp>
        <p:nvSpPr>
          <p:cNvPr id="6" name="Rectangle 5"/>
          <p:cNvSpPr/>
          <p:nvPr/>
        </p:nvSpPr>
        <p:spPr>
          <a:xfrm>
            <a:off x="4066318" y="1517514"/>
            <a:ext cx="1467646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sz="3200" b="1">
                <a:solidFill>
                  <a:srgbClr val="FF0000"/>
                </a:solidFill>
                <a:latin typeface="Times New Roman"/>
                <a:ea typeface="Times New Roman"/>
              </a:rPr>
              <a:t>TIẾT 6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937" y="706335"/>
            <a:ext cx="1168407" cy="11684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780" y="4677499"/>
            <a:ext cx="210027" cy="1683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52936" y="3107495"/>
            <a:ext cx="74677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0" algn="ctr">
              <a:lnSpc>
                <a:spcPct val="150000"/>
              </a:lnSpc>
              <a:spcAft>
                <a:spcPts val="0"/>
              </a:spcAft>
              <a:tabLst>
                <a:tab pos="825500" algn="l"/>
              </a:tabLst>
            </a:pPr>
            <a:r>
              <a:rPr lang="pt-BR" b="1">
                <a:solidFill>
                  <a:srgbClr val="FF0000"/>
                </a:solidFill>
                <a:latin typeface="Times New Roman"/>
                <a:ea typeface="Times New Roman"/>
              </a:rPr>
              <a:t>+</a:t>
            </a:r>
            <a:r>
              <a:rPr lang="pt-BR" sz="2400" b="1">
                <a:solidFill>
                  <a:srgbClr val="FF0000"/>
                </a:solidFill>
                <a:latin typeface="Times New Roman"/>
                <a:ea typeface="Times New Roman"/>
              </a:rPr>
              <a:t>NHẠC CỤ: GIỚI THIỆU NHẠC CỤ SONG LOAN.</a:t>
            </a:r>
            <a:endParaRPr lang="en-US" sz="2400"/>
          </a:p>
        </p:txBody>
      </p:sp>
      <p:pic>
        <p:nvPicPr>
          <p:cNvPr id="1027" name="Picture 3" descr="C:\Users\Administrator\Desktop\tykt cop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8520" y="3842786"/>
            <a:ext cx="1445791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21953" y="2461164"/>
            <a:ext cx="69665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0" algn="ctr">
              <a:lnSpc>
                <a:spcPct val="150000"/>
              </a:lnSpc>
              <a:spcAft>
                <a:spcPts val="0"/>
              </a:spcAft>
              <a:tabLst>
                <a:tab pos="825500" algn="l"/>
              </a:tabLst>
            </a:pPr>
            <a:r>
              <a:rPr lang="en-US" sz="2400" b="1">
                <a:solidFill>
                  <a:srgbClr val="FC190F"/>
                </a:solidFill>
                <a:latin typeface="Times New Roman"/>
                <a:ea typeface="Arial"/>
              </a:rPr>
              <a:t>+ÔN TẬP BÀI HÁT CON CHIM CHÍCH CHÒE</a:t>
            </a:r>
            <a:endParaRPr lang="en-US" sz="2400"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673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893" y="6184478"/>
            <a:ext cx="840107" cy="67352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73374" y="-38844"/>
            <a:ext cx="3965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>
                <a:solidFill>
                  <a:srgbClr val="002060"/>
                </a:solidFill>
                <a:latin typeface="Times New Roman"/>
                <a:ea typeface="Times New Roman"/>
              </a:rPr>
              <a:t>THỰC HÀNH-LUYỆN TẬP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5199" y="1412776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>
                <a:solidFill>
                  <a:srgbClr val="FF0000"/>
                </a:solidFill>
                <a:latin typeface="Times New Roman"/>
                <a:ea typeface="Times New Roman"/>
              </a:rPr>
              <a:t>ôn lại với các hình thức đơn ca, song ca, hát đối đáp.</a:t>
            </a:r>
            <a:endParaRPr lang="en-US" sz="4800">
              <a:solidFill>
                <a:srgbClr val="FF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3448" y="550877"/>
            <a:ext cx="71481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>
                <a:solidFill>
                  <a:srgbClr val="002060"/>
                </a:solidFill>
              </a:rPr>
              <a:t>Ôn tập bài hát </a:t>
            </a:r>
            <a:r>
              <a:rPr lang="vi-VN" sz="3200" b="1" i="1">
                <a:solidFill>
                  <a:srgbClr val="002060"/>
                </a:solidFill>
              </a:rPr>
              <a:t>Con chim chích choè</a:t>
            </a:r>
            <a:endParaRPr lang="en-US" sz="32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45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893" y="6184478"/>
            <a:ext cx="840107" cy="67352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59632" y="0"/>
            <a:ext cx="6825908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srgbClr val="FF0000"/>
                </a:solidFill>
                <a:latin typeface="Times New Roman"/>
                <a:ea typeface="Times New Roman"/>
              </a:rPr>
              <a:t>HD Hát kết hợp vỗ tay theo theo tiết tấu lời ca</a:t>
            </a:r>
            <a:endParaRPr lang="en-US" sz="2800">
              <a:solidFill>
                <a:srgbClr val="FF0000"/>
              </a:solidFill>
              <a:effectLst/>
              <a:latin typeface="Times New Roman"/>
              <a:ea typeface="Calibri"/>
            </a:endParaRPr>
          </a:p>
        </p:txBody>
      </p:sp>
      <p:pic>
        <p:nvPicPr>
          <p:cNvPr id="3074" name="Picture 2" descr="2021-06-11_1451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9" y="638046"/>
            <a:ext cx="9144000" cy="279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3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8680"/>
            <a:ext cx="66967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65100" algn="l"/>
              </a:tabLst>
            </a:pPr>
            <a:r>
              <a:rPr lang="en-US" sz="2800" b="1">
                <a:solidFill>
                  <a:srgbClr val="002060"/>
                </a:solidFill>
                <a:latin typeface="Times New Roman"/>
                <a:ea typeface="Arial"/>
              </a:rPr>
              <a:t>+Nhạc cụ </a:t>
            </a:r>
            <a:r>
              <a:rPr lang="en-US" sz="2800" b="1" i="1">
                <a:solidFill>
                  <a:srgbClr val="002060"/>
                </a:solidFill>
                <a:latin typeface="Times New Roman"/>
                <a:ea typeface="Arial"/>
              </a:rPr>
              <a:t>Song loan</a:t>
            </a:r>
            <a:endParaRPr lang="en-US" sz="2800">
              <a:solidFill>
                <a:srgbClr val="002060"/>
              </a:solidFill>
              <a:latin typeface="Times New Roman"/>
              <a:ea typeface="Calibri"/>
            </a:endParaRPr>
          </a:p>
          <a:p>
            <a:r>
              <a:rPr lang="en-US" sz="2800" b="1">
                <a:solidFill>
                  <a:srgbClr val="002060"/>
                </a:solidFill>
                <a:latin typeface="Times New Roman"/>
                <a:ea typeface="Times New Roman"/>
              </a:rPr>
              <a:t>* Giới thiệu nhạc cụ gõ song loan</a:t>
            </a:r>
            <a:endParaRPr lang="en-US" sz="2800">
              <a:solidFill>
                <a:srgbClr val="00206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77501" y="-99392"/>
            <a:ext cx="2762295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 b="1">
                <a:solidFill>
                  <a:srgbClr val="002060"/>
                </a:solidFill>
                <a:latin typeface="Times New Roman"/>
                <a:ea typeface="Arial"/>
              </a:rPr>
              <a:t>KHÁM PHÁ</a:t>
            </a:r>
            <a:endParaRPr lang="en-US" sz="3600">
              <a:solidFill>
                <a:srgbClr val="002060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422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23528" y="2924944"/>
            <a:ext cx="820891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HD HS dùng</a:t>
            </a:r>
            <a:r>
              <a:rPr kumimoji="0" lang="en-US" sz="3200" b="0" i="0" u="none" strike="noStrike" cap="none" normalizeH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nhạc cụ song loan, tập vào tiết tấu sau</a:t>
            </a:r>
            <a:r>
              <a:rPr kumimoji="0" lang="en-US" sz="3200" b="0" i="0" u="none" strike="noStrike" cap="none" normalizeH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đó thực hiện gõ tiết tấu với các hình thức</a:t>
            </a:r>
            <a:endParaRPr kumimoji="0" lang="en-US" sz="32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Picture 1" descr="Presentatio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67" y="4554689"/>
            <a:ext cx="9156367" cy="164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4937" y="0"/>
            <a:ext cx="54360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002060"/>
                </a:solidFill>
                <a:latin typeface="Arial"/>
                <a:ea typeface="Arial"/>
              </a:rPr>
              <a:t>THỰC HÀNH − LUYỆN TẬP</a:t>
            </a:r>
            <a:endParaRPr lang="en-US" sz="3200">
              <a:solidFill>
                <a:srgbClr val="002060"/>
              </a:solidFill>
              <a:latin typeface="Times New Roman"/>
              <a:ea typeface="Calibri"/>
            </a:endParaRPr>
          </a:p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* Gõ theo hình tiết tấu 1.</a:t>
            </a:r>
            <a:endParaRPr lang="en-US" sz="3200">
              <a:solidFill>
                <a:srgbClr val="002060"/>
              </a:solidFill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1357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4924" y="742511"/>
            <a:ext cx="645514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HD HS dùng</a:t>
            </a:r>
            <a:r>
              <a:rPr kumimoji="0" lang="en-US" sz="3200" b="0" i="0" u="none" strike="noStrike" cap="none" normalizeH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nhạc cụ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thanh phách</a:t>
            </a:r>
            <a:r>
              <a:rPr kumimoji="0" lang="en-US" sz="32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tập vào tiết tấu sau</a:t>
            </a:r>
            <a:r>
              <a:rPr kumimoji="0" lang="en-US" sz="3200" b="0" i="0" u="none" strike="noStrike" cap="none" normalizeH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đó thực hiện gõ tiết tấu với các hình thức</a:t>
            </a:r>
            <a:endParaRPr kumimoji="0" lang="en-US" sz="32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9913" y="0"/>
            <a:ext cx="5436096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* Gõ theo hình tiết tấu 2.</a:t>
            </a:r>
            <a:endParaRPr lang="en-US" sz="3200">
              <a:solidFill>
                <a:srgbClr val="002060"/>
              </a:solidFill>
              <a:effectLst/>
              <a:latin typeface="Times New Roman"/>
              <a:ea typeface="Calibri"/>
            </a:endParaRPr>
          </a:p>
        </p:txBody>
      </p:sp>
      <p:pic>
        <p:nvPicPr>
          <p:cNvPr id="3074" name="Picture 2" descr="Presentatio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4" y="2843146"/>
            <a:ext cx="9144000" cy="231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890" y="6424775"/>
            <a:ext cx="509930" cy="40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081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80" y="48353"/>
            <a:ext cx="413995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nhóm, mỗi nhóm gõ 1 nửa tiết tấu nối tiếp nhau.</a:t>
            </a:r>
            <a:endParaRPr kumimoji="0" lang="en-US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" descr="2021-06-04_1902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6228184" cy="151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890" y="6424775"/>
            <a:ext cx="509930" cy="40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66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</TotalTime>
  <Words>237</Words>
  <Application>Microsoft Office PowerPoint</Application>
  <PresentationFormat>On-screen Show (4:3)</PresentationFormat>
  <Paragraphs>24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48</cp:revision>
  <dcterms:created xsi:type="dcterms:W3CDTF">2021-06-17T04:40:15Z</dcterms:created>
  <dcterms:modified xsi:type="dcterms:W3CDTF">2023-10-16T14:27:04Z</dcterms:modified>
</cp:coreProperties>
</file>