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373" r:id="rId2"/>
    <p:sldId id="381" r:id="rId3"/>
    <p:sldId id="382" r:id="rId4"/>
    <p:sldId id="383" r:id="rId5"/>
    <p:sldId id="384" r:id="rId6"/>
    <p:sldId id="385" r:id="rId7"/>
    <p:sldId id="386" r:id="rId8"/>
    <p:sldId id="375" r:id="rId9"/>
    <p:sldId id="394" r:id="rId10"/>
    <p:sldId id="387" r:id="rId11"/>
    <p:sldId id="389" r:id="rId12"/>
    <p:sldId id="390" r:id="rId13"/>
    <p:sldId id="388" r:id="rId14"/>
    <p:sldId id="391" r:id="rId15"/>
    <p:sldId id="392" r:id="rId16"/>
    <p:sldId id="393" r:id="rId17"/>
    <p:sldId id="257" r:id="rId18"/>
    <p:sldId id="395" r:id="rId19"/>
  </p:sldIdLst>
  <p:sldSz cx="6858000" cy="5143500"/>
  <p:notesSz cx="6858000" cy="9144000"/>
  <p:embeddedFontLst>
    <p:embeddedFont>
      <p:font typeface="Arial-Rounded" panose="020B0500000000000000" charset="0"/>
      <p:regular r:id="rId21"/>
    </p:embeddedFont>
    <p:embeddedFont>
      <p:font typeface="Calibri" panose="020F0502020204030204" pitchFamily="34" charset="0"/>
      <p:regular r:id="rId22"/>
      <p:bold r:id="rId23"/>
      <p:italic r:id="rId24"/>
      <p:boldItalic r:id="rId25"/>
    </p:embeddedFont>
    <p:embeddedFont>
      <p:font typeface="Kalam" panose="020B0604020202020204" charset="0"/>
      <p:regular r:id="rId26"/>
      <p:bold r:id="rId27"/>
    </p:embeddedFont>
    <p:embeddedFont>
      <p:font typeface="Montserra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00"/>
    <a:srgbClr val="B7D574"/>
    <a:srgbClr val="FB5B53"/>
    <a:srgbClr val="FFFCD3"/>
    <a:srgbClr val="FDE464"/>
    <a:srgbClr val="FB4C43"/>
    <a:srgbClr val="D6EEFA"/>
    <a:srgbClr val="ADE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364" autoAdjust="0"/>
  </p:normalViewPr>
  <p:slideViewPr>
    <p:cSldViewPr snapToGrid="0">
      <p:cViewPr varScale="1">
        <p:scale>
          <a:sx n="94" d="100"/>
          <a:sy n="94" d="100"/>
        </p:scale>
        <p:origin x="1320"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3928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AD9AEC3D-87E3-4F4A-90AF-C1365B2A2E70}" type="slidenum">
              <a:rPr lang="en-US" smtClean="0"/>
              <a:t>3</a:t>
            </a:fld>
            <a:endParaRPr lang="en-US"/>
          </a:p>
        </p:txBody>
      </p:sp>
    </p:spTree>
    <p:extLst>
      <p:ext uri="{BB962C8B-B14F-4D97-AF65-F5344CB8AC3E}">
        <p14:creationId xmlns:p14="http://schemas.microsoft.com/office/powerpoint/2010/main" val="274755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17</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12793875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A3C7057A-3CB6-4482-95B3-991E6705BD35}" type="datetimeFigureOut">
              <a:rPr lang="en-US" smtClean="0"/>
              <a:t>7/20/2023</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98258438-8E98-4F0D-B134-7A50166EB272}" type="slidenum">
              <a:rPr lang="en-US" smtClean="0"/>
              <a:t>‹#›</a:t>
            </a:fld>
            <a:endParaRPr lang="en-US"/>
          </a:p>
        </p:txBody>
      </p:sp>
    </p:spTree>
    <p:extLst>
      <p:ext uri="{BB962C8B-B14F-4D97-AF65-F5344CB8AC3E}">
        <p14:creationId xmlns:p14="http://schemas.microsoft.com/office/powerpoint/2010/main" val="40549585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4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5.png"/><Relationship Id="rId7" Type="http://schemas.openxmlformats.org/officeDocument/2006/relationships/slide" Target="slide12.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image" Target="../media/image36.png"/><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8.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gif"/><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4.png"/><Relationship Id="rId22"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Times New Roman" panose="02020603050405020304" pitchFamily="18" charset="0"/>
                <a:cs typeface="Times New Roman" panose="02020603050405020304" pitchFamily="18" charset="0"/>
              </a:rPr>
              <a:t>ÔN TẬP GIỮA HỌC KÌ 1</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0246" t="27343" r="21717" b="6125"/>
          <a:stretch/>
        </p:blipFill>
        <p:spPr>
          <a:xfrm>
            <a:off x="982980" y="1547919"/>
            <a:ext cx="5100239" cy="3287263"/>
          </a:xfrm>
          <a:prstGeom prst="roundRect">
            <a:avLst/>
          </a:prstGeom>
          <a:ln>
            <a:noFill/>
          </a:ln>
          <a:effectLst>
            <a:softEdge rad="112500"/>
          </a:effectLst>
        </p:spPr>
      </p:pic>
    </p:spTree>
    <p:extLst>
      <p:ext uri="{BB962C8B-B14F-4D97-AF65-F5344CB8AC3E}">
        <p14:creationId xmlns:p14="http://schemas.microsoft.com/office/powerpoint/2010/main" val="42120307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1A902-0C74-4040-8A77-385CCD2AA3E7}"/>
              </a:ext>
            </a:extLst>
          </p:cNvPr>
          <p:cNvSpPr txBox="1"/>
          <p:nvPr/>
        </p:nvSpPr>
        <p:spPr>
          <a:xfrm>
            <a:off x="319595" y="179674"/>
            <a:ext cx="5304982" cy="427502"/>
          </a:xfrm>
          <a:prstGeom prst="rect">
            <a:avLst/>
          </a:prstGeom>
          <a:noFill/>
        </p:spPr>
        <p:txBody>
          <a:bodyPr wrap="square" lIns="57607" tIns="28804" rIns="57607" bIns="28804"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975EF3A4-3309-4254-973E-817EE7A1FF3C}"/>
              </a:ext>
            </a:extLst>
          </p:cNvPr>
          <p:cNvPicPr>
            <a:picLocks noChangeAspect="1"/>
          </p:cNvPicPr>
          <p:nvPr/>
        </p:nvPicPr>
        <p:blipFill>
          <a:blip r:embed="rId2"/>
          <a:stretch>
            <a:fillRect/>
          </a:stretch>
        </p:blipFill>
        <p:spPr>
          <a:xfrm>
            <a:off x="3169920" y="726461"/>
            <a:ext cx="3459064" cy="3547758"/>
          </a:xfrm>
          <a:prstGeom prst="rect">
            <a:avLst/>
          </a:prstGeom>
        </p:spPr>
      </p:pic>
      <p:pic>
        <p:nvPicPr>
          <p:cNvPr id="11" name="Picture 10">
            <a:extLst>
              <a:ext uri="{FF2B5EF4-FFF2-40B4-BE49-F238E27FC236}">
                <a16:creationId xmlns:a16="http://schemas.microsoft.com/office/drawing/2014/main" id="{D5BDCF64-A18A-4BB8-947E-F3E023828B5A}"/>
              </a:ext>
            </a:extLst>
          </p:cNvPr>
          <p:cNvPicPr>
            <a:picLocks noChangeAspect="1"/>
          </p:cNvPicPr>
          <p:nvPr/>
        </p:nvPicPr>
        <p:blipFill>
          <a:blip r:embed="rId3"/>
          <a:stretch>
            <a:fillRect/>
          </a:stretch>
        </p:blipFill>
        <p:spPr>
          <a:xfrm>
            <a:off x="4320799" y="4218466"/>
            <a:ext cx="1650206" cy="964406"/>
          </a:xfrm>
          <a:prstGeom prst="rect">
            <a:avLst/>
          </a:prstGeom>
        </p:spPr>
      </p:pic>
      <p:pic>
        <p:nvPicPr>
          <p:cNvPr id="6" name="Picture 5">
            <a:extLst>
              <a:ext uri="{FF2B5EF4-FFF2-40B4-BE49-F238E27FC236}">
                <a16:creationId xmlns:a16="http://schemas.microsoft.com/office/drawing/2014/main" id="{E627053E-1200-410A-A199-8166DD3FAC81}"/>
              </a:ext>
            </a:extLst>
          </p:cNvPr>
          <p:cNvPicPr>
            <a:picLocks noChangeAspect="1"/>
          </p:cNvPicPr>
          <p:nvPr/>
        </p:nvPicPr>
        <p:blipFill>
          <a:blip r:embed="rId4"/>
          <a:stretch>
            <a:fillRect/>
          </a:stretch>
        </p:blipFill>
        <p:spPr>
          <a:xfrm>
            <a:off x="2802052" y="4239252"/>
            <a:ext cx="1518747" cy="943620"/>
          </a:xfrm>
          <a:prstGeom prst="rect">
            <a:avLst/>
          </a:prstGeom>
        </p:spPr>
      </p:pic>
      <p:sp>
        <p:nvSpPr>
          <p:cNvPr id="2" name="Oval 1">
            <a:hlinkClick r:id="rId5" action="ppaction://hlinksldjump"/>
          </p:cNvPr>
          <p:cNvSpPr/>
          <p:nvPr/>
        </p:nvSpPr>
        <p:spPr>
          <a:xfrm>
            <a:off x="3287105" y="1374889"/>
            <a:ext cx="138147" cy="13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hlinkClick r:id="rId6" action="ppaction://hlinksldjump"/>
          </p:cNvPr>
          <p:cNvSpPr/>
          <p:nvPr/>
        </p:nvSpPr>
        <p:spPr>
          <a:xfrm>
            <a:off x="6216605" y="2565583"/>
            <a:ext cx="118411" cy="144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7" action="ppaction://hlinksldjump"/>
          </p:cNvPr>
          <p:cNvSpPr/>
          <p:nvPr/>
        </p:nvSpPr>
        <p:spPr>
          <a:xfrm>
            <a:off x="3287105" y="3012915"/>
            <a:ext cx="138147" cy="118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8" action="ppaction://hlinksldjump"/>
          </p:cNvPr>
          <p:cNvSpPr/>
          <p:nvPr/>
        </p:nvSpPr>
        <p:spPr>
          <a:xfrm>
            <a:off x="5749537" y="3330599"/>
            <a:ext cx="105254" cy="162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9" action="ppaction://hlinksldjump"/>
          </p:cNvPr>
          <p:cNvSpPr/>
          <p:nvPr/>
        </p:nvSpPr>
        <p:spPr>
          <a:xfrm>
            <a:off x="2827361" y="4239252"/>
            <a:ext cx="144725" cy="157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10" action="ppaction://hlinksldjump"/>
          </p:cNvPr>
          <p:cNvSpPr/>
          <p:nvPr/>
        </p:nvSpPr>
        <p:spPr>
          <a:xfrm>
            <a:off x="5722248" y="4233855"/>
            <a:ext cx="144725" cy="18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40398"/>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FA81A-90E5-4FCB-9E96-A1EE0D577C34}"/>
              </a:ext>
            </a:extLst>
          </p:cNvPr>
          <p:cNvSpPr txBox="1"/>
          <p:nvPr/>
        </p:nvSpPr>
        <p:spPr>
          <a:xfrm>
            <a:off x="746082" y="120959"/>
            <a:ext cx="5365827" cy="661207"/>
          </a:xfrm>
          <a:prstGeom prst="rect">
            <a:avLst/>
          </a:prstGeom>
          <a:noFill/>
        </p:spPr>
        <p:txBody>
          <a:bodyPr wrap="square" rtlCol="0">
            <a:spAutoFit/>
          </a:bodyPr>
          <a:lstStyle/>
          <a:p>
            <a:pPr algn="ctr">
              <a:lnSpc>
                <a:spcPct val="150000"/>
              </a:lnSpc>
            </a:pPr>
            <a:r>
              <a:rPr lang="vi-VN" sz="2800" b="1" dirty="0">
                <a:solidFill>
                  <a:schemeClr val="accent1">
                    <a:lumMod val="75000"/>
                  </a:schemeClr>
                </a:solidFill>
                <a:latin typeface="Times New Roman" panose="02020603050405020304" pitchFamily="18" charset="0"/>
                <a:cs typeface="Times New Roman" panose="02020603050405020304" pitchFamily="18" charset="0"/>
              </a:rPr>
              <a:t>Tôi là học sinh lớp 2</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519029" y="670406"/>
            <a:ext cx="5855675" cy="4247317"/>
          </a:xfrm>
          <a:prstGeom prst="rect">
            <a:avLst/>
          </a:prstGeom>
          <a:noFill/>
        </p:spPr>
        <p:txBody>
          <a:bodyPr wrap="square" rtlCol="0">
            <a:spAutoFit/>
          </a:bodyPr>
          <a:lstStyle/>
          <a:p>
            <a:pPr algn="just"/>
            <a:r>
              <a:rPr lang="vi-VN" sz="1800" b="1" dirty="0">
                <a:latin typeface="Times New Roman" panose="02020603050405020304" pitchFamily="18" charset="0"/>
                <a:cs typeface="Times New Roman" panose="02020603050405020304" pitchFamily="18" charset="0"/>
              </a:rPr>
              <a:t>      Ngày khai trường đã đến.</a:t>
            </a:r>
          </a:p>
          <a:p>
            <a:pPr algn="just"/>
            <a:r>
              <a:rPr lang="vi-VN" sz="1800" b="1" dirty="0">
                <a:latin typeface="Times New Roman" panose="02020603050405020304" pitchFamily="18" charset="0"/>
                <a:cs typeface="Times New Roman" panose="020206030504050203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1800" b="1" dirty="0">
                <a:solidFill>
                  <a:srgbClr val="0000CC"/>
                </a:solidFill>
                <a:latin typeface="Times New Roman" panose="02020603050405020304" pitchFamily="18" charset="0"/>
                <a:cs typeface="Times New Roman" panose="02020603050405020304" pitchFamily="18" charset="0"/>
              </a:rPr>
              <a:t>      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1800" b="1" dirty="0">
                <a:solidFill>
                  <a:srgbClr val="006600"/>
                </a:solidFill>
                <a:latin typeface="Times New Roman" panose="02020603050405020304" pitchFamily="18" charset="0"/>
                <a:cs typeface="Times New Roman" panose="020206030504050203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r>
              <a:rPr lang="vi-VN" sz="1800" b="1" dirty="0">
                <a:latin typeface="Times New Roman" panose="02020603050405020304" pitchFamily="18" charset="0"/>
                <a:cs typeface="Times New Roman" panose="02020603050405020304" pitchFamily="18" charset="0"/>
              </a:rPr>
              <a:t>(Văn Giá)</a:t>
            </a:r>
            <a:endParaRPr lang="en-US" sz="1800" b="1" dirty="0">
              <a:latin typeface="Times New Roman" panose="02020603050405020304" pitchFamily="18" charset="0"/>
              <a:cs typeface="Times New Roman" panose="02020603050405020304" pitchFamily="18" charset="0"/>
            </a:endParaRPr>
          </a:p>
        </p:txBody>
      </p:sp>
      <p:sp>
        <p:nvSpPr>
          <p:cNvPr id="2" name="Right Arrow 1">
            <a:hlinkClick r:id="rId2" action="ppaction://hlinksldjump"/>
          </p:cNvPr>
          <p:cNvSpPr/>
          <p:nvPr/>
        </p:nvSpPr>
        <p:spPr>
          <a:xfrm>
            <a:off x="5701734" y="4572073"/>
            <a:ext cx="539430" cy="230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37" y="800922"/>
            <a:ext cx="220337" cy="208213"/>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50365" y="2100452"/>
            <a:ext cx="216378" cy="216378"/>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721" y="3503829"/>
            <a:ext cx="196707" cy="196707"/>
          </a:xfrm>
          <a:prstGeom prst="rect">
            <a:avLst/>
          </a:prstGeom>
        </p:spPr>
      </p:pic>
    </p:spTree>
    <p:extLst>
      <p:ext uri="{BB962C8B-B14F-4D97-AF65-F5344CB8AC3E}">
        <p14:creationId xmlns:p14="http://schemas.microsoft.com/office/powerpoint/2010/main" val="17104046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BD02AF-8B24-4D36-8F50-BDF44D7C2D8A}"/>
              </a:ext>
            </a:extLst>
          </p:cNvPr>
          <p:cNvSpPr txBox="1"/>
          <p:nvPr/>
        </p:nvSpPr>
        <p:spPr>
          <a:xfrm>
            <a:off x="651488" y="241444"/>
            <a:ext cx="5365827" cy="458074"/>
          </a:xfrm>
          <a:prstGeom prst="rect">
            <a:avLst/>
          </a:prstGeom>
          <a:noFill/>
        </p:spPr>
        <p:txBody>
          <a:bodyPr wrap="square" rtlCol="0">
            <a:spAutoFit/>
          </a:bodyPr>
          <a:lstStyle/>
          <a:p>
            <a:pPr algn="ctr">
              <a:lnSpc>
                <a:spcPct val="150000"/>
              </a:lnSpc>
            </a:pPr>
            <a:r>
              <a:rPr lang="vi-VN" sz="1800" b="1" dirty="0">
                <a:solidFill>
                  <a:schemeClr val="accent1">
                    <a:lumMod val="75000"/>
                  </a:schemeClr>
                </a:solidFill>
                <a:latin typeface="Times New Roman" panose="02020603050405020304" pitchFamily="18" charset="0"/>
                <a:cs typeface="Times New Roman" panose="02020603050405020304" pitchFamily="18" charset="0"/>
              </a:rPr>
              <a:t>Niềm vui của Bi và Bống</a:t>
            </a:r>
            <a:endParaRPr lang="en-US" sz="1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8E7C2F1-DDD3-4C5E-80C8-5B1CD2B28DC3}"/>
              </a:ext>
            </a:extLst>
          </p:cNvPr>
          <p:cNvSpPr txBox="1"/>
          <p:nvPr/>
        </p:nvSpPr>
        <p:spPr>
          <a:xfrm>
            <a:off x="343348" y="624108"/>
            <a:ext cx="6304050" cy="4278094"/>
          </a:xfrm>
          <a:prstGeom prst="rect">
            <a:avLst/>
          </a:prstGeom>
          <a:noFill/>
        </p:spPr>
        <p:txBody>
          <a:bodyPr wrap="square" rtlCol="0">
            <a:spAutoFit/>
          </a:bodyPr>
          <a:lstStyle/>
          <a:p>
            <a:pPr algn="just"/>
            <a:r>
              <a:rPr lang="vi-VN" sz="1600" b="1" dirty="0">
                <a:latin typeface="Times New Roman" panose="02020603050405020304" pitchFamily="18" charset="0"/>
                <a:cs typeface="Times New Roman" panose="02020603050405020304" pitchFamily="18" charset="0"/>
              </a:rPr>
              <a:t>      Khi cơn mưa vừa dứt, hai anh em Bi và Bống chợt thấy cầu vồng:</a:t>
            </a:r>
          </a:p>
          <a:p>
            <a:pPr algn="just"/>
            <a:r>
              <a:rPr lang="vi-VN" sz="1600" b="1" dirty="0">
                <a:latin typeface="Times New Roman" panose="02020603050405020304" pitchFamily="18" charset="0"/>
                <a:cs typeface="Times New Roman" panose="02020603050405020304" pitchFamily="18" charset="0"/>
              </a:rPr>
              <a:t>      - Cầu vồng kìa! Em nhìn xem. Đẹp quá!</a:t>
            </a:r>
          </a:p>
          <a:p>
            <a:pPr algn="just"/>
            <a:r>
              <a:rPr lang="vi-VN" sz="1600" b="1" dirty="0">
                <a:latin typeface="Times New Roman" panose="02020603050405020304" pitchFamily="18" charset="0"/>
                <a:cs typeface="Times New Roman" panose="02020603050405020304" pitchFamily="18" charset="0"/>
              </a:rPr>
              <a:t>      Bi chỉ lên bầu trời và nói tiếp:</a:t>
            </a:r>
          </a:p>
          <a:p>
            <a:pPr algn="just"/>
            <a:r>
              <a:rPr lang="vi-VN" sz="1600" b="1" dirty="0">
                <a:latin typeface="Times New Roman" panose="02020603050405020304" pitchFamily="18" charset="0"/>
                <a:cs typeface="Times New Roman" panose="02020603050405020304" pitchFamily="18" charset="0"/>
              </a:rPr>
              <a:t>      - Anh nghe nói dưới chân cầu vồng có bảy hũ vàng đấy.</a:t>
            </a:r>
          </a:p>
          <a:p>
            <a:pPr algn="just"/>
            <a:r>
              <a:rPr lang="vi-VN" sz="1600" b="1" dirty="0">
                <a:latin typeface="Times New Roman" panose="02020603050405020304" pitchFamily="18" charset="0"/>
                <a:cs typeface="Times New Roman" panose="02020603050405020304" pitchFamily="18" charset="0"/>
              </a:rPr>
              <a:t>      Bống hưởng ứng:</a:t>
            </a:r>
          </a:p>
          <a:p>
            <a:pPr algn="just"/>
            <a:r>
              <a:rPr lang="vi-VN" sz="1600" b="1" dirty="0">
                <a:latin typeface="Times New Roman" panose="02020603050405020304" pitchFamily="18" charset="0"/>
                <a:cs typeface="Times New Roman" panose="02020603050405020304" pitchFamily="18" charset="0"/>
              </a:rPr>
              <a:t>      - Lát nữa, mình sẽ đi lấy về nhé! Có vàng rồi, em sẽ mua nhiều búp bê và quần áo đẹp.</a:t>
            </a:r>
          </a:p>
          <a:p>
            <a:pPr algn="just"/>
            <a:r>
              <a:rPr lang="vi-VN" sz="1600" b="1" dirty="0">
                <a:latin typeface="Times New Roman" panose="02020603050405020304" pitchFamily="18" charset="0"/>
                <a:cs typeface="Times New Roman" panose="02020603050405020304" pitchFamily="18" charset="0"/>
              </a:rPr>
              <a:t>      - Còn anh sẽ mua một con ngựa hồng và một cái ô tô.</a:t>
            </a:r>
          </a:p>
          <a:p>
            <a:pPr algn="just"/>
            <a:r>
              <a:rPr lang="vi-VN" sz="1600" b="1" dirty="0">
                <a:latin typeface="Times New Roman" panose="02020603050405020304" pitchFamily="18" charset="0"/>
                <a:cs typeface="Times New Roman" panose="02020603050405020304" pitchFamily="18" charset="0"/>
              </a:rPr>
              <a:t>      </a:t>
            </a:r>
            <a:r>
              <a:rPr lang="vi-VN" sz="1600" b="1" dirty="0">
                <a:solidFill>
                  <a:srgbClr val="0000CC"/>
                </a:solidFill>
                <a:latin typeface="Times New Roman" panose="02020603050405020304" pitchFamily="18" charset="0"/>
                <a:cs typeface="Times New Roman" panose="02020603050405020304" pitchFamily="18" charset="0"/>
              </a:rPr>
              <a:t>Bỗng nhiên, cầu vồng biến mất. Bi cười:</a:t>
            </a:r>
          </a:p>
          <a:p>
            <a:pPr algn="just"/>
            <a:r>
              <a:rPr lang="vi-VN" sz="1600" b="1" dirty="0">
                <a:solidFill>
                  <a:srgbClr val="0000CC"/>
                </a:solidFill>
                <a:latin typeface="Times New Roman" panose="02020603050405020304" pitchFamily="18" charset="0"/>
                <a:cs typeface="Times New Roman" panose="02020603050405020304" pitchFamily="18" charset="0"/>
              </a:rPr>
              <a:t>      - Em ơi! Anh đùa đấy! Ở đó không có vàng đâu.</a:t>
            </a:r>
          </a:p>
          <a:p>
            <a:pPr algn="just"/>
            <a:r>
              <a:rPr lang="vi-VN" sz="1600" b="1" dirty="0">
                <a:solidFill>
                  <a:srgbClr val="0000CC"/>
                </a:solidFill>
                <a:latin typeface="Times New Roman" panose="02020603050405020304" pitchFamily="18" charset="0"/>
                <a:cs typeface="Times New Roman" panose="02020603050405020304" pitchFamily="18" charset="0"/>
              </a:rPr>
              <a:t>      Bống vui vẻ:</a:t>
            </a:r>
          </a:p>
          <a:p>
            <a:pPr algn="just"/>
            <a:r>
              <a:rPr lang="vi-VN" sz="1600" b="1" dirty="0">
                <a:solidFill>
                  <a:srgbClr val="0000CC"/>
                </a:solidFill>
                <a:latin typeface="Times New Roman" panose="02020603050405020304" pitchFamily="18" charset="0"/>
                <a:cs typeface="Times New Roman" panose="02020603050405020304" pitchFamily="18" charset="0"/>
              </a:rPr>
              <a:t>      - Thế ạ? Nếu vậy, em sẽ lấy bút màu để vẽ tặng anh ngựa hồng và ô tô.</a:t>
            </a:r>
          </a:p>
          <a:p>
            <a:pPr algn="just"/>
            <a:r>
              <a:rPr lang="vi-VN" sz="1600" b="1" dirty="0">
                <a:solidFill>
                  <a:srgbClr val="0000CC"/>
                </a:solidFill>
                <a:latin typeface="Times New Roman" panose="02020603050405020304" pitchFamily="18" charset="0"/>
                <a:cs typeface="Times New Roman" panose="02020603050405020304" pitchFamily="18" charset="0"/>
              </a:rPr>
              <a:t>      - Còn anh sẽ vẽ tặng em nhiều búp bê và quần áo đủ các màu sắc.</a:t>
            </a:r>
          </a:p>
          <a:p>
            <a:pPr algn="just"/>
            <a:r>
              <a:rPr lang="vi-VN" sz="1600" b="1" dirty="0">
                <a:latin typeface="Times New Roman" panose="02020603050405020304" pitchFamily="18" charset="0"/>
                <a:cs typeface="Times New Roman" panose="02020603050405020304" pitchFamily="18" charset="0"/>
              </a:rPr>
              <a:t>      </a:t>
            </a:r>
            <a:r>
              <a:rPr lang="vi-VN" sz="1600" b="1" dirty="0">
                <a:solidFill>
                  <a:srgbClr val="006600"/>
                </a:solidFill>
                <a:latin typeface="Times New Roman" panose="02020603050405020304" pitchFamily="18" charset="0"/>
                <a:cs typeface="Times New Roman" panose="02020603050405020304" pitchFamily="18" charset="0"/>
              </a:rPr>
              <a:t>Không có bảy hũ vàng dưới chân cầu vồng, hai anh em vẫn cười vui vẻ</a:t>
            </a:r>
            <a:r>
              <a:rPr lang="vi-VN"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(Theo </a:t>
            </a:r>
            <a:r>
              <a:rPr lang="vi-VN" sz="1600" b="1" i="1" dirty="0">
                <a:latin typeface="Times New Roman" panose="02020603050405020304" pitchFamily="18" charset="0"/>
                <a:cs typeface="Times New Roman" panose="02020603050405020304" pitchFamily="18" charset="0"/>
              </a:rPr>
              <a:t>108 truyện mẹ kể con nghe</a:t>
            </a:r>
            <a:r>
              <a:rPr lang="vi-VN"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2" name="Right Arrow 1">
            <a:hlinkClick r:id="rId2" action="ppaction://hlinksldjump"/>
          </p:cNvPr>
          <p:cNvSpPr/>
          <p:nvPr/>
        </p:nvSpPr>
        <p:spPr>
          <a:xfrm>
            <a:off x="6088233" y="4568571"/>
            <a:ext cx="559165" cy="333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75" y="688318"/>
            <a:ext cx="202592" cy="191444"/>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187" y="2644626"/>
            <a:ext cx="198462" cy="198462"/>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85" y="4094068"/>
            <a:ext cx="174054" cy="174054"/>
          </a:xfrm>
          <a:prstGeom prst="rect">
            <a:avLst/>
          </a:prstGeom>
        </p:spPr>
      </p:pic>
    </p:spTree>
    <p:extLst>
      <p:ext uri="{BB962C8B-B14F-4D97-AF65-F5344CB8AC3E}">
        <p14:creationId xmlns:p14="http://schemas.microsoft.com/office/powerpoint/2010/main" val="103038777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1714" y="233774"/>
            <a:ext cx="6637037" cy="304360"/>
          </a:xfrm>
          <a:prstGeom prst="rect">
            <a:avLst/>
          </a:prstGeom>
          <a:noFill/>
        </p:spPr>
        <p:txBody>
          <a:bodyPr wrap="square" lIns="57576" tIns="28788" rIns="57576" bIns="28788" rtlCol="0">
            <a:spAutoFit/>
          </a:bodyPr>
          <a:lstStyle/>
          <a:p>
            <a:pPr algn="ctr"/>
            <a:r>
              <a:rPr lang="en-US" sz="1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5: EM CÓ XINH KHÔNG?</a:t>
            </a:r>
          </a:p>
        </p:txBody>
      </p:sp>
      <p:sp>
        <p:nvSpPr>
          <p:cNvPr id="9" name="TextBox 8"/>
          <p:cNvSpPr txBox="1"/>
          <p:nvPr/>
        </p:nvSpPr>
        <p:spPr>
          <a:xfrm>
            <a:off x="345440" y="553522"/>
            <a:ext cx="6512560" cy="4465948"/>
          </a:xfrm>
          <a:prstGeom prst="rect">
            <a:avLst/>
          </a:prstGeom>
          <a:noFill/>
        </p:spPr>
        <p:txBody>
          <a:bodyPr wrap="square" lIns="57576" tIns="28788" rIns="57576" bIns="28788" rtlCol="0">
            <a:spAutoFit/>
          </a:bodyPr>
          <a:lstStyle/>
          <a:p>
            <a:pPr indent="292037"/>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mặc</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đẹp</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khen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giờ</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khen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lắm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pPr indent="292037"/>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hươu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pPr indent="292037"/>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Hươu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lắc</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Chưa</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lắm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sừng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giống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pPr indent="292037"/>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vậy</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vài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cành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gài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pPr indent="292037"/>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dê</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râu</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giống</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15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liền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nhổ</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khóm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dại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đường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gắn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cằm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292037"/>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đôi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sừng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râu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hớn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hở</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sừng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râu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lắm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249031"/>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ngắm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gương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bỏ</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sừng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râu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đẹp</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hẳn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rằng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đẹp</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voi</a:t>
            </a:r>
            <a:r>
              <a:rPr lang="en-US" sz="15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219028">
              <a:lnSpc>
                <a:spcPct val="120000"/>
              </a:lnSpc>
            </a:pPr>
            <a:endParaRPr lang="en-US" sz="15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ight Arrow 1">
            <a:hlinkClick r:id="rId3" action="ppaction://hlinksldjump"/>
          </p:cNvPr>
          <p:cNvSpPr/>
          <p:nvPr/>
        </p:nvSpPr>
        <p:spPr>
          <a:xfrm>
            <a:off x="5617457" y="4684339"/>
            <a:ext cx="526273" cy="197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29" y="609653"/>
            <a:ext cx="228978" cy="216378"/>
          </a:xfrm>
          <a:prstGeom prst="rect">
            <a:avLst/>
          </a:prstGeom>
        </p:spPr>
      </p:pic>
      <p:pic>
        <p:nvPicPr>
          <p:cNvPr id="6" name="Picture 5">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0322" y="2878698"/>
            <a:ext cx="216378" cy="216378"/>
          </a:xfrm>
          <a:prstGeom prst="rect">
            <a:avLst/>
          </a:prstGeom>
        </p:spPr>
      </p:pic>
    </p:spTree>
    <p:extLst>
      <p:ext uri="{BB962C8B-B14F-4D97-AF65-F5344CB8AC3E}">
        <p14:creationId xmlns:p14="http://schemas.microsoft.com/office/powerpoint/2010/main" val="2692750025"/>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746086" y="242048"/>
            <a:ext cx="5365827" cy="458074"/>
          </a:xfrm>
          <a:prstGeom prst="rect">
            <a:avLst/>
          </a:prstGeom>
          <a:noFill/>
        </p:spPr>
        <p:txBody>
          <a:bodyPr wrap="square" rtlCol="0">
            <a:spAutoFit/>
          </a:bodyPr>
          <a:lstStyle/>
          <a:p>
            <a:pPr algn="ctr">
              <a:lnSpc>
                <a:spcPct val="150000"/>
              </a:lnSpc>
            </a:pPr>
            <a:r>
              <a:rPr lang="vi-VN" sz="1800" b="1" dirty="0">
                <a:solidFill>
                  <a:schemeClr val="accent1">
                    <a:lumMod val="75000"/>
                  </a:schemeClr>
                </a:solidFill>
                <a:latin typeface="Times New Roman" panose="02020603050405020304" pitchFamily="18" charset="0"/>
                <a:cs typeface="Times New Roman" panose="02020603050405020304" pitchFamily="18" charset="0"/>
              </a:rPr>
              <a:t>Cầu thủ dự bị</a:t>
            </a:r>
            <a:endParaRPr lang="en-US" sz="1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413950" y="593483"/>
            <a:ext cx="6030097" cy="4478149"/>
          </a:xfrm>
          <a:prstGeom prst="rect">
            <a:avLst/>
          </a:prstGeom>
          <a:noFill/>
        </p:spPr>
        <p:txBody>
          <a:bodyPr wrap="square" rtlCol="0">
            <a:spAutoFit/>
          </a:bodyPr>
          <a:lstStyle/>
          <a:p>
            <a:pPr algn="just"/>
            <a:r>
              <a:rPr lang="vi-VN" sz="1500" b="1" dirty="0">
                <a:latin typeface="Times New Roman" panose="02020603050405020304" pitchFamily="18" charset="0"/>
                <a:cs typeface="Times New Roman" panose="02020603050405020304" pitchFamily="18" charset="0"/>
              </a:rPr>
              <a:t>      Nhìn các bạn đá bóng, gấu con rất muốn chơi cùng. Nhưng thấy gấu con có vẻ chậm chạp và đá bóng không tốt nên chưa đội nào muốn nhận cậu.</a:t>
            </a:r>
          </a:p>
          <a:p>
            <a:pPr algn="just"/>
            <a:r>
              <a:rPr lang="vi-VN" sz="1500" b="1" dirty="0">
                <a:latin typeface="Times New Roman" panose="02020603050405020304" pitchFamily="18" charset="0"/>
                <a:cs typeface="Times New Roman" panose="02020603050405020304" pitchFamily="18" charset="0"/>
              </a:rPr>
              <a:t>      </a:t>
            </a:r>
            <a:r>
              <a:rPr lang="vi-VN" sz="1500" b="1" dirty="0">
                <a:solidFill>
                  <a:srgbClr val="0000CC"/>
                </a:solidFill>
                <a:latin typeface="Times New Roman" panose="02020603050405020304" pitchFamily="18" charset="0"/>
                <a:cs typeface="Times New Roman" panose="02020603050405020304" pitchFamily="18" charset="0"/>
              </a:rPr>
              <a:t>- Gấu à, cậu làm cầu thủ dự bị nhé! – Khỉ nói.</a:t>
            </a:r>
          </a:p>
          <a:p>
            <a:pPr algn="just"/>
            <a:r>
              <a:rPr lang="vi-VN" sz="1500" b="1" dirty="0">
                <a:solidFill>
                  <a:srgbClr val="0000CC"/>
                </a:solidFill>
                <a:latin typeface="Times New Roman" panose="02020603050405020304" pitchFamily="18" charset="0"/>
                <a:cs typeface="Times New Roman" panose="02020603050405020304" pitchFamily="18" charset="0"/>
              </a:rPr>
              <a:t>      Gấu con hơi buồn nhưng cũng đồng ý. Trong khi chờ được vào sân, gấu đi nhặt bóng cho các bạn. Gấu cố gắng chạy thật nhanh để các bạn không phải chờ lâu.</a:t>
            </a:r>
          </a:p>
          <a:p>
            <a:pPr algn="just"/>
            <a:r>
              <a:rPr lang="vi-VN" sz="1500" b="1" dirty="0">
                <a:latin typeface="Times New Roman" panose="02020603050405020304" pitchFamily="18" charset="0"/>
                <a:cs typeface="Times New Roman" panose="02020603050405020304" pitchFamily="18" charset="0"/>
              </a:rPr>
              <a:t>      </a:t>
            </a:r>
            <a:r>
              <a:rPr lang="vi-VN" sz="1500" b="1" dirty="0">
                <a:solidFill>
                  <a:srgbClr val="006600"/>
                </a:solidFill>
                <a:latin typeface="Times New Roman" panose="02020603050405020304" pitchFamily="18" charset="0"/>
                <a:cs typeface="Times New Roman" panose="02020603050405020304" pitchFamily="18" charset="0"/>
              </a:rPr>
              <a:t>Hằng ngày, gấu đến sân bóng từ sớm để luyện tập. Gấu đá bóng ra xa, chạy đi nhặt rồi đá vào gôn, đá đi đá lại,... Cứ thế, gấu đá bóng ngày càng giỏi hơn.</a:t>
            </a:r>
          </a:p>
          <a:p>
            <a:pPr algn="just"/>
            <a:r>
              <a:rPr lang="vi-VN" sz="1500" b="1" dirty="0">
                <a:solidFill>
                  <a:srgbClr val="002060"/>
                </a:solidFill>
                <a:latin typeface="Times New Roman" panose="02020603050405020304" pitchFamily="18"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algn="just"/>
            <a:r>
              <a:rPr lang="vi-VN" sz="1500" b="1" dirty="0">
                <a:solidFill>
                  <a:srgbClr val="002060"/>
                </a:solidFill>
                <a:latin typeface="Times New Roman" panose="02020603050405020304" pitchFamily="18" charset="0"/>
                <a:cs typeface="Times New Roman" panose="02020603050405020304" pitchFamily="18" charset="0"/>
              </a:rPr>
              <a:t>      - Tớ nên vào đội nào đây? – Gấu hỏi khỉ.</a:t>
            </a:r>
          </a:p>
          <a:p>
            <a:pPr algn="just"/>
            <a:r>
              <a:rPr lang="vi-VN" sz="1500" b="1" dirty="0">
                <a:solidFill>
                  <a:srgbClr val="002060"/>
                </a:solidFill>
                <a:latin typeface="Times New Roman" panose="02020603050405020304" pitchFamily="18" charset="0"/>
                <a:cs typeface="Times New Roman" panose="02020603050405020304" pitchFamily="18" charset="0"/>
              </a:rPr>
              <a:t>      - Hiệp đầu cậu đá cho đội đỏ, hiệp sau cậu đá cho đội xanh. – Khỉ nói.</a:t>
            </a:r>
          </a:p>
          <a:p>
            <a:pPr algn="just"/>
            <a:r>
              <a:rPr lang="vi-VN" sz="1500" b="1" dirty="0">
                <a:solidFill>
                  <a:srgbClr val="002060"/>
                </a:solidFill>
                <a:latin typeface="Times New Roman" panose="02020603050405020304" pitchFamily="18" charset="0"/>
                <a:cs typeface="Times New Roman" panose="02020603050405020304" pitchFamily="18" charset="0"/>
              </a:rPr>
              <a:t>      Gấu vui vẻ gật đầu. Cậu nghĩ: “Hóa ra làm cầu thủ dự bị cũng hay nhỉ!”</a:t>
            </a:r>
            <a:endParaRPr lang="en-US" sz="1500" b="1" dirty="0">
              <a:solidFill>
                <a:srgbClr val="002060"/>
              </a:solidFill>
              <a:latin typeface="Times New Roman" panose="02020603050405020304" pitchFamily="18" charset="0"/>
              <a:cs typeface="Times New Roman" panose="02020603050405020304" pitchFamily="18" charset="0"/>
            </a:endParaRPr>
          </a:p>
          <a:p>
            <a:pPr algn="just"/>
            <a:r>
              <a:rPr lang="en-US" sz="1500" b="1" dirty="0">
                <a:solidFill>
                  <a:srgbClr val="002060"/>
                </a:solidFill>
                <a:latin typeface="Times New Roman" panose="02020603050405020304" pitchFamily="18" charset="0"/>
                <a:cs typeface="Times New Roman" panose="02020603050405020304" pitchFamily="18" charset="0"/>
              </a:rPr>
              <a:t>                                       </a:t>
            </a:r>
            <a:r>
              <a:rPr lang="vi-VN" sz="1500" b="1" dirty="0">
                <a:latin typeface="Times New Roman" panose="02020603050405020304" pitchFamily="18" charset="0"/>
                <a:cs typeface="Times New Roman" panose="02020603050405020304" pitchFamily="18" charset="0"/>
              </a:rPr>
              <a:t>(Theo </a:t>
            </a:r>
            <a:r>
              <a:rPr lang="vi-VN" sz="1500" b="1" i="1" dirty="0">
                <a:latin typeface="Times New Roman" panose="02020603050405020304" pitchFamily="18" charset="0"/>
                <a:cs typeface="Times New Roman" panose="02020603050405020304" pitchFamily="18" charset="0"/>
              </a:rPr>
              <a:t>100 Truyện ngụ ngôn hay nhất</a:t>
            </a:r>
            <a:r>
              <a:rPr lang="vi-VN"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p:txBody>
      </p:sp>
      <p:sp>
        <p:nvSpPr>
          <p:cNvPr id="2" name="Right Arrow 1">
            <a:hlinkClick r:id="rId2" action="ppaction://hlinksldjump"/>
          </p:cNvPr>
          <p:cNvSpPr/>
          <p:nvPr/>
        </p:nvSpPr>
        <p:spPr>
          <a:xfrm>
            <a:off x="5677320" y="4722794"/>
            <a:ext cx="543207" cy="282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6" y="648726"/>
            <a:ext cx="228978" cy="216378"/>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9597" y="1389203"/>
            <a:ext cx="196707" cy="196707"/>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553" y="2297157"/>
            <a:ext cx="196707" cy="196707"/>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340033" y="2929215"/>
            <a:ext cx="216541" cy="267078"/>
            <a:chOff x="3445636" y="3025866"/>
            <a:chExt cx="321893" cy="354488"/>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1500" i="1" dirty="0">
                <a:solidFill>
                  <a:schemeClr val="accent2"/>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453081" y="3025866"/>
              <a:ext cx="285148" cy="354488"/>
            </a:xfrm>
            <a:prstGeom prst="rect">
              <a:avLst/>
            </a:prstGeom>
          </p:spPr>
          <p:txBody>
            <a:bodyPr wrap="none">
              <a:spAutoFit/>
            </a:bodyPr>
            <a:lstStyle/>
            <a:p>
              <a:pPr algn="ctr"/>
              <a:r>
                <a:rPr lang="x-none" sz="1500" b="1" i="1" dirty="0">
                  <a:solidFill>
                    <a:schemeClr val="accent2"/>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31305410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114473" y="894514"/>
            <a:ext cx="3991687" cy="3997711"/>
          </a:xfrm>
          <a:prstGeom prst="rect">
            <a:avLst/>
          </a:prstGeom>
        </p:spPr>
        <p:txBody>
          <a:bodyPr wrap="square" lIns="57607" tIns="28804" rIns="57607" bIns="28804">
            <a:spAutoFit/>
          </a:bodyPr>
          <a:lstStyle/>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Sáng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lớp</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Chào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ạ!”</a:t>
            </a: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mỉm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cười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tươi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8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dạy</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tập</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viết</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đưa</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thoảng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hương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nhài</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Nắng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ghé</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cửa</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lớp</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Xem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8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giáo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giảng</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Ấm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vở</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thơm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tho</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thương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mãi</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mười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1754028" y="397138"/>
            <a:ext cx="3306694" cy="385296"/>
          </a:xfrm>
          <a:prstGeom prst="rect">
            <a:avLst/>
          </a:prstGeom>
          <a:noFill/>
        </p:spPr>
        <p:txBody>
          <a:bodyPr wrap="square" lIns="76769" tIns="38385" rIns="76769" bIns="38385" rtlCol="0">
            <a:spAutoFit/>
          </a:bodyPr>
          <a:lstStyle/>
          <a:p>
            <a:pPr algn="ctr"/>
            <a:r>
              <a:rPr lang="en-US" sz="2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CÔ GIÁO LỚP EM</a:t>
            </a:r>
          </a:p>
        </p:txBody>
      </p:sp>
      <p:sp>
        <p:nvSpPr>
          <p:cNvPr id="2" name="Right Arrow 1">
            <a:hlinkClick r:id="rId3" action="ppaction://hlinksldjump"/>
          </p:cNvPr>
          <p:cNvSpPr/>
          <p:nvPr/>
        </p:nvSpPr>
        <p:spPr>
          <a:xfrm>
            <a:off x="5664017" y="4480121"/>
            <a:ext cx="559166" cy="25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188" y="980703"/>
            <a:ext cx="228978" cy="216378"/>
          </a:xfrm>
          <a:prstGeom prst="rect">
            <a:avLst/>
          </a:prstGeom>
        </p:spPr>
      </p:pic>
      <p:pic>
        <p:nvPicPr>
          <p:cNvPr id="6" name="Picture 5">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62788" y="2353141"/>
            <a:ext cx="216378" cy="216378"/>
          </a:xfrm>
          <a:prstGeom prst="rect">
            <a:avLst/>
          </a:prstGeom>
        </p:spPr>
      </p:pic>
      <p:pic>
        <p:nvPicPr>
          <p:cNvPr id="7" name="Picture 6">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788" y="3647870"/>
            <a:ext cx="216378" cy="216378"/>
          </a:xfrm>
          <a:prstGeom prst="rect">
            <a:avLst/>
          </a:prstGeom>
        </p:spPr>
      </p:pic>
    </p:spTree>
    <p:extLst>
      <p:ext uri="{BB962C8B-B14F-4D97-AF65-F5344CB8AC3E}">
        <p14:creationId xmlns:p14="http://schemas.microsoft.com/office/powerpoint/2010/main" val="81900244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1250" y="432100"/>
            <a:ext cx="5027360" cy="446852"/>
          </a:xfrm>
          <a:prstGeom prst="rect">
            <a:avLst/>
          </a:prstGeom>
          <a:noFill/>
        </p:spPr>
        <p:txBody>
          <a:bodyPr wrap="square" lIns="76769" tIns="38385" rIns="76769" bIns="38385" rtlCol="0">
            <a:spAutoFit/>
          </a:bodyPr>
          <a:lstStyle/>
          <a:p>
            <a:pPr algn="ctr"/>
            <a:r>
              <a:rPr lang="en-US"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CÁI TRỐNG TRƯỜNG EM</a:t>
            </a:r>
          </a:p>
        </p:txBody>
      </p:sp>
      <p:sp>
        <p:nvSpPr>
          <p:cNvPr id="14" name="TextBox 13"/>
          <p:cNvSpPr txBox="1"/>
          <p:nvPr/>
        </p:nvSpPr>
        <p:spPr>
          <a:xfrm>
            <a:off x="609297" y="1156559"/>
            <a:ext cx="3073598" cy="2847509"/>
          </a:xfrm>
          <a:prstGeom prst="rect">
            <a:avLst/>
          </a:prstGeom>
          <a:noFill/>
        </p:spPr>
        <p:txBody>
          <a:bodyPr wrap="square" lIns="76769" tIns="38385" rIns="76769" bIns="38385" numCol="1" rtlCol="0">
            <a:spAutoFit/>
          </a:bodyPr>
          <a:lstStyle/>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Mùa</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hè</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nghỉ</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a:latin typeface="Times New Roman" panose="02020603050405020304" pitchFamily="18" charset="0"/>
                <a:ea typeface="Arial-Rounded" panose="020B0500000000000000" pitchFamily="34" charset="0"/>
                <a:cs typeface="Times New Roman" panose="02020603050405020304" pitchFamily="18" charset="0"/>
              </a:rPr>
              <a:t>Suốt ba tháng liền</a:t>
            </a: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nằm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ngẫm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nghĩ</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Buồn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hả</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trống</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hè</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Bọn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vắng</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ve</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TextBox 14"/>
          <p:cNvSpPr txBox="1"/>
          <p:nvPr/>
        </p:nvSpPr>
        <p:spPr>
          <a:xfrm>
            <a:off x="3731748" y="1156559"/>
            <a:ext cx="3346969" cy="2847509"/>
          </a:xfrm>
          <a:prstGeom prst="rect">
            <a:avLst/>
          </a:prstGeom>
          <a:noFill/>
        </p:spPr>
        <p:txBody>
          <a:bodyPr wrap="square" lIns="76769" tIns="38385" rIns="76769" bIns="38385" numCol="1" rtlCol="0">
            <a:spAutoFit/>
          </a:bodyPr>
          <a:lstStyle/>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lặng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im</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Nghiêng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giá</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Chắc</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mừng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Kìa</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ang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Tùng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Tùng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Tùng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Tùng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năm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mới</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vang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tưng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bừng</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ight Arrow 1">
            <a:hlinkClick r:id="rId3" action="ppaction://hlinksldjump"/>
          </p:cNvPr>
          <p:cNvSpPr/>
          <p:nvPr/>
        </p:nvSpPr>
        <p:spPr>
          <a:xfrm>
            <a:off x="5405232" y="4589699"/>
            <a:ext cx="546008" cy="243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17" y="1249655"/>
            <a:ext cx="228978" cy="216378"/>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7564" y="2799416"/>
            <a:ext cx="216378" cy="216378"/>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405" y="1249655"/>
            <a:ext cx="288000" cy="288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3395706" y="2724210"/>
            <a:ext cx="317532" cy="369332"/>
            <a:chOff x="3377430" y="2958017"/>
            <a:chExt cx="390099" cy="490208"/>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377430" y="2958017"/>
              <a:ext cx="368661" cy="490208"/>
            </a:xfrm>
            <a:prstGeom prst="rect">
              <a:avLst/>
            </a:prstGeom>
          </p:spPr>
          <p:txBody>
            <a:bodyPr wrap="none">
              <a:spAutoFit/>
            </a:bodyPr>
            <a:lstStyle/>
            <a:p>
              <a:pPr algn="ctr"/>
              <a:r>
                <a:rPr lang="x-none" sz="1800" b="1" i="1" dirty="0">
                  <a:solidFill>
                    <a:schemeClr val="accent2"/>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1658163399"/>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879ED-8033-4622-B997-A28969EC8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9" cy="4500563"/>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1669882" y="229316"/>
            <a:ext cx="3897798" cy="58477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619361" y="1674670"/>
            <a:ext cx="5313047" cy="458074"/>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619360" y="3066398"/>
            <a:ext cx="4421030" cy="458074"/>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3,4</a:t>
            </a:r>
          </a:p>
        </p:txBody>
      </p:sp>
      <p:sp>
        <p:nvSpPr>
          <p:cNvPr id="7" name="TextBox 6">
            <a:extLst>
              <a:ext uri="{FF2B5EF4-FFF2-40B4-BE49-F238E27FC236}">
                <a16:creationId xmlns:a16="http://schemas.microsoft.com/office/drawing/2014/main" id="{6F53AB30-D153-4E0E-907A-F126F1E4D7AF}"/>
              </a:ext>
            </a:extLst>
          </p:cNvPr>
          <p:cNvSpPr txBox="1"/>
          <p:nvPr/>
        </p:nvSpPr>
        <p:spPr>
          <a:xfrm>
            <a:off x="619360" y="2162785"/>
            <a:ext cx="5801760" cy="873572"/>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chủ</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92631933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4893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48486" y="2965380"/>
            <a:ext cx="965273" cy="128703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885420" y="3068569"/>
            <a:ext cx="887882" cy="1183843"/>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5262255" y="2159832"/>
            <a:ext cx="681528" cy="90870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022930" y="368864"/>
            <a:ext cx="2899876" cy="3672697"/>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5084728" y="2444486"/>
            <a:ext cx="697138" cy="92951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4830550" y="608137"/>
            <a:ext cx="989998" cy="550821"/>
          </a:xfrm>
          <a:prstGeom prst="rect">
            <a:avLst/>
          </a:prstGeom>
        </p:spPr>
      </p:pic>
      <p:sp>
        <p:nvSpPr>
          <p:cNvPr id="22" name="椭圆 21"/>
          <p:cNvSpPr/>
          <p:nvPr/>
        </p:nvSpPr>
        <p:spPr>
          <a:xfrm>
            <a:off x="684347" y="448581"/>
            <a:ext cx="499302" cy="665736"/>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933998" y="912515"/>
            <a:ext cx="302705" cy="403607"/>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363467" y="2254846"/>
            <a:ext cx="2379442" cy="689928"/>
          </a:xfrm>
          <a:prstGeom prst="rect">
            <a:avLst/>
          </a:prstGeom>
          <a:noFill/>
        </p:spPr>
        <p:txBody>
          <a:bodyPr wrap="none" lIns="43152" tIns="21588" rIns="43152" bIns="21588">
            <a:spAutoFit/>
            <a:scene3d>
              <a:camera prst="orthographicFront"/>
              <a:lightRig rig="soft" dir="t">
                <a:rot lat="0" lon="0" rev="15600000"/>
              </a:lightRig>
            </a:scene3d>
            <a:sp3d extrusionH="57150" prstMaterial="softEdge">
              <a:bevelT w="25400" h="38100"/>
            </a:sp3d>
          </a:bodyPr>
          <a:lstStyle/>
          <a:p>
            <a:pPr algn="ctr" defTabSz="575272">
              <a:buClrTx/>
              <a:defRPr/>
            </a:pP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4790" y="2046199"/>
            <a:ext cx="4397937" cy="33036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344CCFC-AA65-49CA-9591-878EF50F6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7719" y="0"/>
            <a:ext cx="560281" cy="743484"/>
          </a:xfrm>
          <a:prstGeom prst="rect">
            <a:avLst/>
          </a:prstGeom>
        </p:spPr>
      </p:pic>
    </p:spTree>
    <p:extLst>
      <p:ext uri="{BB962C8B-B14F-4D97-AF65-F5344CB8AC3E}">
        <p14:creationId xmlns:p14="http://schemas.microsoft.com/office/powerpoint/2010/main" val="47937309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52"/>
            <a:ext cx="6857997" cy="5142595"/>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647" y="824500"/>
            <a:ext cx="1810669" cy="168264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156" y="824500"/>
            <a:ext cx="1807239" cy="1691787"/>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7223" y="2562891"/>
            <a:ext cx="1796952" cy="1668925"/>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7586" y="2578673"/>
            <a:ext cx="1786664" cy="1668925"/>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59008">
            <a:off x="6513656" y="2142858"/>
            <a:ext cx="136038" cy="147147"/>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0770510">
            <a:off x="1032402" y="1870144"/>
            <a:ext cx="542202" cy="692573"/>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68177" y="3701194"/>
            <a:ext cx="284788" cy="379718"/>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4354" y="108462"/>
            <a:ext cx="488612" cy="483182"/>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4188738" y="4664869"/>
            <a:ext cx="847264" cy="418624"/>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stretch>
            <a:fillRect/>
          </a:stretch>
        </p:blipFill>
        <p:spPr>
          <a:xfrm>
            <a:off x="2220647" y="710589"/>
            <a:ext cx="3723602" cy="3494350"/>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77111" y="591644"/>
            <a:ext cx="1940281" cy="178851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17392" y="552164"/>
            <a:ext cx="1820073" cy="1827990"/>
          </a:xfrm>
          <a:prstGeom prst="rect">
            <a:avLst/>
          </a:prstGeom>
        </p:spPr>
      </p:pic>
      <p:pic>
        <p:nvPicPr>
          <p:cNvPr id="23" name="3a">
            <a:hlinkClick r:id="rId20"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20647" y="2254129"/>
            <a:ext cx="1896745" cy="1950809"/>
          </a:xfrm>
          <a:prstGeom prst="rect">
            <a:avLst/>
          </a:prstGeom>
        </p:spPr>
      </p:pic>
      <p:pic>
        <p:nvPicPr>
          <p:cNvPr id="24" name="4a">
            <a:hlinkClick r:id="rId22"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17391" y="2239318"/>
            <a:ext cx="1853434" cy="2008279"/>
          </a:xfrm>
          <a:prstGeom prst="rect">
            <a:avLst/>
          </a:prstGeom>
        </p:spPr>
      </p:pic>
    </p:spTree>
    <p:extLst>
      <p:ext uri="{BB962C8B-B14F-4D97-AF65-F5344CB8AC3E}">
        <p14:creationId xmlns:p14="http://schemas.microsoft.com/office/powerpoint/2010/main" val="36765782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5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4"/>
                                        </p:tgtEl>
                                        <p:attrNameLst>
                                          <p:attrName>r</p:attrName>
                                        </p:attrNameLst>
                                      </p:cBhvr>
                                    </p:animRot>
                                    <p:animRot by="-240000">
                                      <p:cBhvr>
                                        <p:cTn id="67" dur="200" fill="hold">
                                          <p:stCondLst>
                                            <p:cond delay="200"/>
                                          </p:stCondLst>
                                        </p:cTn>
                                        <p:tgtEl>
                                          <p:spTgt spid="4"/>
                                        </p:tgtEl>
                                        <p:attrNameLst>
                                          <p:attrName>r</p:attrName>
                                        </p:attrNameLst>
                                      </p:cBhvr>
                                    </p:animRot>
                                    <p:animRot by="240000">
                                      <p:cBhvr>
                                        <p:cTn id="68" dur="200" fill="hold">
                                          <p:stCondLst>
                                            <p:cond delay="400"/>
                                          </p:stCondLst>
                                        </p:cTn>
                                        <p:tgtEl>
                                          <p:spTgt spid="4"/>
                                        </p:tgtEl>
                                        <p:attrNameLst>
                                          <p:attrName>r</p:attrName>
                                        </p:attrNameLst>
                                      </p:cBhvr>
                                    </p:animRot>
                                    <p:animRot by="-240000">
                                      <p:cBhvr>
                                        <p:cTn id="69" dur="200" fill="hold">
                                          <p:stCondLst>
                                            <p:cond delay="600"/>
                                          </p:stCondLst>
                                        </p:cTn>
                                        <p:tgtEl>
                                          <p:spTgt spid="4"/>
                                        </p:tgtEl>
                                        <p:attrNameLst>
                                          <p:attrName>r</p:attrName>
                                        </p:attrNameLst>
                                      </p:cBhvr>
                                    </p:animRot>
                                    <p:animRot by="120000">
                                      <p:cBhvr>
                                        <p:cTn id="70"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24"/>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3200" b="1" kern="1200">
              <a:solidFill>
                <a:prstClr val="white"/>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703162" y="1015679"/>
            <a:ext cx="5354953" cy="550613"/>
          </a:xfrm>
          <a:prstGeom prst="rect">
            <a:avLst/>
          </a:prstGeom>
          <a:noFill/>
        </p:spPr>
        <p:txBody>
          <a:bodyPr wrap="none" lIns="57607" tIns="28804" rIns="57607" bIns="28804" rtlCol="0">
            <a:spAutoFit/>
          </a:bodyPr>
          <a:lstStyle/>
          <a:p>
            <a:pPr defTabSz="576072">
              <a:buClrTx/>
              <a:defRPr/>
            </a:pPr>
            <a:r>
              <a:rPr lang="en-US" sz="3200" b="1" kern="1200" dirty="0">
                <a:solidFill>
                  <a:prstClr val="white"/>
                </a:solidFill>
                <a:latin typeface="Times New Roman" panose="02020603050405020304" pitchFamily="18" charset="0"/>
                <a:ea typeface="+mn-ea"/>
                <a:cs typeface="Times New Roman" panose="02020603050405020304" pitchFamily="18" charset="0"/>
              </a:rPr>
              <a:t>1. </a:t>
            </a:r>
            <a:r>
              <a:rPr lang="en-US" sz="3200" b="1" dirty="0" err="1">
                <a:solidFill>
                  <a:prstClr val="white"/>
                </a:solidFill>
                <a:latin typeface="Times New Roman" panose="02020603050405020304" pitchFamily="18" charset="0"/>
                <a:cs typeface="Times New Roman" panose="02020603050405020304" pitchFamily="18" charset="0"/>
              </a:rPr>
              <a:t>Bài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trước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em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đã</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học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bài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gì</a:t>
            </a:r>
            <a:r>
              <a:rPr lang="en-US" sz="3200" b="1" dirty="0">
                <a:solidFill>
                  <a:prstClr val="white"/>
                </a:solidFill>
                <a:latin typeface="Times New Roman" panose="02020603050405020304" pitchFamily="18" charset="0"/>
                <a:cs typeface="Times New Roman" panose="02020603050405020304" pitchFamily="18" charset="0"/>
              </a:rPr>
              <a:t>?</a:t>
            </a:r>
            <a:endParaRPr lang="en-US" sz="3200" b="1" kern="1200" dirty="0">
              <a:solidFill>
                <a:srgbClr val="FFFF00"/>
              </a:solid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703162" y="2475536"/>
            <a:ext cx="5380601" cy="550613"/>
          </a:xfrm>
          <a:prstGeom prst="rect">
            <a:avLst/>
          </a:prstGeom>
          <a:noFill/>
        </p:spPr>
        <p:txBody>
          <a:bodyPr wrap="none" lIns="57607" tIns="28804" rIns="57607" bIns="28804" rtlCol="0">
            <a:spAutoFit/>
          </a:bodyPr>
          <a:lstStyle/>
          <a:p>
            <a:pPr defTabSz="576072">
              <a:buClrTx/>
              <a:defRPr/>
            </a:pPr>
            <a:r>
              <a:rPr lang="en-US" sz="3200" b="1" kern="1200" dirty="0" err="1">
                <a:solidFill>
                  <a:srgbClr val="FFFF00"/>
                </a:solidFill>
                <a:latin typeface="Times New Roman" panose="02020603050405020304" pitchFamily="18" charset="0"/>
                <a:ea typeface="+mn-ea"/>
                <a:cs typeface="Times New Roman" panose="02020603050405020304" pitchFamily="18" charset="0"/>
              </a:rPr>
              <a:t>Đáp</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án</a:t>
            </a:r>
            <a:r>
              <a:rPr lang="en-US" sz="3200" b="1" kern="1200" dirty="0">
                <a:solidFill>
                  <a:srgbClr val="FFFF00"/>
                </a:solidFill>
                <a:latin typeface="Times New Roman" panose="02020603050405020304" pitchFamily="18" charset="0"/>
                <a:ea typeface="+mn-ea"/>
                <a:cs typeface="Times New Roman" panose="02020603050405020304" pitchFamily="18" charset="0"/>
              </a:rPr>
              <a:t>: Khi </a:t>
            </a:r>
            <a:r>
              <a:rPr lang="en-US" sz="3200" b="1" kern="1200" dirty="0" err="1">
                <a:solidFill>
                  <a:srgbClr val="FFFF00"/>
                </a:solidFill>
                <a:latin typeface="Times New Roman" panose="02020603050405020304" pitchFamily="18" charset="0"/>
                <a:ea typeface="+mn-ea"/>
                <a:cs typeface="Times New Roman" panose="02020603050405020304" pitchFamily="18" charset="0"/>
              </a:rPr>
              <a:t>trang</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sách</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mở</a:t>
            </a:r>
            <a:r>
              <a:rPr lang="en-US" sz="3200" b="1" kern="1200" dirty="0">
                <a:solidFill>
                  <a:srgbClr val="FFFF00"/>
                </a:solidFill>
                <a:latin typeface="Times New Roman" panose="02020603050405020304" pitchFamily="18" charset="0"/>
                <a:ea typeface="+mn-ea"/>
                <a:cs typeface="Times New Roman" panose="02020603050405020304" pitchFamily="18" charset="0"/>
              </a:rPr>
              <a:t> ra</a:t>
            </a:r>
          </a:p>
        </p:txBody>
      </p:sp>
    </p:spTree>
    <p:extLst>
      <p:ext uri="{BB962C8B-B14F-4D97-AF65-F5344CB8AC3E}">
        <p14:creationId xmlns:p14="http://schemas.microsoft.com/office/powerpoint/2010/main" val="3730425754"/>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3200" b="1" kern="120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419382" y="1006597"/>
            <a:ext cx="5849338" cy="1043056"/>
          </a:xfrm>
          <a:prstGeom prst="rect">
            <a:avLst/>
          </a:prstGeom>
          <a:noFill/>
        </p:spPr>
        <p:txBody>
          <a:bodyPr wrap="square" lIns="57607" tIns="28804" rIns="57607" bIns="28804" rtlCol="0">
            <a:spAutoFit/>
          </a:bodyPr>
          <a:lstStyle/>
          <a:p>
            <a:pPr defTabSz="576072">
              <a:buClrTx/>
              <a:defRPr/>
            </a:pPr>
            <a:r>
              <a:rPr lang="en-US" sz="3200" b="1" kern="1200" dirty="0">
                <a:solidFill>
                  <a:prstClr val="white"/>
                </a:solidFill>
                <a:latin typeface="Times New Roman" panose="02020603050405020304" pitchFamily="18" charset="0"/>
                <a:ea typeface="+mn-ea"/>
                <a:cs typeface="Times New Roman" panose="02020603050405020304" pitchFamily="18" charset="0"/>
              </a:rPr>
              <a:t>2. </a:t>
            </a:r>
            <a:r>
              <a:rPr lang="en-US" sz="3200" b="1" kern="1200" dirty="0" err="1">
                <a:solidFill>
                  <a:prstClr val="white"/>
                </a:solidFill>
                <a:latin typeface="Times New Roman" panose="02020603050405020304" pitchFamily="18" charset="0"/>
                <a:ea typeface="+mn-ea"/>
                <a:cs typeface="Times New Roman" panose="02020603050405020304" pitchFamily="18" charset="0"/>
              </a:rPr>
              <a:t>Bài</a:t>
            </a:r>
            <a:r>
              <a:rPr lang="en-US" sz="3200" b="1" kern="1200" dirty="0">
                <a:solidFill>
                  <a:prstClr val="white"/>
                </a:solidFill>
                <a:latin typeface="Times New Roman" panose="02020603050405020304" pitchFamily="18" charset="0"/>
                <a:ea typeface="+mn-ea"/>
                <a:cs typeface="Times New Roman" panose="02020603050405020304" pitchFamily="18" charset="0"/>
              </a:rPr>
              <a:t> Khi </a:t>
            </a:r>
            <a:r>
              <a:rPr lang="en-US" sz="3200" b="1" kern="1200" dirty="0" err="1">
                <a:solidFill>
                  <a:prstClr val="white"/>
                </a:solidFill>
                <a:latin typeface="Times New Roman" panose="02020603050405020304" pitchFamily="18" charset="0"/>
                <a:ea typeface="+mn-ea"/>
                <a:cs typeface="Times New Roman" panose="02020603050405020304" pitchFamily="18" charset="0"/>
              </a:rPr>
              <a:t>trang</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sách</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mở</a:t>
            </a:r>
            <a:r>
              <a:rPr lang="en-US" sz="3200" b="1" kern="1200" dirty="0">
                <a:solidFill>
                  <a:prstClr val="white"/>
                </a:solidFill>
                <a:latin typeface="Times New Roman" panose="02020603050405020304" pitchFamily="18" charset="0"/>
                <a:ea typeface="+mn-ea"/>
                <a:cs typeface="Times New Roman" panose="02020603050405020304" pitchFamily="18" charset="0"/>
              </a:rPr>
              <a:t> ra </a:t>
            </a:r>
            <a:r>
              <a:rPr lang="en-US" sz="3200" b="1" kern="1200" dirty="0" err="1">
                <a:solidFill>
                  <a:prstClr val="white"/>
                </a:solidFill>
                <a:latin typeface="Times New Roman" panose="02020603050405020304" pitchFamily="18" charset="0"/>
                <a:ea typeface="+mn-ea"/>
                <a:cs typeface="Times New Roman" panose="02020603050405020304" pitchFamily="18" charset="0"/>
              </a:rPr>
              <a:t>có</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mấy</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khổ</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thơ</a:t>
            </a:r>
            <a:r>
              <a:rPr lang="en-US" sz="3200" b="1" kern="1200" dirty="0">
                <a:solidFill>
                  <a:prstClr val="white"/>
                </a:solidFill>
                <a:latin typeface="Times New Roman" panose="02020603050405020304" pitchFamily="18" charset="0"/>
                <a:ea typeface="+mn-ea"/>
                <a:cs typeface="Times New Roman" panose="02020603050405020304" pitchFamily="18" charset="0"/>
              </a:rPr>
              <a:t>?</a:t>
            </a:r>
            <a:endParaRPr lang="en-US" sz="3200" b="1" kern="1200" dirty="0">
              <a:solidFill>
                <a:srgbClr val="FFFF00"/>
              </a:solidFill>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D634D9-AB63-4CB6-AA06-E200A0D86A17}"/>
              </a:ext>
            </a:extLst>
          </p:cNvPr>
          <p:cNvSpPr txBox="1"/>
          <p:nvPr/>
        </p:nvSpPr>
        <p:spPr>
          <a:xfrm>
            <a:off x="703162" y="2475536"/>
            <a:ext cx="2588170" cy="550613"/>
          </a:xfrm>
          <a:prstGeom prst="rect">
            <a:avLst/>
          </a:prstGeom>
          <a:noFill/>
        </p:spPr>
        <p:txBody>
          <a:bodyPr wrap="none" lIns="57607" tIns="28804" rIns="57607" bIns="28804" rtlCol="0">
            <a:spAutoFit/>
          </a:bodyPr>
          <a:lstStyle/>
          <a:p>
            <a:pPr defTabSz="576072">
              <a:buClrTx/>
              <a:defRPr/>
            </a:pPr>
            <a:r>
              <a:rPr lang="en-US" sz="3200" b="1" kern="1200" dirty="0" err="1">
                <a:solidFill>
                  <a:srgbClr val="FFFF00"/>
                </a:solidFill>
                <a:latin typeface="Times New Roman" panose="02020603050405020304" pitchFamily="18" charset="0"/>
                <a:ea typeface="+mn-ea"/>
                <a:cs typeface="Times New Roman" panose="02020603050405020304" pitchFamily="18" charset="0"/>
              </a:rPr>
              <a:t>Đáp</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án</a:t>
            </a:r>
            <a:r>
              <a:rPr lang="en-US" sz="3200" b="1" kern="1200" dirty="0">
                <a:solidFill>
                  <a:srgbClr val="FFFF00"/>
                </a:solidFill>
                <a:latin typeface="Times New Roman" panose="02020603050405020304" pitchFamily="18" charset="0"/>
                <a:ea typeface="+mn-ea"/>
                <a:cs typeface="Times New Roman" panose="02020603050405020304" pitchFamily="18" charset="0"/>
              </a:rPr>
              <a:t>: 4 </a:t>
            </a:r>
            <a:r>
              <a:rPr lang="en-US" sz="3200" b="1" kern="1200" dirty="0" err="1">
                <a:solidFill>
                  <a:srgbClr val="FFFF00"/>
                </a:solidFill>
                <a:latin typeface="Times New Roman" panose="02020603050405020304" pitchFamily="18" charset="0"/>
                <a:ea typeface="+mn-ea"/>
                <a:cs typeface="Times New Roman" panose="02020603050405020304" pitchFamily="18" charset="0"/>
              </a:rPr>
              <a:t>khổ</a:t>
            </a:r>
            <a:endParaRPr lang="en-US" sz="3200" b="1" kern="1200" dirty="0">
              <a:solidFill>
                <a:srgbClr val="FFFF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9655906"/>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592541" y="794961"/>
            <a:ext cx="5855556" cy="1350832"/>
          </a:xfrm>
          <a:prstGeom prst="rect">
            <a:avLst/>
          </a:prstGeom>
          <a:noFill/>
        </p:spPr>
        <p:txBody>
          <a:bodyPr wrap="square" lIns="57607" tIns="28804" rIns="57607" bIns="28804" rtlCol="0">
            <a:spAutoFit/>
          </a:bodyPr>
          <a:lstStyle/>
          <a:p>
            <a:pPr lvl="0"/>
            <a:r>
              <a:rPr lang="vi-VN" sz="2800" b="1" dirty="0">
                <a:solidFill>
                  <a:prstClr val="white"/>
                </a:solidFill>
                <a:latin typeface="Times New Roman" panose="02020603050405020304" pitchFamily="18" charset="0"/>
                <a:cs typeface="Times New Roman" panose="02020603050405020304" pitchFamily="18" charset="0"/>
              </a:rPr>
              <a:t>Áo màu ngoài, ruột trắng tinh</a:t>
            </a:r>
            <a:r>
              <a:rPr lang="en-US" sz="2800" b="1" dirty="0">
                <a:solidFill>
                  <a:prstClr val="white"/>
                </a:solidFill>
                <a:latin typeface="Times New Roman" panose="02020603050405020304" pitchFamily="18" charset="0"/>
                <a:cs typeface="Times New Roman" panose="02020603050405020304" pitchFamily="18" charset="0"/>
              </a:rPr>
              <a:t>.</a:t>
            </a:r>
          </a:p>
          <a:p>
            <a:pPr lvl="0"/>
            <a:r>
              <a:rPr lang="vi-VN" sz="2800" b="1" dirty="0">
                <a:solidFill>
                  <a:prstClr val="white"/>
                </a:solidFill>
                <a:latin typeface="Times New Roman" panose="02020603050405020304" pitchFamily="18" charset="0"/>
                <a:cs typeface="Times New Roman" panose="02020603050405020304" pitchFamily="18" charset="0"/>
              </a:rPr>
              <a:t>Đợi chữ xinh xinh sẽ hiện lên dòng </a:t>
            </a:r>
            <a:endParaRPr lang="en-US" sz="2800" b="1" dirty="0">
              <a:solidFill>
                <a:prstClr val="white"/>
              </a:solidFill>
              <a:latin typeface="Times New Roman" panose="02020603050405020304" pitchFamily="18" charset="0"/>
              <a:cs typeface="Times New Roman" panose="02020603050405020304" pitchFamily="18" charset="0"/>
            </a:endParaRPr>
          </a:p>
          <a:p>
            <a:pPr lvl="0"/>
            <a:r>
              <a:rPr lang="en-US" sz="2800" b="1" dirty="0">
                <a:solidFill>
                  <a:prstClr val="white"/>
                </a:solidFill>
                <a:latin typeface="Times New Roman" panose="02020603050405020304" pitchFamily="18" charset="0"/>
                <a:cs typeface="Times New Roman" panose="02020603050405020304" pitchFamily="18" charset="0"/>
              </a:rPr>
              <a:t>                                                  </a:t>
            </a:r>
            <a:r>
              <a:rPr lang="vi-VN" sz="2800" b="1" dirty="0">
                <a:solidFill>
                  <a:prstClr val="white"/>
                </a:solidFill>
                <a:latin typeface="Times New Roman" panose="02020603050405020304" pitchFamily="18" charset="0"/>
                <a:cs typeface="Times New Roman" panose="02020603050405020304" pitchFamily="18" charset="0"/>
              </a:rPr>
              <a:t>Là gì?</a:t>
            </a:r>
            <a:endParaRPr lang="en-US" sz="2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BA46285-AC70-4F24-87DC-EF5358B6E211}"/>
              </a:ext>
            </a:extLst>
          </p:cNvPr>
          <p:cNvSpPr txBox="1"/>
          <p:nvPr/>
        </p:nvSpPr>
        <p:spPr>
          <a:xfrm>
            <a:off x="703162" y="3026149"/>
            <a:ext cx="3317536" cy="550613"/>
          </a:xfrm>
          <a:prstGeom prst="rect">
            <a:avLst/>
          </a:prstGeom>
          <a:noFill/>
        </p:spPr>
        <p:txBody>
          <a:bodyPr wrap="none" lIns="57607" tIns="28804" rIns="57607" bIns="28804" rtlCol="0">
            <a:spAutoFit/>
          </a:bodyPr>
          <a:lstStyle/>
          <a:p>
            <a:pPr defTabSz="576072">
              <a:buClrTx/>
              <a:defRPr/>
            </a:pPr>
            <a:r>
              <a:rPr lang="en-US" sz="3200" b="1" kern="1200" dirty="0" err="1">
                <a:solidFill>
                  <a:srgbClr val="FFFF00"/>
                </a:solidFill>
                <a:latin typeface="Times New Roman" panose="02020603050405020304" pitchFamily="18" charset="0"/>
                <a:ea typeface="+mn-ea"/>
                <a:cs typeface="Times New Roman" panose="02020603050405020304" pitchFamily="18" charset="0"/>
              </a:rPr>
              <a:t>Đáp</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án</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Quyển</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vở</a:t>
            </a:r>
            <a:endParaRPr lang="en-US" sz="3200" b="1" kern="1200" dirty="0">
              <a:solidFill>
                <a:srgbClr val="FFFF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4083659"/>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3200" b="1" kern="120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640099" y="668827"/>
            <a:ext cx="4893596" cy="2520383"/>
          </a:xfrm>
          <a:prstGeom prst="rect">
            <a:avLst/>
          </a:prstGeom>
          <a:noFill/>
        </p:spPr>
        <p:txBody>
          <a:bodyPr wrap="square" lIns="57607" tIns="28804" rIns="57607" bIns="28804" rtlCol="0">
            <a:spAutoFit/>
          </a:bodyPr>
          <a:lstStyle/>
          <a:p>
            <a:pPr defTabSz="576072">
              <a:buClrTx/>
              <a:defRPr/>
            </a:pPr>
            <a:r>
              <a:rPr lang="en-US" sz="3200" b="1" kern="1200" dirty="0">
                <a:solidFill>
                  <a:prstClr val="white"/>
                </a:solidFill>
                <a:latin typeface="Times New Roman" panose="02020603050405020304" pitchFamily="18" charset="0"/>
                <a:ea typeface="+mn-ea"/>
                <a:cs typeface="Times New Roman" panose="02020603050405020304" pitchFamily="18" charset="0"/>
              </a:rPr>
              <a:t>4. </a:t>
            </a:r>
            <a:r>
              <a:rPr lang="en-US" sz="3200" b="1" kern="1200" dirty="0" err="1">
                <a:solidFill>
                  <a:prstClr val="white"/>
                </a:solidFill>
                <a:latin typeface="Times New Roman" panose="02020603050405020304" pitchFamily="18" charset="0"/>
                <a:ea typeface="+mn-ea"/>
                <a:cs typeface="Times New Roman" panose="02020603050405020304" pitchFamily="18" charset="0"/>
              </a:rPr>
              <a:t>Thân</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hình</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chữ</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nhật</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p>
          <a:p>
            <a:pPr defTabSz="576072">
              <a:buClrTx/>
              <a:defRPr/>
            </a:pPr>
            <a:r>
              <a:rPr lang="en-US" sz="3200" b="1" kern="1200" dirty="0" err="1">
                <a:solidFill>
                  <a:prstClr val="white"/>
                </a:solidFill>
                <a:latin typeface="Times New Roman" panose="02020603050405020304" pitchFamily="18" charset="0"/>
                <a:ea typeface="+mn-ea"/>
                <a:cs typeface="Times New Roman" panose="02020603050405020304" pitchFamily="18" charset="0"/>
              </a:rPr>
              <a:t>Chữ</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nghĩa</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đầy</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mình</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p>
          <a:p>
            <a:pPr defTabSz="576072">
              <a:buClrTx/>
              <a:defRPr/>
            </a:pPr>
            <a:r>
              <a:rPr lang="en-US" sz="3200" b="1" kern="1200" dirty="0">
                <a:solidFill>
                  <a:prstClr val="white"/>
                </a:solidFill>
                <a:latin typeface="Times New Roman" panose="02020603050405020304" pitchFamily="18" charset="0"/>
                <a:ea typeface="+mn-ea"/>
                <a:cs typeface="Times New Roman" panose="02020603050405020304" pitchFamily="18" charset="0"/>
              </a:rPr>
              <a:t>Ai </a:t>
            </a:r>
            <a:r>
              <a:rPr lang="en-US" sz="3200" b="1" kern="1200" dirty="0" err="1">
                <a:solidFill>
                  <a:prstClr val="white"/>
                </a:solidFill>
                <a:latin typeface="Times New Roman" panose="02020603050405020304" pitchFamily="18" charset="0"/>
                <a:ea typeface="+mn-ea"/>
                <a:cs typeface="Times New Roman" panose="02020603050405020304" pitchFamily="18" charset="0"/>
              </a:rPr>
              <a:t>mà</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muốn</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giỏi</a:t>
            </a:r>
            <a:r>
              <a:rPr lang="en-US" sz="3200" b="1" kern="1200" dirty="0">
                <a:solidFill>
                  <a:prstClr val="white"/>
                </a:solidFill>
                <a:latin typeface="Times New Roman" panose="02020603050405020304" pitchFamily="18" charset="0"/>
                <a:ea typeface="+mn-ea"/>
                <a:cs typeface="Times New Roman" panose="02020603050405020304" pitchFamily="18" charset="0"/>
              </a:rPr>
              <a:t>,</a:t>
            </a:r>
          </a:p>
          <a:p>
            <a:pPr defTabSz="576072">
              <a:buClrTx/>
              <a:defRPr/>
            </a:pPr>
            <a:r>
              <a:rPr lang="en-US" sz="3200" b="1" kern="1200" dirty="0" err="1">
                <a:solidFill>
                  <a:prstClr val="white"/>
                </a:solidFill>
                <a:latin typeface="Times New Roman" panose="02020603050405020304" pitchFamily="18" charset="0"/>
                <a:ea typeface="+mn-ea"/>
                <a:cs typeface="Times New Roman" panose="02020603050405020304" pitchFamily="18" charset="0"/>
              </a:rPr>
              <a:t>Sẽ</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phải</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nhìn</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tôi</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p>
          <a:p>
            <a:pPr algn="r" defTabSz="576072">
              <a:buClrTx/>
              <a:defRPr/>
            </a:pPr>
            <a:r>
              <a:rPr lang="en-US" sz="3200" b="1" kern="1200" dirty="0" err="1">
                <a:solidFill>
                  <a:prstClr val="white"/>
                </a:solidFill>
                <a:latin typeface="Times New Roman" panose="02020603050405020304" pitchFamily="18" charset="0"/>
                <a:ea typeface="+mn-ea"/>
                <a:cs typeface="Times New Roman" panose="02020603050405020304" pitchFamily="18" charset="0"/>
              </a:rPr>
              <a:t>Là</a:t>
            </a:r>
            <a:r>
              <a:rPr lang="en-US" sz="3200" b="1" kern="1200" dirty="0">
                <a:solidFill>
                  <a:prstClr val="white"/>
                </a:solidFill>
                <a:latin typeface="Times New Roman" panose="02020603050405020304" pitchFamily="18" charset="0"/>
                <a:ea typeface="+mn-ea"/>
                <a:cs typeface="Times New Roman" panose="02020603050405020304" pitchFamily="18" charset="0"/>
              </a:rPr>
              <a:t> </a:t>
            </a:r>
            <a:r>
              <a:rPr lang="en-US" sz="3200" b="1" kern="1200" dirty="0" err="1">
                <a:solidFill>
                  <a:prstClr val="white"/>
                </a:solidFill>
                <a:latin typeface="Times New Roman" panose="02020603050405020304" pitchFamily="18" charset="0"/>
                <a:ea typeface="+mn-ea"/>
                <a:cs typeface="Times New Roman" panose="02020603050405020304" pitchFamily="18" charset="0"/>
              </a:rPr>
              <a:t>gì</a:t>
            </a:r>
            <a:r>
              <a:rPr lang="en-US" sz="3200" b="1" kern="1200" dirty="0">
                <a:solidFill>
                  <a:prstClr val="white"/>
                </a:solidFill>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F6E535D8-67EC-45C9-8FD9-E06670C45FE9}"/>
              </a:ext>
            </a:extLst>
          </p:cNvPr>
          <p:cNvSpPr txBox="1"/>
          <p:nvPr/>
        </p:nvSpPr>
        <p:spPr>
          <a:xfrm>
            <a:off x="874273" y="3365561"/>
            <a:ext cx="3660579" cy="550613"/>
          </a:xfrm>
          <a:prstGeom prst="rect">
            <a:avLst/>
          </a:prstGeom>
          <a:noFill/>
        </p:spPr>
        <p:txBody>
          <a:bodyPr wrap="none" lIns="57607" tIns="28804" rIns="57607" bIns="28804" rtlCol="0">
            <a:spAutoFit/>
          </a:bodyPr>
          <a:lstStyle/>
          <a:p>
            <a:pPr defTabSz="576072">
              <a:buClrTx/>
              <a:defRPr/>
            </a:pPr>
            <a:r>
              <a:rPr lang="en-US" sz="3200" b="1" kern="1200" dirty="0" err="1">
                <a:solidFill>
                  <a:srgbClr val="FFFF00"/>
                </a:solidFill>
                <a:latin typeface="Times New Roman" panose="02020603050405020304" pitchFamily="18" charset="0"/>
                <a:ea typeface="+mn-ea"/>
                <a:cs typeface="Times New Roman" panose="02020603050405020304" pitchFamily="18" charset="0"/>
              </a:rPr>
              <a:t>Đáp</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án</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Quyển</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sách</a:t>
            </a:r>
            <a:endParaRPr lang="en-US" sz="3200" b="1" kern="1200" dirty="0">
              <a:solidFill>
                <a:srgbClr val="FFFF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0471035"/>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Times New Roman" panose="02020603050405020304" pitchFamily="18" charset="0"/>
                <a:cs typeface="Times New Roman" panose="02020603050405020304" pitchFamily="18" charset="0"/>
              </a:rPr>
              <a:t>ÔN TẬP GIỮA HỌC KÌ 1</a:t>
            </a:r>
          </a:p>
        </p:txBody>
      </p:sp>
      <p:grpSp>
        <p:nvGrpSpPr>
          <p:cNvPr id="5" name="Group 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6" name="Picture 5">
              <a:extLst>
                <a:ext uri="{FF2B5EF4-FFF2-40B4-BE49-F238E27FC236}">
                  <a16:creationId xmlns:a16="http://schemas.microsoft.com/office/drawing/2014/main" id="{BDC5CE40-1276-45C8-A43B-95F4B8826CB8}"/>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8" name="TextBox 7">
              <a:extLst>
                <a:ext uri="{FF2B5EF4-FFF2-40B4-BE49-F238E27FC236}">
                  <a16:creationId xmlns:a16="http://schemas.microsoft.com/office/drawing/2014/main" id="{D0BBE2AD-294A-48DF-B8A0-D8D32093CB5F}"/>
                </a:ext>
              </a:extLst>
            </p:cNvPr>
            <p:cNvSpPr txBox="1"/>
            <p:nvPr/>
          </p:nvSpPr>
          <p:spPr>
            <a:xfrm>
              <a:off x="2407201" y="2972752"/>
              <a:ext cx="3041009" cy="822148"/>
            </a:xfrm>
            <a:prstGeom prst="rect">
              <a:avLst/>
            </a:prstGeom>
            <a:noFill/>
          </p:spPr>
          <p:txBody>
            <a:bodyPr wrap="square" rtlCol="0">
              <a:spAutoFit/>
            </a:bodyPr>
            <a:lstStyle/>
            <a:p>
              <a:pPr algn="ctr">
                <a:lnSpc>
                  <a:spcPct val="150000"/>
                </a:lnSpc>
              </a:pPr>
              <a:r>
                <a:rPr lang="vi-VN" sz="3600" b="1" dirty="0">
                  <a:solidFill>
                    <a:schemeClr val="bg2">
                      <a:lumMod val="75000"/>
                    </a:schemeClr>
                  </a:solidFill>
                  <a:latin typeface="Times New Roman" panose="02020603050405020304" pitchFamily="18" charset="0"/>
                  <a:cs typeface="Times New Roman" panose="02020603050405020304" pitchFamily="18" charset="0"/>
                </a:rPr>
                <a:t>TIẾT 1 – 2</a:t>
              </a:r>
              <a:endParaRPr lang="en-US" sz="3600" b="1" dirty="0">
                <a:solidFill>
                  <a:schemeClr val="bg2">
                    <a:lumMod val="75000"/>
                  </a:schemeClr>
                </a:solidFill>
                <a:latin typeface="Times New Roman" panose="02020603050405020304" pitchFamily="18" charset="0"/>
                <a:cs typeface="Times New Roman" panose="02020603050405020304" pitchFamily="18" charset="0"/>
              </a:endParaRPr>
            </a:p>
          </p:txBody>
        </p:sp>
      </p:grpSp>
      <p:pic>
        <p:nvPicPr>
          <p:cNvPr id="9"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9130" y="331525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209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95220-C6F6-404D-9314-0C058FEFFD7C}"/>
              </a:ext>
            </a:extLst>
          </p:cNvPr>
          <p:cNvSpPr txBox="1"/>
          <p:nvPr/>
        </p:nvSpPr>
        <p:spPr>
          <a:xfrm>
            <a:off x="790128" y="500771"/>
            <a:ext cx="5469897" cy="940066"/>
          </a:xfrm>
          <a:prstGeom prst="rect">
            <a:avLst/>
          </a:prstGeom>
          <a:solidFill>
            <a:schemeClr val="accent5">
              <a:lumMod val="20000"/>
              <a:lumOff val="80000"/>
            </a:schemeClr>
          </a:solidFill>
          <a:ln>
            <a:solidFill>
              <a:srgbClr val="FFFF00"/>
            </a:solidFill>
          </a:ln>
        </p:spPr>
        <p:txBody>
          <a:bodyPr wrap="square"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tương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EE370664-3A81-46A1-A0BC-003C7060BCE6}"/>
              </a:ext>
            </a:extLst>
          </p:cNvPr>
          <p:cNvPicPr>
            <a:picLocks noChangeAspect="1"/>
          </p:cNvPicPr>
          <p:nvPr/>
        </p:nvPicPr>
        <p:blipFill>
          <a:blip r:embed="rId2" cstate="print"/>
          <a:srcRect l="7638" r="8965"/>
          <a:stretch>
            <a:fillRect/>
          </a:stretch>
        </p:blipFill>
        <p:spPr>
          <a:xfrm>
            <a:off x="2769975" y="1511497"/>
            <a:ext cx="3565564" cy="3348122"/>
          </a:xfrm>
          <a:prstGeom prst="rect">
            <a:avLst/>
          </a:prstGeom>
        </p:spPr>
      </p:pic>
      <p:cxnSp>
        <p:nvCxnSpPr>
          <p:cNvPr id="10" name="Straight Arrow Connector 9">
            <a:extLst>
              <a:ext uri="{FF2B5EF4-FFF2-40B4-BE49-F238E27FC236}">
                <a16:creationId xmlns:a16="http://schemas.microsoft.com/office/drawing/2014/main" id="{DF9ED4A8-C1D5-4598-B633-1395D28398AD}"/>
              </a:ext>
            </a:extLst>
          </p:cNvPr>
          <p:cNvCxnSpPr>
            <a:cxnSpLocks/>
          </p:cNvCxnSpPr>
          <p:nvPr/>
        </p:nvCxnSpPr>
        <p:spPr>
          <a:xfrm flipH="1">
            <a:off x="4264677" y="2778683"/>
            <a:ext cx="412099" cy="1031317"/>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EDF87E9-C678-4786-83F5-5E8A15399561}"/>
              </a:ext>
            </a:extLst>
          </p:cNvPr>
          <p:cNvCxnSpPr>
            <a:cxnSpLocks/>
          </p:cNvCxnSpPr>
          <p:nvPr/>
        </p:nvCxnSpPr>
        <p:spPr>
          <a:xfrm flipV="1">
            <a:off x="4999292" y="2400300"/>
            <a:ext cx="401383" cy="515611"/>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AD74E87-1C76-47C7-A38C-24C7BDFF8093}"/>
              </a:ext>
            </a:extLst>
          </p:cNvPr>
          <p:cNvCxnSpPr>
            <a:cxnSpLocks/>
          </p:cNvCxnSpPr>
          <p:nvPr/>
        </p:nvCxnSpPr>
        <p:spPr>
          <a:xfrm flipH="1">
            <a:off x="3525077" y="3400425"/>
            <a:ext cx="591095" cy="131013"/>
          </a:xfrm>
          <a:prstGeom prst="straightConnector1">
            <a:avLst/>
          </a:prstGeom>
          <a:ln w="1905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34DFF3CC-EA1F-4BBE-8207-08AA3BFB12CB}"/>
              </a:ext>
            </a:extLst>
          </p:cNvPr>
          <p:cNvCxnSpPr>
            <a:cxnSpLocks/>
          </p:cNvCxnSpPr>
          <p:nvPr/>
        </p:nvCxnSpPr>
        <p:spPr>
          <a:xfrm flipH="1" flipV="1">
            <a:off x="4264678" y="2238376"/>
            <a:ext cx="412097" cy="1000124"/>
          </a:xfrm>
          <a:prstGeom prst="straightConnector1">
            <a:avLst/>
          </a:prstGeom>
          <a:ln w="28575">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49CAD9F1-8898-4AA9-AB84-3A9E3A555A5B}"/>
              </a:ext>
            </a:extLst>
          </p:cNvPr>
          <p:cNvCxnSpPr>
            <a:cxnSpLocks/>
          </p:cNvCxnSpPr>
          <p:nvPr/>
        </p:nvCxnSpPr>
        <p:spPr>
          <a:xfrm>
            <a:off x="4264677" y="2778683"/>
            <a:ext cx="1070065" cy="728826"/>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029EE9FA-240B-4AB4-888F-686CA872FF64}"/>
              </a:ext>
            </a:extLst>
          </p:cNvPr>
          <p:cNvSpPr txBox="1"/>
          <p:nvPr/>
        </p:nvSpPr>
        <p:spPr>
          <a:xfrm>
            <a:off x="965860" y="1512165"/>
            <a:ext cx="1691148" cy="2837187"/>
          </a:xfrm>
          <a:prstGeom prst="rect">
            <a:avLst/>
          </a:prstGeom>
          <a:noFill/>
        </p:spPr>
        <p:txBody>
          <a:bodyPr wrap="square" rtlCol="0">
            <a:spAutoFit/>
          </a:bodyPr>
          <a:lstStyle/>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1 – c</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2 – a </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3 – e</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4 – d</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5 – b  </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1316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1" end="1"/>
                                            </p:txEl>
                                          </p:spTgt>
                                        </p:tgtEl>
                                        <p:attrNameLst>
                                          <p:attrName>style.visibility</p:attrName>
                                        </p:attrNameLst>
                                      </p:cBhvr>
                                      <p:to>
                                        <p:strVal val="visible"/>
                                      </p:to>
                                    </p:set>
                                    <p:animEffect transition="in" filter="fade">
                                      <p:cBhvr>
                                        <p:cTn id="18" dur="500"/>
                                        <p:tgtEl>
                                          <p:spTgt spid="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xEl>
                                              <p:pRg st="2" end="2"/>
                                            </p:txEl>
                                          </p:spTgt>
                                        </p:tgtEl>
                                        <p:attrNameLst>
                                          <p:attrName>style.visibility</p:attrName>
                                        </p:attrNameLst>
                                      </p:cBhvr>
                                      <p:to>
                                        <p:strVal val="visible"/>
                                      </p:to>
                                    </p:set>
                                    <p:animEffect transition="in" filter="fade">
                                      <p:cBhvr>
                                        <p:cTn id="26" dur="500"/>
                                        <p:tgtEl>
                                          <p:spTgt spid="3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xEl>
                                              <p:pRg st="3" end="3"/>
                                            </p:txEl>
                                          </p:spTgt>
                                        </p:tgtEl>
                                        <p:attrNameLst>
                                          <p:attrName>style.visibility</p:attrName>
                                        </p:attrNameLst>
                                      </p:cBhvr>
                                      <p:to>
                                        <p:strVal val="visible"/>
                                      </p:to>
                                    </p:set>
                                    <p:animEffect transition="in" filter="fade">
                                      <p:cBhvr>
                                        <p:cTn id="34" dur="500"/>
                                        <p:tgtEl>
                                          <p:spTgt spid="3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xEl>
                                              <p:pRg st="4" end="4"/>
                                            </p:txEl>
                                          </p:spTgt>
                                        </p:tgtEl>
                                        <p:attrNameLst>
                                          <p:attrName>style.visibility</p:attrName>
                                        </p:attrNameLst>
                                      </p:cBhvr>
                                      <p:to>
                                        <p:strVal val="visible"/>
                                      </p:to>
                                    </p:set>
                                    <p:animEffect transition="in" filter="fade">
                                      <p:cBhvr>
                                        <p:cTn id="42"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TotalTime>
  <Words>1250</Words>
  <Application>Microsoft Office PowerPoint</Application>
  <PresentationFormat>Custom</PresentationFormat>
  <Paragraphs>115</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Arial-Rounded</vt:lpstr>
      <vt:lpstr>Times New Roman</vt:lpstr>
      <vt:lpstr>Kalam</vt:lpstr>
      <vt:lpstr>Calibri</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164</cp:revision>
  <dcterms:modified xsi:type="dcterms:W3CDTF">2023-07-20T09:11:49Z</dcterms:modified>
</cp:coreProperties>
</file>