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27"/>
  </p:notesMasterIdLst>
  <p:sldIdLst>
    <p:sldId id="257" r:id="rId2"/>
    <p:sldId id="329" r:id="rId3"/>
    <p:sldId id="328" r:id="rId4"/>
    <p:sldId id="301" r:id="rId5"/>
    <p:sldId id="302" r:id="rId6"/>
    <p:sldId id="303" r:id="rId7"/>
    <p:sldId id="304" r:id="rId8"/>
    <p:sldId id="338" r:id="rId9"/>
    <p:sldId id="339" r:id="rId10"/>
    <p:sldId id="323" r:id="rId11"/>
    <p:sldId id="341" r:id="rId12"/>
    <p:sldId id="340" r:id="rId13"/>
    <p:sldId id="324" r:id="rId14"/>
    <p:sldId id="320" r:id="rId15"/>
    <p:sldId id="334" r:id="rId16"/>
    <p:sldId id="342" r:id="rId17"/>
    <p:sldId id="310" r:id="rId18"/>
    <p:sldId id="311" r:id="rId19"/>
    <p:sldId id="312" r:id="rId20"/>
    <p:sldId id="327" r:id="rId21"/>
    <p:sldId id="335" r:id="rId22"/>
    <p:sldId id="331" r:id="rId23"/>
    <p:sldId id="315" r:id="rId24"/>
    <p:sldId id="318" r:id="rId25"/>
    <p:sldId id="322" r:id="rId26"/>
  </p:sldIdLst>
  <p:sldSz cx="121920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1A3"/>
    <a:srgbClr val="FFFFCC"/>
    <a:srgbClr val="CCFFFF"/>
    <a:srgbClr val="FF6600"/>
    <a:srgbClr val="FFFF99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4" d="100"/>
          <a:sy n="54" d="100"/>
        </p:scale>
        <p:origin x="1380" y="78"/>
      </p:cViewPr>
      <p:guideLst>
        <p:guide orient="horz"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DB6EE-D8D2-4028-995A-83AAB30322EA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0C931-EB57-4A23-93B1-3B8D93366B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1pPr>
    <a:lvl2pPr marL="61447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2pPr>
    <a:lvl3pPr marL="122895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3pPr>
    <a:lvl4pPr marL="1843430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4pPr>
    <a:lvl5pPr marL="2457907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5pPr>
    <a:lvl6pPr marL="307238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6pPr>
    <a:lvl7pPr marL="3686861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7pPr>
    <a:lvl8pPr marL="4301338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8pPr>
    <a:lvl9pPr marL="4915814" algn="l" defTabSz="1228954" rtl="0" eaLnBrk="1" latinLnBrk="0" hangingPunct="1">
      <a:defRPr sz="16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pPr lvl="0" algn="r"/>
              <a:t>3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7442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128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840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646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859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06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9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72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37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379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0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74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42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79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7/20/2023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microsoft.com/office/2007/relationships/hdphoto" Target="../media/hdphoto6.wdp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microsoft.com/office/2007/relationships/hdphoto" Target="../media/hdphoto5.wdp"/><Relationship Id="rId10" Type="http://schemas.openxmlformats.org/officeDocument/2006/relationships/image" Target="../media/image31.png"/><Relationship Id="rId4" Type="http://schemas.openxmlformats.org/officeDocument/2006/relationships/image" Target="../media/image27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" y="-26030"/>
            <a:ext cx="12192001" cy="318547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32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1" y="19128"/>
            <a:ext cx="12048565" cy="2706143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62495" tIns="81248" rIns="162495" bIns="81248" rtlCol="0" anchor="ctr"/>
          <a:lstStyle/>
          <a:p>
            <a:pPr algn="ctr"/>
            <a:endParaRPr lang="en-US" sz="4267" dirty="0"/>
          </a:p>
        </p:txBody>
      </p:sp>
      <p:sp>
        <p:nvSpPr>
          <p:cNvPr id="5" name="Rectangle 4"/>
          <p:cNvSpPr/>
          <p:nvPr/>
        </p:nvSpPr>
        <p:spPr>
          <a:xfrm>
            <a:off x="-43536" y="8303896"/>
            <a:ext cx="12235535" cy="6800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 dirty="0">
              <a:solidFill>
                <a:srgbClr val="0070C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28854" y="3884517"/>
            <a:ext cx="1058394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62539" tIns="81269" rIns="162539" bIns="81269" spcCol="0" rtlCol="0" anchor="ctr"/>
            <a:lstStyle/>
            <a:p>
              <a:pPr algn="ctr"/>
              <a:endParaRPr lang="en-US"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2" y="3823844"/>
            <a:ext cx="1764145" cy="1764145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937" y="37601"/>
            <a:ext cx="2506126" cy="270614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538859" y="1287264"/>
            <a:ext cx="1910855" cy="71805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172641" y="148765"/>
            <a:ext cx="6465816" cy="180540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Chủ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10666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</a:t>
            </a:r>
            <a:r>
              <a:rPr lang="en-US" sz="10666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-43535" y="3906925"/>
            <a:ext cx="1761067" cy="169621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267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4267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689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97949" y="4183676"/>
            <a:ext cx="8989247" cy="841169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CỦA BI VÀ BỐNG</a:t>
            </a:r>
          </a:p>
        </p:txBody>
      </p:sp>
      <p:sp>
        <p:nvSpPr>
          <p:cNvPr id="22" name="Rectangle 21"/>
          <p:cNvSpPr/>
          <p:nvPr/>
        </p:nvSpPr>
        <p:spPr>
          <a:xfrm>
            <a:off x="-43536" y="8768726"/>
            <a:ext cx="12235535" cy="37527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473" tIns="81237" rIns="162473" bIns="81237" spcCol="0" rtlCol="0" anchor="ctr"/>
          <a:lstStyle/>
          <a:p>
            <a:pPr algn="ctr"/>
            <a:endParaRPr lang="en-US" sz="320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5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7816" y="8783530"/>
            <a:ext cx="12184184" cy="360471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816" y="1"/>
            <a:ext cx="12184184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43838" y="973473"/>
            <a:ext cx="11354646" cy="382660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</p:txBody>
      </p:sp>
      <p:sp>
        <p:nvSpPr>
          <p:cNvPr id="12" name="Oval 11"/>
          <p:cNvSpPr/>
          <p:nvPr/>
        </p:nvSpPr>
        <p:spPr>
          <a:xfrm>
            <a:off x="352169" y="1077861"/>
            <a:ext cx="591669" cy="64384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84" y="7735683"/>
            <a:ext cx="1349500" cy="10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0438B3A-5ABE-43AA-8237-5ADE273ED735}"/>
              </a:ext>
            </a:extLst>
          </p:cNvPr>
          <p:cNvSpPr/>
          <p:nvPr/>
        </p:nvSpPr>
        <p:spPr>
          <a:xfrm>
            <a:off x="480884" y="1433787"/>
            <a:ext cx="10907501" cy="181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65DC089-1320-44E2-B0F6-444FFC129F3D}"/>
              </a:ext>
            </a:extLst>
          </p:cNvPr>
          <p:cNvGrpSpPr/>
          <p:nvPr/>
        </p:nvGrpSpPr>
        <p:grpSpPr>
          <a:xfrm>
            <a:off x="4789949" y="2661726"/>
            <a:ext cx="176493" cy="511483"/>
            <a:chOff x="4334579" y="4028178"/>
            <a:chExt cx="275451" cy="452508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618F858-BDFE-495C-9492-97D4D53DAA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4579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7E202F7-74B7-48DB-84BC-35A20395FE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538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CCC3CD-93CC-4461-AF40-6DF87014486D}"/>
              </a:ext>
            </a:extLst>
          </p:cNvPr>
          <p:cNvCxnSpPr>
            <a:cxnSpLocks/>
          </p:cNvCxnSpPr>
          <p:nvPr/>
        </p:nvCxnSpPr>
        <p:spPr>
          <a:xfrm flipV="1">
            <a:off x="2513334" y="1688887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F14130-1F4C-4FCA-B392-3DD9C662F36E}"/>
              </a:ext>
            </a:extLst>
          </p:cNvPr>
          <p:cNvCxnSpPr>
            <a:cxnSpLocks/>
          </p:cNvCxnSpPr>
          <p:nvPr/>
        </p:nvCxnSpPr>
        <p:spPr>
          <a:xfrm flipV="1">
            <a:off x="6853361" y="1671653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E4FEBA2-0F45-436E-B497-8C96ED206C34}"/>
              </a:ext>
            </a:extLst>
          </p:cNvPr>
          <p:cNvCxnSpPr>
            <a:cxnSpLocks/>
          </p:cNvCxnSpPr>
          <p:nvPr/>
        </p:nvCxnSpPr>
        <p:spPr>
          <a:xfrm flipV="1">
            <a:off x="3020900" y="2629019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1" name="Group 18">
            <a:extLst>
              <a:ext uri="{FF2B5EF4-FFF2-40B4-BE49-F238E27FC236}">
                <a16:creationId xmlns:a16="http://schemas.microsoft.com/office/drawing/2014/main" id="{118995B4-CCB9-45E7-BD3C-3AF774CBD1AA}"/>
              </a:ext>
            </a:extLst>
          </p:cNvPr>
          <p:cNvGrpSpPr/>
          <p:nvPr/>
        </p:nvGrpSpPr>
        <p:grpSpPr>
          <a:xfrm>
            <a:off x="7816" y="1"/>
            <a:ext cx="12184184" cy="525699"/>
            <a:chOff x="0" y="-127508"/>
            <a:chExt cx="12192000" cy="1361811"/>
          </a:xfrm>
        </p:grpSpPr>
        <p:sp>
          <p:nvSpPr>
            <p:cNvPr id="12" name="Rectangle: Top Corners Rounded 17">
              <a:extLst>
                <a:ext uri="{FF2B5EF4-FFF2-40B4-BE49-F238E27FC236}">
                  <a16:creationId xmlns:a16="http://schemas.microsoft.com/office/drawing/2014/main" id="{1AFC5C07-6C7C-4393-8005-393F64409843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: Top Corners Rounded 18">
              <a:extLst>
                <a:ext uri="{FF2B5EF4-FFF2-40B4-BE49-F238E27FC236}">
                  <a16:creationId xmlns:a16="http://schemas.microsoft.com/office/drawing/2014/main" id="{0296A620-90BC-451A-8842-9B8F4C1038C7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图片 6">
            <a:extLst>
              <a:ext uri="{FF2B5EF4-FFF2-40B4-BE49-F238E27FC236}">
                <a16:creationId xmlns:a16="http://schemas.microsoft.com/office/drawing/2014/main" id="{E3206296-6832-471F-A795-27ECB92A2F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7816" y="8408894"/>
            <a:ext cx="12184184" cy="73510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F3CA8E9-916E-42A0-AE28-3D17E01CA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84" y="7735683"/>
            <a:ext cx="1349500" cy="104784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AD48081-C609-414D-810A-1F84261BE4C6}"/>
              </a:ext>
            </a:extLst>
          </p:cNvPr>
          <p:cNvSpPr/>
          <p:nvPr/>
        </p:nvSpPr>
        <p:spPr>
          <a:xfrm>
            <a:off x="506095" y="3545673"/>
            <a:ext cx="10907501" cy="1812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tặng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búp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quần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áo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đủ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6927E9-0A15-4E6A-81C7-4CEAA6311462}"/>
              </a:ext>
            </a:extLst>
          </p:cNvPr>
          <p:cNvGrpSpPr/>
          <p:nvPr/>
        </p:nvGrpSpPr>
        <p:grpSpPr>
          <a:xfrm>
            <a:off x="4966442" y="4793400"/>
            <a:ext cx="176493" cy="511483"/>
            <a:chOff x="4334579" y="4028178"/>
            <a:chExt cx="275451" cy="45250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7373560-A224-41EA-91BB-F6A56F388C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4579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8BF5AA8-B827-4EDE-BB87-73CA742332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538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8AE880B-6816-4ED1-9687-32B0D7881B25}"/>
              </a:ext>
            </a:extLst>
          </p:cNvPr>
          <p:cNvCxnSpPr>
            <a:cxnSpLocks/>
          </p:cNvCxnSpPr>
          <p:nvPr/>
        </p:nvCxnSpPr>
        <p:spPr>
          <a:xfrm flipV="1">
            <a:off x="2526786" y="3770744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62A048-3553-4F4B-AEE8-E61B04000534}"/>
              </a:ext>
            </a:extLst>
          </p:cNvPr>
          <p:cNvCxnSpPr>
            <a:cxnSpLocks/>
          </p:cNvCxnSpPr>
          <p:nvPr/>
        </p:nvCxnSpPr>
        <p:spPr>
          <a:xfrm flipV="1">
            <a:off x="8913705" y="3831459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7816" y="8783530"/>
            <a:ext cx="12184184" cy="360471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7816" y="1"/>
            <a:ext cx="12184184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14623" y="1573547"/>
            <a:ext cx="11354646" cy="382660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</p:txBody>
      </p:sp>
      <p:sp>
        <p:nvSpPr>
          <p:cNvPr id="12" name="Oval 11"/>
          <p:cNvSpPr/>
          <p:nvPr/>
        </p:nvSpPr>
        <p:spPr>
          <a:xfrm>
            <a:off x="0" y="1627334"/>
            <a:ext cx="591669" cy="643844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84" y="7735683"/>
            <a:ext cx="1349500" cy="1047847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/>
          </p:cNvCxnSpPr>
          <p:nvPr/>
        </p:nvCxnSpPr>
        <p:spPr>
          <a:xfrm flipV="1">
            <a:off x="1389421" y="2637947"/>
            <a:ext cx="867827" cy="1035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>
            <a:off x="2562679" y="2630372"/>
            <a:ext cx="212378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1406317" y="3649935"/>
            <a:ext cx="867827" cy="861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407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618299"/>
            <a:ext cx="12192000" cy="451495"/>
          </a:xfrm>
          <a:prstGeom prst="rect">
            <a:avLst/>
          </a:prstGeom>
        </p:spPr>
      </p:pic>
      <p:grpSp>
        <p:nvGrpSpPr>
          <p:cNvPr id="3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3388" y="1521370"/>
            <a:ext cx="11707906" cy="1395167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4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sp>
        <p:nvSpPr>
          <p:cNvPr id="14" name="Oval 13"/>
          <p:cNvSpPr/>
          <p:nvPr/>
        </p:nvSpPr>
        <p:spPr>
          <a:xfrm>
            <a:off x="191025" y="1738903"/>
            <a:ext cx="472363" cy="451495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86" y="7622630"/>
            <a:ext cx="1349500" cy="10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9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55868"/>
            <a:ext cx="11282346" cy="74282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1468" y="3870005"/>
            <a:ext cx="10478611" cy="1458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đọc 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477760" y="0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87" y="327390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251373" y="7726688"/>
            <a:ext cx="11194731" cy="12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6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6192" y="418528"/>
            <a:ext cx="7274986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7685" y="1075031"/>
            <a:ext cx="12192000" cy="755069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vồng kia! Em nhìn xem. Đẹp quá!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Bi chỉ lên bầu trời và nói tiếp: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Anh nghe nói dưới chân cầu vồng có bảy hũ vàng đấy.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hưởng ứng: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nữa, mình sẽ đi lấy về nhé! Có vàng rồi, em sẽ mua nhiều búp bê và quần áo đẹp.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sẽ mua một con ngựa hồng và một cái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nhiên, cầu vồng biến mất. Bi cười: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Anh đùa đấy! Ở đó không có vàng đâu.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vui vẻ: 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 Nếu vậy, em sẽ lấy bút màu để vẽ tặng anh ngựa hồng và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sẽ vẽ tặng em nhiều búp bê và quần áo đủ các màu sắc.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bảy hũ vàng dưới chân cầu vồng, hai anh em vẫn cười vui vẻ.</a:t>
            </a:r>
          </a:p>
        </p:txBody>
      </p:sp>
      <p:sp>
        <p:nvSpPr>
          <p:cNvPr id="10" name="Oval 9"/>
          <p:cNvSpPr/>
          <p:nvPr/>
        </p:nvSpPr>
        <p:spPr>
          <a:xfrm>
            <a:off x="260471" y="1226283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6900" y="4850380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42784" y="7546943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847965"/>
            <a:ext cx="12192000" cy="2960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2192000" cy="365522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05F2EB-F463-45AB-9B64-4985414003C1}"/>
              </a:ext>
            </a:extLst>
          </p:cNvPr>
          <p:cNvSpPr txBox="1"/>
          <p:nvPr/>
        </p:nvSpPr>
        <p:spPr>
          <a:xfrm>
            <a:off x="7245661" y="8080344"/>
            <a:ext cx="5074024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108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0232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55868"/>
            <a:ext cx="11282346" cy="74282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11468" y="3870005"/>
            <a:ext cx="10478611" cy="14584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625478">
              <a:lnSpc>
                <a:spcPct val="150000"/>
              </a:lnSpc>
              <a:defRPr/>
            </a:pPr>
            <a:r>
              <a:rPr lang="en-US" altLang="zh-CN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BÀI</a:t>
            </a:r>
            <a:endParaRPr lang="zh-CN" alt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0477760" y="0"/>
            <a:ext cx="1714240" cy="2545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087" y="327390"/>
            <a:ext cx="4348647" cy="3232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图片 10">
            <a:extLst>
              <a:ext uri="{FF2B5EF4-FFF2-40B4-BE49-F238E27FC236}">
                <a16:creationId xmlns:a16="http://schemas.microsoft.com/office/drawing/2014/main" id="{3629FE9C-960A-473B-B9F3-6E7B8AB1A3B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3" r="63070"/>
          <a:stretch/>
        </p:blipFill>
        <p:spPr>
          <a:xfrm>
            <a:off x="1251373" y="7726688"/>
            <a:ext cx="11194731" cy="126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15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" y="8074618"/>
            <a:ext cx="12139953" cy="1065923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86F1B3D7-58B9-4288-A1C5-63FCFA409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3617"/>
            <a:ext cx="2631539" cy="2022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9352" b="76019" l="36979" r="75417">
                        <a14:foregroundMark x1="39375" y1="42222" x2="53594" y2="55463"/>
                        <a14:foregroundMark x1="39063" y1="59907" x2="54115" y2="70833"/>
                        <a14:foregroundMark x1="57865" y1="59444" x2="72969" y2="70093"/>
                        <a14:foregroundMark x1="56979" y1="67685" x2="71823" y2="73148"/>
                        <a14:foregroundMark x1="46146" y1="41296" x2="54792" y2="50556"/>
                        <a14:foregroundMark x1="38906" y1="60556" x2="47708" y2="73241"/>
                        <a14:foregroundMark x1="66094" y1="70463" x2="72188" y2="71204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37081" t="39153" r="24784" b="24087"/>
          <a:stretch/>
        </p:blipFill>
        <p:spPr>
          <a:xfrm>
            <a:off x="1128380" y="2115671"/>
            <a:ext cx="9422709" cy="510920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8056" b="52963" l="54167" r="57083">
                        <a14:foregroundMark x1="55833" y1="49815" x2="55833" y2="49815"/>
                        <a14:foregroundMark x1="56094" y1="49815" x2="56094" y2="49815"/>
                        <a14:foregroundMark x1="56354" y1="51019" x2="56354" y2="51019"/>
                        <a14:foregroundMark x1="55937" y1="51944" x2="55937" y2="51944"/>
                        <a14:foregroundMark x1="55521" y1="52222" x2="55521" y2="52222"/>
                        <a14:foregroundMark x1="54896" y1="52315" x2="54896" y2="52315"/>
                        <a14:foregroundMark x1="54479" y1="51759" x2="54479" y2="51759"/>
                        <a14:foregroundMark x1="54583" y1="50000" x2="54583" y2="50000"/>
                        <a14:foregroundMark x1="54948" y1="49630" x2="54948" y2="49630"/>
                        <a14:foregroundMark x1="55521" y1="49352" x2="55521" y2="49352"/>
                        <a14:foregroundMark x1="55885" y1="49352" x2="55885" y2="49352"/>
                        <a14:foregroundMark x1="56198" y1="49907" x2="56198" y2="49907"/>
                        <a14:foregroundMark x1="55937" y1="49352" x2="55937" y2="49352"/>
                        <a14:foregroundMark x1="55052" y1="51204" x2="55052" y2="51204"/>
                        <a14:foregroundMark x1="55260" y1="49259" x2="55260" y2="49259"/>
                        <a14:foregroundMark x1="55833" y1="49444" x2="55833" y2="49444"/>
                        <a14:foregroundMark x1="55729" y1="49167" x2="55729" y2="49167"/>
                        <a14:foregroundMark x1="55000" y1="50000" x2="55000" y2="50000"/>
                        <a14:foregroundMark x1="54427" y1="51389" x2="54427" y2="51389"/>
                        <a14:foregroundMark x1="54427" y1="51111" x2="54427" y2="51111"/>
                      </a14:backgroundRemoval>
                    </a14:imgEffect>
                  </a14:imgLayer>
                </a14:imgProps>
              </a:ext>
            </a:extLst>
          </a:blip>
          <a:srcRect l="53860" t="47544" r="42982" b="47310"/>
          <a:stretch/>
        </p:blipFill>
        <p:spPr>
          <a:xfrm>
            <a:off x="49145" y="681008"/>
            <a:ext cx="854441" cy="783238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692256" y="835944"/>
            <a:ext cx="11463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Bi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2" name="图片 16">
            <a:extLst>
              <a:ext uri="{FF2B5EF4-FFF2-40B4-BE49-F238E27FC236}">
                <a16:creationId xmlns:a16="http://schemas.microsoft.com/office/drawing/2014/main" id="{2480E42D-B8B8-4A16-8B4F-5ABBC10C1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88" y="-69120"/>
            <a:ext cx="12139953" cy="608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87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4" descr="图片包含 事情, 镜子&#10;&#10;已生成高可信度的说明">
            <a:extLst>
              <a:ext uri="{FF2B5EF4-FFF2-40B4-BE49-F238E27FC236}">
                <a16:creationId xmlns:a16="http://schemas.microsoft.com/office/drawing/2014/main" id="{FE6DBA00-3937-4477-B16A-2ADDCD1544D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02" y="-69557"/>
            <a:ext cx="12544882" cy="87828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861" y="6464769"/>
            <a:ext cx="2396068" cy="2030566"/>
          </a:xfrm>
          <a:prstGeom prst="rect">
            <a:avLst/>
          </a:prstGeom>
        </p:spPr>
      </p:pic>
      <p:sp>
        <p:nvSpPr>
          <p:cNvPr id="7" name="PA_文本框 2">
            <a:extLst>
              <a:ext uri="{FF2B5EF4-FFF2-40B4-BE49-F238E27FC236}">
                <a16:creationId xmlns:a16="http://schemas.microsoft.com/office/drawing/2014/main" id="{2192ECB5-2F68-45F2-9015-3DE164A7C0F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500614" y="1731027"/>
            <a:ext cx="24046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2"/>
                </a:solidFill>
                <a:cs typeface="+mn-ea"/>
                <a:sym typeface="+mn-lt"/>
              </a:rPr>
              <a:t> </a:t>
            </a:r>
          </a:p>
        </p:txBody>
      </p:sp>
      <p:pic>
        <p:nvPicPr>
          <p:cNvPr id="8" name="PA_图片 10">
            <a:extLst>
              <a:ext uri="{FF2B5EF4-FFF2-40B4-BE49-F238E27FC236}">
                <a16:creationId xmlns:a16="http://schemas.microsoft.com/office/drawing/2014/main" id="{FCAE35CF-1E67-4F37-AF8E-472450A3C18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902" y="1631267"/>
            <a:ext cx="2275093" cy="227509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5038" y="3490862"/>
            <a:ext cx="717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4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7234" y="4572000"/>
            <a:ext cx="95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* 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con,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7?</a:t>
            </a:r>
          </a:p>
        </p:txBody>
      </p:sp>
      <p:pic>
        <p:nvPicPr>
          <p:cNvPr id="10" name="图片 16">
            <a:extLst>
              <a:ext uri="{FF2B5EF4-FFF2-40B4-BE49-F238E27FC236}">
                <a16:creationId xmlns:a16="http://schemas.microsoft.com/office/drawing/2014/main" id="{3EB8F67E-90B0-4D7A-96C8-00A42EAB44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" y="8319248"/>
            <a:ext cx="12139953" cy="82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78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A_图片 2" descr="图片包含 文字, 地图&#10;&#10;已生成极高可信度的说明">
            <a:extLst>
              <a:ext uri="{FF2B5EF4-FFF2-40B4-BE49-F238E27FC236}">
                <a16:creationId xmlns:a16="http://schemas.microsoft.com/office/drawing/2014/main" id="{DB18B211-3EEB-4269-8213-D2CD3FBCF55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04"/>
          <a:stretch/>
        </p:blipFill>
        <p:spPr>
          <a:xfrm>
            <a:off x="-151920" y="0"/>
            <a:ext cx="12343920" cy="10168179"/>
          </a:xfrm>
          <a:prstGeom prst="rect">
            <a:avLst/>
          </a:prstGeom>
        </p:spPr>
      </p:pic>
      <p:pic>
        <p:nvPicPr>
          <p:cNvPr id="19" name="PA_图片 1" descr="图片包含 玩偶, 玩具, 室内, 天空&#10;&#10;已生成极高可信度的说明">
            <a:extLst>
              <a:ext uri="{FF2B5EF4-FFF2-40B4-BE49-F238E27FC236}">
                <a16:creationId xmlns:a16="http://schemas.microsoft.com/office/drawing/2014/main" id="{99BC19F7-603F-4893-B6D9-BEE730DE4011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75" y="6346311"/>
            <a:ext cx="3821867" cy="38218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7502" y="3085913"/>
            <a:ext cx="957711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bảy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hũ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264062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3199214"/>
            <a:ext cx="11654118" cy="176741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1. Theo lời bố, ngày hôm qua ở lại những đâu?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8941" y="2368054"/>
            <a:ext cx="11654118" cy="110913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 thuộc lòng bài thơ: Ngày hôm qua đâu rồi?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115" y="5035737"/>
            <a:ext cx="1212588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400" b="1" dirty="0">
                <a:latin typeface="Times New Roman" pitchFamily="18" charset="0"/>
                <a:ea typeface="+mj-ea"/>
                <a:cs typeface="Times New Roman" pitchFamily="18" charset="0"/>
              </a:rPr>
              <a:t>2. Bố dặn bạn nhỏ làm gì để “ngày qua vẫn còn”?</a:t>
            </a:r>
          </a:p>
        </p:txBody>
      </p:sp>
      <p:pic>
        <p:nvPicPr>
          <p:cNvPr id="7" name="图片 16">
            <a:extLst>
              <a:ext uri="{FF2B5EF4-FFF2-40B4-BE49-F238E27FC236}">
                <a16:creationId xmlns:a16="http://schemas.microsoft.com/office/drawing/2014/main" id="{6BAD9D1C-7ED5-4BE8-874D-4D227F24B9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88" y="-69120"/>
            <a:ext cx="12139953" cy="608251"/>
          </a:xfrm>
          <a:prstGeom prst="rect">
            <a:avLst/>
          </a:prstGeom>
        </p:spPr>
      </p:pic>
      <p:pic>
        <p:nvPicPr>
          <p:cNvPr id="8" name="图片 16">
            <a:extLst>
              <a:ext uri="{FF2B5EF4-FFF2-40B4-BE49-F238E27FC236}">
                <a16:creationId xmlns:a16="http://schemas.microsoft.com/office/drawing/2014/main" id="{0CC3A42F-9911-486D-ADEF-D2A157EA2B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7" y="8319248"/>
            <a:ext cx="12139953" cy="8212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072" y="3620587"/>
            <a:ext cx="3213083" cy="5387328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-176073" y="6538570"/>
            <a:ext cx="2937201" cy="287035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4479" y="617243"/>
            <a:ext cx="12003041" cy="1642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tâm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4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102117" y="2776555"/>
            <a:ext cx="4414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nói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02117" y="3810102"/>
            <a:ext cx="32130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nói </a:t>
            </a:r>
            <a:r>
              <a:rPr lang="en-US" sz="4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3037011" y="5106399"/>
            <a:ext cx="9078481" cy="1790699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này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thể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hiện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tình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cảm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dành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nhau</a:t>
            </a:r>
            <a:r>
              <a:rPr lang="en-US" sz="4400" b="1" dirty="0">
                <a:solidFill>
                  <a:schemeClr val="tx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? </a:t>
            </a:r>
          </a:p>
        </p:txBody>
      </p:sp>
    </p:spTree>
    <p:extLst>
      <p:ext uri="{BB962C8B-B14F-4D97-AF65-F5344CB8AC3E}">
        <p14:creationId xmlns:p14="http://schemas.microsoft.com/office/powerpoint/2010/main" val="3632454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D3E138-B532-45D1-BFC5-8A8CEF47D426}"/>
              </a:ext>
            </a:extLst>
          </p:cNvPr>
          <p:cNvSpPr txBox="1"/>
          <p:nvPr/>
        </p:nvSpPr>
        <p:spPr>
          <a:xfrm>
            <a:off x="4004419" y="1076760"/>
            <a:ext cx="3741087" cy="1184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FD092-97FD-41DE-BB96-3003F4D80DBC}"/>
              </a:ext>
            </a:extLst>
          </p:cNvPr>
          <p:cNvSpPr txBox="1"/>
          <p:nvPr/>
        </p:nvSpPr>
        <p:spPr>
          <a:xfrm>
            <a:off x="502025" y="2820396"/>
            <a:ext cx="11665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Hai anh em vui sướng khi nhìn thấy cầu vồng, biết mơ ước và luôn quan tâm, yêu quý nhau.</a:t>
            </a:r>
          </a:p>
        </p:txBody>
      </p:sp>
      <p:pic>
        <p:nvPicPr>
          <p:cNvPr id="6" name="图片 16">
            <a:extLst>
              <a:ext uri="{FF2B5EF4-FFF2-40B4-BE49-F238E27FC236}">
                <a16:creationId xmlns:a16="http://schemas.microsoft.com/office/drawing/2014/main" id="{76FEBE84-DC63-42A5-8476-BE490A975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6187" y="-69121"/>
            <a:ext cx="12139953" cy="858014"/>
          </a:xfrm>
          <a:prstGeom prst="rect">
            <a:avLst/>
          </a:prstGeom>
        </p:spPr>
      </p:pic>
      <p:pic>
        <p:nvPicPr>
          <p:cNvPr id="7" name="图片 16">
            <a:extLst>
              <a:ext uri="{FF2B5EF4-FFF2-40B4-BE49-F238E27FC236}">
                <a16:creationId xmlns:a16="http://schemas.microsoft.com/office/drawing/2014/main" id="{F768B945-F611-4CB2-8098-437C7CF03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9" y="8156887"/>
            <a:ext cx="12139953" cy="9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88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4000" y="479702"/>
            <a:ext cx="7213599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077" y="1119414"/>
            <a:ext cx="11976847" cy="801236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kìa! Em nhìn xem. Đẹp quá!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741827"/>
            <a:ext cx="12192000" cy="402173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02173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D57CAA5-CB35-479F-B961-E1BE4315BC8C}"/>
              </a:ext>
            </a:extLst>
          </p:cNvPr>
          <p:cNvSpPr txBox="1"/>
          <p:nvPr/>
        </p:nvSpPr>
        <p:spPr>
          <a:xfrm>
            <a:off x="7117976" y="8475274"/>
            <a:ext cx="5074024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108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20160"/>
            <a:ext cx="12192000" cy="588792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099474" y="488334"/>
            <a:ext cx="11213343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4267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5087" b="70238" l="53133" r="55485"/>
                    </a14:imgEffect>
                  </a14:imgLayer>
                </a14:imgProps>
              </a:ext>
            </a:extLst>
          </a:blip>
          <a:srcRect l="52839" t="64443" r="44221" b="29118"/>
          <a:stretch/>
        </p:blipFill>
        <p:spPr>
          <a:xfrm>
            <a:off x="99917" y="225930"/>
            <a:ext cx="984873" cy="121325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39883" y="1939958"/>
            <a:ext cx="2531670" cy="2093382"/>
            <a:chOff x="737938" y="3293016"/>
            <a:chExt cx="3254776" cy="21796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0713" b="90312" l="2031" r="4734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737938" y="3293016"/>
              <a:ext cx="3254776" cy="217964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372246" y="4177881"/>
              <a:ext cx="25489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hũ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vàng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316565" y="2186710"/>
            <a:ext cx="2853844" cy="1784856"/>
            <a:chOff x="5300803" y="3499476"/>
            <a:chExt cx="2946475" cy="197317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8989" b="57444" l="56411" r="9507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5300803" y="3499476"/>
              <a:ext cx="2946475" cy="1973179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132541" y="4190578"/>
              <a:ext cx="14553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Bống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213800" y="2146112"/>
            <a:ext cx="2418964" cy="1720605"/>
            <a:chOff x="8611809" y="3557975"/>
            <a:chExt cx="2946475" cy="197317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528" b="57350" l="53594" r="9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578" t="36682" r="88" b="40249"/>
            <a:stretch/>
          </p:blipFill>
          <p:spPr>
            <a:xfrm>
              <a:off x="8611809" y="3557975"/>
              <a:ext cx="2946475" cy="1973179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795901" y="4278509"/>
              <a:ext cx="8212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62541" y="2384068"/>
            <a:ext cx="2256305" cy="1510990"/>
            <a:chOff x="12113969" y="3961665"/>
            <a:chExt cx="2256305" cy="1510990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113969" y="3961665"/>
              <a:ext cx="2256305" cy="1510990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12795447" y="4306185"/>
              <a:ext cx="1137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47867" y="3988508"/>
            <a:ext cx="2799243" cy="2084213"/>
            <a:chOff x="2209955" y="5479647"/>
            <a:chExt cx="3372620" cy="2258557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9488" b="91091" l="469" r="4859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691" r="51666" b="7240"/>
            <a:stretch/>
          </p:blipFill>
          <p:spPr>
            <a:xfrm>
              <a:off x="2209955" y="5479647"/>
              <a:ext cx="3372620" cy="2258557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2646260" y="6370139"/>
              <a:ext cx="25489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quần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áo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728897" y="4332229"/>
            <a:ext cx="2162123" cy="1705266"/>
            <a:chOff x="6355504" y="6018141"/>
            <a:chExt cx="2256305" cy="151099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352" b="28731" l="53125" r="971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6355504" y="6018141"/>
              <a:ext cx="2256305" cy="151099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6831250" y="6433643"/>
              <a:ext cx="15761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ô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5910200" y="4249666"/>
            <a:ext cx="3225625" cy="2032639"/>
            <a:chOff x="9114494" y="5531154"/>
            <a:chExt cx="3299419" cy="2209537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131" b="28731" l="52031" r="946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9114494" y="5531154"/>
              <a:ext cx="3299419" cy="2209537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0085046" y="6285759"/>
              <a:ext cx="16256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búp</a:t>
              </a:r>
              <a:r>
                <a:rPr lang="en-US" sz="36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bê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9119083" y="4441414"/>
            <a:ext cx="2548888" cy="1706925"/>
            <a:chOff x="12916598" y="5782461"/>
            <a:chExt cx="2548888" cy="1706925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88" b="29510" l="55156" r="9671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315" t="7986" r="351" b="68945"/>
            <a:stretch/>
          </p:blipFill>
          <p:spPr>
            <a:xfrm>
              <a:off x="12916598" y="5782461"/>
              <a:ext cx="2548888" cy="1706925"/>
            </a:xfrm>
            <a:prstGeom prst="rect">
              <a:avLst/>
            </a:prstGeom>
          </p:spPr>
        </p:pic>
        <p:sp>
          <p:nvSpPr>
            <p:cNvPr id="46" name="TextBox 45"/>
            <p:cNvSpPr txBox="1"/>
            <p:nvPr/>
          </p:nvSpPr>
          <p:spPr>
            <a:xfrm>
              <a:off x="13685407" y="6283348"/>
              <a:ext cx="116281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790823" y="6430735"/>
            <a:ext cx="5942191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4" name="Rounded Rectangle 49">
            <a:extLst>
              <a:ext uri="{FF2B5EF4-FFF2-40B4-BE49-F238E27FC236}">
                <a16:creationId xmlns:a16="http://schemas.microsoft.com/office/drawing/2014/main" id="{A031898A-05B4-4799-A8D3-35D65DA3EBC6}"/>
              </a:ext>
            </a:extLst>
          </p:cNvPr>
          <p:cNvSpPr/>
          <p:nvPr/>
        </p:nvSpPr>
        <p:spPr>
          <a:xfrm>
            <a:off x="790823" y="7385654"/>
            <a:ext cx="4450163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600" b="1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endParaRPr lang="en-US" sz="3600" b="1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5" name="Rounded Rectangle 49">
            <a:extLst>
              <a:ext uri="{FF2B5EF4-FFF2-40B4-BE49-F238E27FC236}">
                <a16:creationId xmlns:a16="http://schemas.microsoft.com/office/drawing/2014/main" id="{7F26B672-33D7-40E9-91E5-7563CD748456}"/>
              </a:ext>
            </a:extLst>
          </p:cNvPr>
          <p:cNvSpPr/>
          <p:nvPr/>
        </p:nvSpPr>
        <p:spPr>
          <a:xfrm>
            <a:off x="4454429" y="3469721"/>
            <a:ext cx="71105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56" name="Rounded Rectangle 49">
            <a:extLst>
              <a:ext uri="{FF2B5EF4-FFF2-40B4-BE49-F238E27FC236}">
                <a16:creationId xmlns:a16="http://schemas.microsoft.com/office/drawing/2014/main" id="{7B0E51A8-F470-4D49-8139-656F8FDB5020}"/>
              </a:ext>
            </a:extLst>
          </p:cNvPr>
          <p:cNvSpPr/>
          <p:nvPr/>
        </p:nvSpPr>
        <p:spPr>
          <a:xfrm>
            <a:off x="7308273" y="3342051"/>
            <a:ext cx="71105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57" name="Rounded Rectangle 49">
            <a:extLst>
              <a:ext uri="{FF2B5EF4-FFF2-40B4-BE49-F238E27FC236}">
                <a16:creationId xmlns:a16="http://schemas.microsoft.com/office/drawing/2014/main" id="{8F060BF9-6EBF-424D-8944-6DF8490903BD}"/>
              </a:ext>
            </a:extLst>
          </p:cNvPr>
          <p:cNvSpPr/>
          <p:nvPr/>
        </p:nvSpPr>
        <p:spPr>
          <a:xfrm>
            <a:off x="10057290" y="3374919"/>
            <a:ext cx="71105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  <p:sp>
        <p:nvSpPr>
          <p:cNvPr id="58" name="Rounded Rectangle 49">
            <a:extLst>
              <a:ext uri="{FF2B5EF4-FFF2-40B4-BE49-F238E27FC236}">
                <a16:creationId xmlns:a16="http://schemas.microsoft.com/office/drawing/2014/main" id="{A3DA1E84-0D57-4FB9-BE59-518FC1249CF9}"/>
              </a:ext>
            </a:extLst>
          </p:cNvPr>
          <p:cNvSpPr/>
          <p:nvPr/>
        </p:nvSpPr>
        <p:spPr>
          <a:xfrm>
            <a:off x="10266393" y="5775166"/>
            <a:ext cx="711058" cy="711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01877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8163"/>
            <a:ext cx="12192001" cy="91433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9" y="-48164"/>
            <a:ext cx="12099084" cy="86505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70495" y="2432057"/>
            <a:ext cx="10259662" cy="1551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267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ngạc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Bi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44706" y="4277117"/>
            <a:ext cx="10259662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vồng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kìa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4800" b="1" dirty="0">
                <a:solidFill>
                  <a:srgbClr val="1801A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418559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15" y="-383687"/>
            <a:ext cx="14354799" cy="8939220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453745"/>
            <a:ext cx="12192000" cy="6841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25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54076" y="1161324"/>
            <a:ext cx="3819189" cy="32316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136989" y="3637202"/>
            <a:ext cx="10177528" cy="1960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267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267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4996" y="6512153"/>
            <a:ext cx="3621851" cy="283678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6379" y="397872"/>
            <a:ext cx="1670684" cy="2481213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307" y="560388"/>
            <a:ext cx="2368399" cy="188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727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48235" y="0"/>
            <a:ext cx="12783670" cy="903178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5143" y="6596687"/>
            <a:ext cx="2236857" cy="247475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683121" y="92480"/>
            <a:ext cx="5785589" cy="1393583"/>
          </a:xfrm>
          <a:prstGeom prst="rect">
            <a:avLst/>
          </a:prstGeom>
          <a:noFill/>
          <a:ln>
            <a:noFill/>
          </a:ln>
        </p:spPr>
        <p:txBody>
          <a:bodyPr wrap="square" lIns="121917" tIns="60958" rIns="121917" bIns="60958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 CẦN ĐẠT</a:t>
            </a:r>
            <a:endParaRPr lang="zh-CN" alt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 flipV="1">
            <a:off x="1966670" y="4793656"/>
            <a:ext cx="312889" cy="86177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altLang="zh-CN" sz="4800" dirty="0">
                <a:solidFill>
                  <a:schemeClr val="bg1"/>
                </a:solidFill>
              </a:rPr>
              <a:t>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83189" y="5858341"/>
            <a:ext cx="819739" cy="81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871719" y="1478456"/>
            <a:ext cx="819738" cy="753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873735" y="2852617"/>
            <a:ext cx="819738" cy="819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23613" y="4463523"/>
            <a:ext cx="919982" cy="83041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1743595" y="2769100"/>
            <a:ext cx="8828754" cy="12618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</p:spPr>
        <p:txBody>
          <a:bodyPr wrap="square" lIns="121917" tIns="60958" rIns="121917" bIns="60958">
            <a:spAutoFit/>
          </a:bodyPr>
          <a:lstStyle/>
          <a:p>
            <a:pPr lvl="0" eaLnBrk="0" hangingPunct="0"/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3700" dirty="0">
                <a:latin typeface="Times New Roman" pitchFamily="18" charset="0"/>
                <a:cs typeface="Times New Roman" pitchFamily="18" charset="0"/>
              </a:rPr>
              <a:t>gắt hơi, nghỉ hơi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hợp lí </a:t>
            </a:r>
            <a:r>
              <a:rPr lang="vi-VN" sz="3700" dirty="0">
                <a:latin typeface="Times New Roman" pitchFamily="18" charset="0"/>
                <a:cs typeface="Times New Roman" pitchFamily="18" charset="0"/>
              </a:rPr>
              <a:t>ở những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câu dài, lời nhân vật.</a:t>
            </a:r>
            <a:endParaRPr lang="zh-CN" altLang="en-US" sz="37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1724120" y="4499228"/>
            <a:ext cx="4946649" cy="697627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</p:spPr>
        <p:txBody>
          <a:bodyPr lIns="121917" tIns="60958" rIns="121917" bIns="60958">
            <a:spAutoFit/>
          </a:bodyPr>
          <a:lstStyle/>
          <a:p>
            <a:pPr lvl="0" eaLnBrk="0" hangingPunct="0"/>
            <a:r>
              <a:rPr lang="vi-VN" sz="3700" dirty="0">
                <a:latin typeface="Times New Roman" pitchFamily="18" charset="0"/>
                <a:cs typeface="Times New Roman" pitchFamily="18" charset="0"/>
              </a:rPr>
              <a:t>Hiểu nội dung bài đọc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zh-CN" altLang="en-US" sz="37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1691457" y="5760438"/>
            <a:ext cx="8263687" cy="1231102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</a:ln>
        </p:spPr>
        <p:txBody>
          <a:bodyPr wrap="square" lIns="121917" tIns="60958" rIns="121917" bIns="60958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Có tình cảm thương yêu, biết quan tâm đến người thân, biết ước mơ và luôn lạc quan.</a:t>
            </a:r>
          </a:p>
        </p:txBody>
      </p:sp>
      <p:sp>
        <p:nvSpPr>
          <p:cNvPr id="7" name="Rectangle 6"/>
          <p:cNvSpPr/>
          <p:nvPr/>
        </p:nvSpPr>
        <p:spPr>
          <a:xfrm>
            <a:off x="1743595" y="1583147"/>
            <a:ext cx="6465867" cy="69249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none" lIns="121917" tIns="60958" rIns="121917" bIns="60958">
            <a:spAutoFit/>
          </a:bodyPr>
          <a:lstStyle/>
          <a:p>
            <a:pPr lvl="0" eaLnBrk="0" hangingPunct="0"/>
            <a:r>
              <a:rPr lang="vi-VN" sz="3700" dirty="0">
                <a:latin typeface="Times New Roman" pitchFamily="18" charset="0"/>
                <a:cs typeface="Times New Roman" pitchFamily="18" charset="0"/>
              </a:rPr>
              <a:t>Đọc đúng </a:t>
            </a:r>
            <a:r>
              <a:rPr lang="en-US" sz="3700" dirty="0">
                <a:latin typeface="Times New Roman" pitchFamily="18" charset="0"/>
                <a:cs typeface="Times New Roman" pitchFamily="18" charset="0"/>
              </a:rPr>
              <a:t>và lưu loát các từ ngữ.</a:t>
            </a:r>
            <a:endParaRPr lang="zh-CN" altLang="en-US" sz="3700" b="1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710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21206" y="8364387"/>
            <a:ext cx="12170794" cy="779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89" b="86667" l="36875" r="71875"/>
                    </a14:imgEffect>
                  </a14:imgLayer>
                </a14:imgProps>
              </a:ext>
            </a:extLst>
          </a:blip>
          <a:srcRect l="36787" t="53639" r="27704" b="12764"/>
          <a:stretch/>
        </p:blipFill>
        <p:spPr>
          <a:xfrm>
            <a:off x="1387143" y="2933915"/>
            <a:ext cx="9417714" cy="50122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572" y="827967"/>
            <a:ext cx="9965476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2572" y="1764400"/>
            <a:ext cx="9965476" cy="779614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/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Đoán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4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21206" y="1"/>
            <a:ext cx="12170794" cy="525699"/>
            <a:chOff x="0" y="-127508"/>
            <a:chExt cx="12192000" cy="1361811"/>
          </a:xfrm>
        </p:grpSpPr>
        <p:sp>
          <p:nvSpPr>
            <p:cNvPr id="1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8104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83647" y="369581"/>
            <a:ext cx="7392893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21" y="979461"/>
            <a:ext cx="12192000" cy="755069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kìa! Em nhìn xem. Đẹp quá!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 nhiên, cầu vồng biến mất. Bi cười: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ơi! Anh đùa đấy! Ở đó không có vàng đâu.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vui vẻ: 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ạ? Nếu vậy, em sẽ lấy bút màu để vẽ tặng anh ngựa hồng và ô tô.</a:t>
            </a:r>
          </a:p>
          <a:p>
            <a:pPr marL="609585" indent="-609585">
              <a:buFontTx/>
              <a:buChar char="-"/>
            </a:pP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vẽ tặng em nhiều búp bê và quần áo đủ các màu sắc.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 có bảy hũ vàng dưới chân cầu vồng, hai anh em vẫn cười vui vẻ.</a:t>
            </a:r>
          </a:p>
        </p:txBody>
      </p:sp>
      <p:pic>
        <p:nvPicPr>
          <p:cNvPr id="8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-2" y="8820135"/>
            <a:ext cx="12192001" cy="32386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1"/>
            <a:ext cx="12192000" cy="323863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C1E86F4-7604-49CD-BC4D-25EF46FA3DAD}"/>
              </a:ext>
            </a:extLst>
          </p:cNvPr>
          <p:cNvSpPr txBox="1"/>
          <p:nvPr/>
        </p:nvSpPr>
        <p:spPr>
          <a:xfrm>
            <a:off x="7117975" y="8163632"/>
            <a:ext cx="5074024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108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  <p:pic>
        <p:nvPicPr>
          <p:cNvPr id="13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6169BE60-BA16-4EAF-BC59-20AE26C076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818283" y="86721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83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86192" y="400599"/>
            <a:ext cx="7274986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552" y="1000812"/>
            <a:ext cx="12051448" cy="755069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vồng kia! Em nhìn xem. Đẹp quá!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Bi chỉ lên bầu trời và nói tiếp: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Anh nghe nói dưới chân cầu vồng có bảy hũ vàng đấy.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hưởng ứng: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Lát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nữa, mình sẽ đi lấy về nhé! Có vàng rồi, em sẽ mua nhiều búp bê và quần áo đẹp.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sẽ mua một con ngựa hồng và một cái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nhiên, cầu vồng biến mất. Bi cười: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ơi! Anh đùa đấy! Ở đó không có vàng đâu.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vui vẻ: 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ạ? Nếu vậy, em sẽ lấy bút màu để vẽ tặng anh ngựa hồng và ô tô.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-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sẽ vẽ tặng em nhiều búp bê và quần áo đủ các màu sắc.</a:t>
            </a:r>
          </a:p>
          <a:p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có bảy hũ vàng dưới chân cầu vồng, hai anh em vẫn cười vui vẻ.</a:t>
            </a:r>
          </a:p>
        </p:txBody>
      </p:sp>
      <p:sp>
        <p:nvSpPr>
          <p:cNvPr id="10" name="Oval 9"/>
          <p:cNvSpPr/>
          <p:nvPr/>
        </p:nvSpPr>
        <p:spPr>
          <a:xfrm>
            <a:off x="140551" y="107205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24116" y="4314182"/>
            <a:ext cx="387141" cy="42588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4" name="Oval 13"/>
          <p:cNvSpPr/>
          <p:nvPr/>
        </p:nvSpPr>
        <p:spPr>
          <a:xfrm>
            <a:off x="39161" y="7034286"/>
            <a:ext cx="411257" cy="468239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847965"/>
            <a:ext cx="12192000" cy="29603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2"/>
            <a:ext cx="12192000" cy="365522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F05F2EB-F463-45AB-9B64-4985414003C1}"/>
              </a:ext>
            </a:extLst>
          </p:cNvPr>
          <p:cNvSpPr txBox="1"/>
          <p:nvPr/>
        </p:nvSpPr>
        <p:spPr>
          <a:xfrm>
            <a:off x="7245661" y="8313421"/>
            <a:ext cx="5074024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000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 108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i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9765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07577" y="8702814"/>
            <a:ext cx="12066494" cy="4411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43313" y="1"/>
            <a:ext cx="12235313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288249" y="616046"/>
            <a:ext cx="7303247" cy="656503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7577" y="1256544"/>
            <a:ext cx="12066494" cy="487304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kìa! Em nhìn xem. Đẹp quá!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</p:txBody>
      </p:sp>
      <p:sp>
        <p:nvSpPr>
          <p:cNvPr id="10" name="Oval 9"/>
          <p:cNvSpPr/>
          <p:nvPr/>
        </p:nvSpPr>
        <p:spPr>
          <a:xfrm>
            <a:off x="107577" y="1370524"/>
            <a:ext cx="481859" cy="42361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8356354" y="3899564"/>
            <a:ext cx="430392" cy="53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 descr="C:\Users\Dream\Desktop\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061" y="6117021"/>
            <a:ext cx="3026979" cy="3026979"/>
          </a:xfrm>
          <a:prstGeom prst="rect">
            <a:avLst/>
          </a:prstGeom>
          <a:noFill/>
        </p:spPr>
      </p:pic>
      <p:pic>
        <p:nvPicPr>
          <p:cNvPr id="1027" name="Picture 3" descr="C:\Users\Dream\Desktop\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948689" y="6869901"/>
            <a:ext cx="2144110" cy="2144110"/>
          </a:xfrm>
          <a:prstGeom prst="rect">
            <a:avLst/>
          </a:prstGeom>
          <a:noFill/>
        </p:spPr>
      </p:pic>
      <p:sp>
        <p:nvSpPr>
          <p:cNvPr id="33" name="TextBox 32"/>
          <p:cNvSpPr txBox="1"/>
          <p:nvPr/>
        </p:nvSpPr>
        <p:spPr>
          <a:xfrm>
            <a:off x="10483851" y="6405287"/>
            <a:ext cx="184731" cy="46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7577" y="6531432"/>
            <a:ext cx="68669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000" dirty="0">
                <a:solidFill>
                  <a:schemeClr val="accent2">
                    <a:lumMod val="75000"/>
                  </a:schemeClr>
                </a:solidFill>
                <a:ea typeface="字魂7号-温暖童稚体" panose="00000500000000000000" pitchFamily="2" charset="-122"/>
              </a:rPr>
              <a:t>Hũ: </a:t>
            </a:r>
            <a:r>
              <a:rPr lang="en-US" altLang="zh-CN" sz="3000" dirty="0">
                <a:solidFill>
                  <a:srgbClr val="0070C0"/>
                </a:solidFill>
                <a:ea typeface="字魂7号-温暖童稚体" panose="00000500000000000000" pitchFamily="2" charset="-122"/>
              </a:rPr>
              <a:t>Bình sành, sứ (thủy tinh, ... ) loại nhỏ, ở giữa phình ra, nhỏ dần về đáy, dùng để đựng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6811966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07577" y="8702814"/>
            <a:ext cx="12066494" cy="4411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43313" y="1"/>
            <a:ext cx="12235313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4676" y="1507943"/>
            <a:ext cx="11038080" cy="170134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>
              <a:lnSpc>
                <a:spcPct val="120000"/>
              </a:lnSpc>
              <a:buFontTx/>
              <a:buChar char="-"/>
            </a:pP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Anh nghe nói dưới chân cầu vồng có bảy hũ vàng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đấy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483851" y="6405287"/>
            <a:ext cx="184731" cy="464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13CC980-E104-44C6-9479-43DF9A9B9401}"/>
              </a:ext>
            </a:extLst>
          </p:cNvPr>
          <p:cNvGrpSpPr/>
          <p:nvPr/>
        </p:nvGrpSpPr>
        <p:grpSpPr>
          <a:xfrm>
            <a:off x="3747247" y="2547730"/>
            <a:ext cx="233085" cy="661554"/>
            <a:chOff x="4334579" y="4028178"/>
            <a:chExt cx="275451" cy="452508"/>
          </a:xfrm>
        </p:grpSpPr>
        <p:cxnSp>
          <p:nvCxnSpPr>
            <p:cNvPr id="18" name="Straight Connector 17"/>
            <p:cNvCxnSpPr>
              <a:cxnSpLocks/>
            </p:cNvCxnSpPr>
            <p:nvPr/>
          </p:nvCxnSpPr>
          <p:spPr>
            <a:xfrm flipV="1">
              <a:off x="4334579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4D79E7-625C-49D9-BBC8-919B1442267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538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12FA794-EE7E-4FC5-A399-7A890C9A139C}"/>
              </a:ext>
            </a:extLst>
          </p:cNvPr>
          <p:cNvCxnSpPr>
            <a:cxnSpLocks/>
          </p:cNvCxnSpPr>
          <p:nvPr/>
        </p:nvCxnSpPr>
        <p:spPr>
          <a:xfrm flipV="1">
            <a:off x="4303055" y="1664283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B5CFD3E-CBFE-45F6-B347-BBDA8A9EE51A}"/>
              </a:ext>
            </a:extLst>
          </p:cNvPr>
          <p:cNvCxnSpPr>
            <a:cxnSpLocks/>
          </p:cNvCxnSpPr>
          <p:nvPr/>
        </p:nvCxnSpPr>
        <p:spPr>
          <a:xfrm flipV="1">
            <a:off x="9502573" y="1727681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36B1B7EE-AE74-4D5B-8E34-1FDC72A2E29E}"/>
              </a:ext>
            </a:extLst>
          </p:cNvPr>
          <p:cNvSpPr txBox="1"/>
          <p:nvPr/>
        </p:nvSpPr>
        <p:spPr>
          <a:xfrm>
            <a:off x="454676" y="3721329"/>
            <a:ext cx="11038080" cy="1701341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ngựa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4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</a:t>
            </a:r>
            <a:r>
              <a: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ABDF1FB-535A-4ADD-A25E-21A7DDC22364}"/>
              </a:ext>
            </a:extLst>
          </p:cNvPr>
          <p:cNvGrpSpPr/>
          <p:nvPr/>
        </p:nvGrpSpPr>
        <p:grpSpPr>
          <a:xfrm>
            <a:off x="3630704" y="4765604"/>
            <a:ext cx="233085" cy="661554"/>
            <a:chOff x="4334579" y="4028178"/>
            <a:chExt cx="275451" cy="452508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FCF775-C82C-4080-A499-708A8EAA37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34579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A71F4AD-B4BC-46B0-9D53-B740905141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0538" y="4028178"/>
              <a:ext cx="219492" cy="45250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08B4E20-903D-4AB9-BFB6-44F9281CC041}"/>
              </a:ext>
            </a:extLst>
          </p:cNvPr>
          <p:cNvCxnSpPr>
            <a:cxnSpLocks/>
          </p:cNvCxnSpPr>
          <p:nvPr/>
        </p:nvCxnSpPr>
        <p:spPr>
          <a:xfrm flipV="1">
            <a:off x="2894482" y="3965646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3F621B3-B927-4819-B325-18450AE94953}"/>
              </a:ext>
            </a:extLst>
          </p:cNvPr>
          <p:cNvCxnSpPr>
            <a:cxnSpLocks/>
          </p:cNvCxnSpPr>
          <p:nvPr/>
        </p:nvCxnSpPr>
        <p:spPr>
          <a:xfrm flipV="1">
            <a:off x="10504498" y="3954556"/>
            <a:ext cx="143435" cy="64861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276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107577" y="8702814"/>
            <a:ext cx="12066494" cy="44118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-43313" y="1"/>
            <a:ext cx="12235313" cy="525699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422719" y="830051"/>
            <a:ext cx="7303247" cy="718058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 VUI CỦA BI  VÀ BỐNG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9953" y="1657732"/>
            <a:ext cx="11672047" cy="4873042"/>
          </a:xfrm>
          <a:prstGeom prst="rect">
            <a:avLst/>
          </a:prstGeom>
          <a:noFill/>
        </p:spPr>
        <p:txBody>
          <a:bodyPr wrap="square" lIns="162473" tIns="81237" rIns="162473" bIns="81237" rtlCol="0">
            <a:spAutoFit/>
          </a:bodyPr>
          <a:lstStyle/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lang="en-US" sz="3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cơn mưa vừa dứt, hai anh em Bi và Bống chợt thấy cầu vồng.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vồng kìa! Em nhìn xem. Đẹp quá!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 chỉ lên bầu trời và nói tiếp: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 nghe nói dưới chân cầu vồng có bảy hũ vàng đấy.</a:t>
            </a:r>
          </a:p>
          <a:p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Bống hưởng ứng:</a:t>
            </a:r>
          </a:p>
          <a:p>
            <a:pPr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Lát nữa, mình sẽ đi lấy về nhé! Có vàng rồi, em sẽ mua nhiều búp bê và quần áo đẹp.</a:t>
            </a:r>
          </a:p>
          <a:p>
            <a:pPr marL="609585" indent="-609585">
              <a:buFontTx/>
              <a:buChar char="-"/>
            </a:pPr>
            <a:r>
              <a:rPr lang="en-US" sz="3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 anh sẽ mua một con ngựa hồng và một cái ô tô.</a:t>
            </a:r>
          </a:p>
        </p:txBody>
      </p:sp>
      <p:sp>
        <p:nvSpPr>
          <p:cNvPr id="10" name="Oval 9"/>
          <p:cNvSpPr/>
          <p:nvPr/>
        </p:nvSpPr>
        <p:spPr>
          <a:xfrm>
            <a:off x="519953" y="1771712"/>
            <a:ext cx="481859" cy="423613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cxnSp>
        <p:nvCxnSpPr>
          <p:cNvPr id="26" name="Straight Connector 25"/>
          <p:cNvCxnSpPr>
            <a:cxnSpLocks/>
          </p:cNvCxnSpPr>
          <p:nvPr/>
        </p:nvCxnSpPr>
        <p:spPr>
          <a:xfrm flipV="1">
            <a:off x="1417461" y="3241751"/>
            <a:ext cx="2126588" cy="86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6423964" y="3237514"/>
            <a:ext cx="1470759" cy="423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1145250" y="5304891"/>
            <a:ext cx="4949148" cy="860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451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2253</TotalTime>
  <Words>1623</Words>
  <Application>Microsoft Office PowerPoint</Application>
  <PresentationFormat>Custom</PresentationFormat>
  <Paragraphs>155</Paragraphs>
  <Slides>25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Arial-Rounded</vt:lpstr>
      <vt:lpstr>Calibri</vt:lpstr>
      <vt:lpstr>Calibri Light</vt:lpstr>
      <vt:lpstr>iCiel Cadena</vt:lpstr>
      <vt:lpstr>iCiel Crocante</vt:lpstr>
      <vt:lpstr>SVN-Gretoon</vt:lpstr>
      <vt:lpstr>Times New Roman</vt:lpstr>
      <vt:lpstr>Office Theme</vt:lpstr>
      <vt:lpstr>PowerPoint Presentation</vt:lpstr>
      <vt:lpstr>1. Theo lời bố, ngày hôm qua ở lại những đâu?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166</cp:revision>
  <dcterms:created xsi:type="dcterms:W3CDTF">2021-05-31T08:31:14Z</dcterms:created>
  <dcterms:modified xsi:type="dcterms:W3CDTF">2023-07-20T03:24:55Z</dcterms:modified>
</cp:coreProperties>
</file>