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694" r:id="rId2"/>
    <p:sldMasterId id="2147483706" r:id="rId3"/>
    <p:sldMasterId id="2147483724" r:id="rId4"/>
  </p:sldMasterIdLst>
  <p:notesMasterIdLst>
    <p:notesMasterId r:id="rId21"/>
  </p:notesMasterIdLst>
  <p:handoutMasterIdLst>
    <p:handoutMasterId r:id="rId22"/>
  </p:handoutMasterIdLst>
  <p:sldIdLst>
    <p:sldId id="2007577111" r:id="rId5"/>
    <p:sldId id="262" r:id="rId6"/>
    <p:sldId id="257" r:id="rId7"/>
    <p:sldId id="261" r:id="rId8"/>
    <p:sldId id="263" r:id="rId9"/>
    <p:sldId id="264" r:id="rId10"/>
    <p:sldId id="2007577095" r:id="rId11"/>
    <p:sldId id="2007577096" r:id="rId12"/>
    <p:sldId id="2007577099" r:id="rId13"/>
    <p:sldId id="2007577106" r:id="rId14"/>
    <p:sldId id="2007577110" r:id="rId15"/>
    <p:sldId id="2007577104" r:id="rId16"/>
    <p:sldId id="2007577107" r:id="rId17"/>
    <p:sldId id="2007577108" r:id="rId18"/>
    <p:sldId id="2007577112" r:id="rId19"/>
    <p:sldId id="200757709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238A7-5A06-4F64-8AE0-8899BC01F6A9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07CC8-02A7-4BDB-B221-DBBA6CBAA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05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690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svg"/><Relationship Id="rId4" Type="http://schemas.openxmlformats.org/officeDocument/2006/relationships/image" Target="../media/image1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0729412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80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44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55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83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67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6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17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16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79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1F2-EC4C-438A-A626-EF38FEB19E6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9144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7544414" y="4741024"/>
            <a:ext cx="2306184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153705" y="1186048"/>
            <a:ext cx="7048514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935974" y="885551"/>
            <a:ext cx="7148516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650975" y="5630648"/>
            <a:ext cx="7842051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093034" y="5086237"/>
            <a:ext cx="728508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45177" y="344265"/>
            <a:ext cx="710423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7688905" y="4823415"/>
            <a:ext cx="602779" cy="132596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409977" y="343752"/>
            <a:ext cx="700077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8654890" y="750715"/>
            <a:ext cx="429263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191173" y="6059219"/>
            <a:ext cx="429263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517014" y="4237643"/>
            <a:ext cx="26951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132410" y="5216310"/>
            <a:ext cx="760809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3048277" y="5437766"/>
            <a:ext cx="396479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3573343" y="5437766"/>
            <a:ext cx="396479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6402268" y="5437766"/>
            <a:ext cx="396479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398396" y="304122"/>
            <a:ext cx="269352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7544414" y="483690"/>
            <a:ext cx="269352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457288" y="6278481"/>
            <a:ext cx="5260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9495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7325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54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236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269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2157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9144002" cy="6858001"/>
          </a:xfrm>
          <a:prstGeom prst="rect">
            <a:avLst/>
          </a:prstGeom>
        </p:spPr>
      </p:pic>
      <p:sp>
        <p:nvSpPr>
          <p:cNvPr id="6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387549" y="469294"/>
            <a:ext cx="8368903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168110" y="-171430"/>
            <a:ext cx="527437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302434" y="5468730"/>
            <a:ext cx="1379965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8823162" y="6442392"/>
            <a:ext cx="226633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8142916" y="5356833"/>
            <a:ext cx="602779" cy="1325969"/>
          </a:xfrm>
          <a:prstGeom prst="rect">
            <a:avLst/>
          </a:prstGeom>
        </p:spPr>
      </p:pic>
      <p:sp>
        <p:nvSpPr>
          <p:cNvPr id="11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7858876" y="-122394"/>
            <a:ext cx="312881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1709176" y="1179056"/>
            <a:ext cx="4506587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4746671" y="1082086"/>
            <a:ext cx="1658267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050969" y="1522000"/>
            <a:ext cx="1798127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2366323" y="2004298"/>
            <a:ext cx="317087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030" y="2622107"/>
            <a:ext cx="2271699" cy="38474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5490474" y="6524285"/>
            <a:ext cx="2437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0528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673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34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775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9855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9144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387549" y="469294"/>
            <a:ext cx="8368903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168110" y="-171430"/>
            <a:ext cx="527437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302434" y="5468730"/>
            <a:ext cx="1379965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8823162" y="6442392"/>
            <a:ext cx="226633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8142916" y="5356833"/>
            <a:ext cx="602779" cy="132596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7858876" y="-122394"/>
            <a:ext cx="312881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3357889" y="1157470"/>
            <a:ext cx="4506587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6773143" y="1477608"/>
            <a:ext cx="1658267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3012039" y="1064033"/>
            <a:ext cx="1798127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4015036" y="1982712"/>
            <a:ext cx="31708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53" y="1150963"/>
            <a:ext cx="1110972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5490474" y="6524285"/>
            <a:ext cx="2437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5352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37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387549" y="469294"/>
            <a:ext cx="8368903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168110" y="-171430"/>
            <a:ext cx="527437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302434" y="5468730"/>
            <a:ext cx="1379965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8823162" y="6442392"/>
            <a:ext cx="226633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8142916" y="5356833"/>
            <a:ext cx="602779" cy="132596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7858876" y="-122394"/>
            <a:ext cx="312881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5490474" y="6524285"/>
            <a:ext cx="2437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8434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159488" y="202020"/>
            <a:ext cx="8803758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6706953" y="-31899"/>
            <a:ext cx="2437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834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9144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387549" y="469294"/>
            <a:ext cx="8368903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168110" y="-171430"/>
            <a:ext cx="527437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302434" y="5468730"/>
            <a:ext cx="1379965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8823162" y="6442392"/>
            <a:ext cx="226633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8142916" y="5356833"/>
            <a:ext cx="602779" cy="132596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7858876" y="-122394"/>
            <a:ext cx="312881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5490474" y="6524285"/>
            <a:ext cx="47368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9409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387549" y="469294"/>
            <a:ext cx="8368903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168110" y="-171430"/>
            <a:ext cx="527437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302434" y="5468730"/>
            <a:ext cx="1379965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8823162" y="6442392"/>
            <a:ext cx="226633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8142916" y="5356833"/>
            <a:ext cx="602779" cy="132596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7858876" y="-122394"/>
            <a:ext cx="312881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5490474" y="6524285"/>
            <a:ext cx="2437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825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159488" y="202020"/>
            <a:ext cx="8803758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6706953" y="-31899"/>
            <a:ext cx="2437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36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083" y="3178648"/>
            <a:ext cx="9157083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529234" y="2601144"/>
            <a:ext cx="3679782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6419278" y="4084497"/>
            <a:ext cx="2830073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643150" y="-215471"/>
            <a:ext cx="7352414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5067614" y="3169721"/>
            <a:ext cx="603135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5416599" y="450640"/>
            <a:ext cx="3348997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452000" y="1050116"/>
            <a:ext cx="549735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32" y="5065472"/>
            <a:ext cx="1766237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200919" y="6533240"/>
            <a:ext cx="5260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2"/>
            <a:ext cx="9164583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5"/>
            <a:ext cx="2481710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6008812" y="1"/>
            <a:ext cx="47368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9144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387549" y="469294"/>
            <a:ext cx="8368903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168110" y="-171430"/>
            <a:ext cx="527437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302434" y="5468730"/>
            <a:ext cx="1379965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8823162" y="6442392"/>
            <a:ext cx="226633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8142916" y="5356833"/>
            <a:ext cx="602779" cy="132596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7858876" y="-122394"/>
            <a:ext cx="312881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2750507" y="983094"/>
            <a:ext cx="4506587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6030655" y="1261475"/>
            <a:ext cx="1658267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232930" y="1148481"/>
            <a:ext cx="1798127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3418365" y="1913422"/>
            <a:ext cx="31708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484" y="3997564"/>
            <a:ext cx="2985278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5751008" y="6560137"/>
            <a:ext cx="2437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9144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387549" y="469294"/>
            <a:ext cx="8368903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168110" y="-171430"/>
            <a:ext cx="527437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302434" y="5468730"/>
            <a:ext cx="1379965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8823162" y="6442392"/>
            <a:ext cx="226633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8142916" y="5356833"/>
            <a:ext cx="602779" cy="132596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7858876" y="-122394"/>
            <a:ext cx="312881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1709176" y="1179056"/>
            <a:ext cx="4506587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4746671" y="1082086"/>
            <a:ext cx="1658267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050969" y="1522000"/>
            <a:ext cx="1798127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2366323" y="2004298"/>
            <a:ext cx="31708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5982022" y="2989410"/>
            <a:ext cx="2131673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5636067" y="6517886"/>
            <a:ext cx="2437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0397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7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6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9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1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3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7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4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721438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421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79" y="108236"/>
            <a:ext cx="3073209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6502009"/>
            <a:ext cx="9144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131271"/>
            <a:ext cx="7164408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910821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05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98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0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971800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39661" y="5517738"/>
            <a:ext cx="9623323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4474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10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4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649" r:id="rId18"/>
    <p:sldLayoutId id="2147483652" r:id="rId19"/>
    <p:sldLayoutId id="2147483656" r:id="rId20"/>
    <p:sldLayoutId id="2147483657" r:id="rId21"/>
    <p:sldLayoutId id="2147483659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6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671" r:id="rId12"/>
    <p:sldLayoutId id="2147483672" r:id="rId13"/>
    <p:sldLayoutId id="2147483673" r:id="rId14"/>
    <p:sldLayoutId id="2147483674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gif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gif"/><Relationship Id="rId11" Type="http://schemas.openxmlformats.org/officeDocument/2006/relationships/image" Target="../media/image27.gif"/><Relationship Id="rId5" Type="http://schemas.openxmlformats.org/officeDocument/2006/relationships/image" Target="../media/image22.gif"/><Relationship Id="rId10" Type="http://schemas.openxmlformats.org/officeDocument/2006/relationships/image" Target="../media/image26.png"/><Relationship Id="rId4" Type="http://schemas.openxmlformats.org/officeDocument/2006/relationships/image" Target="../media/image21.jpg"/><Relationship Id="rId9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5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gif"/><Relationship Id="rId12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29.gif"/><Relationship Id="rId11" Type="http://schemas.openxmlformats.org/officeDocument/2006/relationships/image" Target="../media/image30.gif"/><Relationship Id="rId5" Type="http://schemas.openxmlformats.org/officeDocument/2006/relationships/slide" Target="slide5.xml"/><Relationship Id="rId15" Type="http://schemas.openxmlformats.org/officeDocument/2006/relationships/image" Target="../media/image27.gif"/><Relationship Id="rId10" Type="http://schemas.openxmlformats.org/officeDocument/2006/relationships/slide" Target="slide6.xml"/><Relationship Id="rId4" Type="http://schemas.openxmlformats.org/officeDocument/2006/relationships/image" Target="../media/image21.jpg"/><Relationship Id="rId9" Type="http://schemas.openxmlformats.org/officeDocument/2006/relationships/image" Target="../media/image24.gif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582" y="6159087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6159087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9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1" y="5874696"/>
            <a:ext cx="4673599" cy="73087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617BD64-3631-4195-ABF3-1A7D72513797}"/>
              </a:ext>
            </a:extLst>
          </p:cNvPr>
          <p:cNvSpPr txBox="1">
            <a:spLocks/>
          </p:cNvSpPr>
          <p:nvPr/>
        </p:nvSpPr>
        <p:spPr>
          <a:xfrm>
            <a:off x="-960851" y="3668485"/>
            <a:ext cx="11159230" cy="14456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altLang="vi-VN" sz="4800" b="1" dirty="0">
              <a:solidFill>
                <a:srgbClr val="0070C0"/>
              </a:solidFill>
              <a:latin typeface="+mn-lt"/>
              <a:ea typeface="微软雅黑"/>
              <a:cs typeface="Arial-Rounded" panose="020B0500000000000000" charset="0"/>
              <a:sym typeface="+mn-ea"/>
            </a:endParaRPr>
          </a:p>
        </p:txBody>
      </p:sp>
      <p:sp>
        <p:nvSpPr>
          <p:cNvPr id="11" name="WordArt 12">
            <a:extLst>
              <a:ext uri="{FF2B5EF4-FFF2-40B4-BE49-F238E27FC236}">
                <a16:creationId xmlns:a16="http://schemas.microsoft.com/office/drawing/2014/main" id="{F7ADFA6C-62B0-433F-BF39-2C29E971AC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5046" y="1958328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ea typeface="微软雅黑"/>
                <a:cs typeface="Times New Roman" pitchFamily="18" charset="0"/>
              </a:rPr>
              <a:t>MÔN: TOÁN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B10385B-F046-4438-8FC1-E8CE3816D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788" y="2851360"/>
            <a:ext cx="271932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latin typeface="+mn-lt"/>
                <a:ea typeface="微软雅黑"/>
                <a:cs typeface="Times New Roman" pitchFamily="18" charset="0"/>
              </a:rPr>
              <a:t>LỚP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A451F1-829F-4C4F-8CBA-583B09B03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287" y="3749424"/>
            <a:ext cx="1014788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solidFill>
                  <a:srgbClr val="7030A0"/>
                </a:solidFill>
                <a:latin typeface="+mn-lt"/>
                <a:ea typeface="微软雅黑"/>
                <a:cs typeface="Times New Roman" pitchFamily="18" charset="0"/>
              </a:rPr>
              <a:t>BÀI 74: ÔN TẬP VỀ KIỂM ĐẾM SỐ LIỆU</a:t>
            </a:r>
          </a:p>
          <a:p>
            <a:pPr algn="ctr" eaLnBrk="1" hangingPunct="1">
              <a:defRPr/>
            </a:pPr>
            <a:r>
              <a:rPr lang="en-US" sz="3600" b="1" dirty="0">
                <a:solidFill>
                  <a:srgbClr val="7030A0"/>
                </a:solidFill>
                <a:latin typeface="+mn-lt"/>
                <a:ea typeface="微软雅黑"/>
                <a:cs typeface="Times New Roman" pitchFamily="18" charset="0"/>
              </a:rPr>
              <a:t>VÀ KIỂM ĐẾM KHẢ NĂNG</a:t>
            </a:r>
          </a:p>
        </p:txBody>
      </p:sp>
    </p:spTree>
    <p:extLst>
      <p:ext uri="{BB962C8B-B14F-4D97-AF65-F5344CB8AC3E}">
        <p14:creationId xmlns:p14="http://schemas.microsoft.com/office/powerpoint/2010/main" val="15717989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44444E-6 L -2.70833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9FF917-EF97-4B08-9323-7DE4A713EE2E}"/>
              </a:ext>
            </a:extLst>
          </p:cNvPr>
          <p:cNvGrpSpPr/>
          <p:nvPr/>
        </p:nvGrpSpPr>
        <p:grpSpPr>
          <a:xfrm>
            <a:off x="342394" y="423762"/>
            <a:ext cx="8851448" cy="954107"/>
            <a:chOff x="4975091" y="371936"/>
            <a:chExt cx="10227758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A1267FE-B060-4C0C-8EAB-D1BB2E91BF83}"/>
                </a:ext>
              </a:extLst>
            </p:cNvPr>
            <p:cNvSpPr/>
            <p:nvPr/>
          </p:nvSpPr>
          <p:spPr>
            <a:xfrm>
              <a:off x="4975091" y="525305"/>
              <a:ext cx="298691" cy="32368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00F6710-63CC-4051-92E1-D1D38E0C1603}"/>
                </a:ext>
              </a:extLst>
            </p:cNvPr>
            <p:cNvSpPr txBox="1"/>
            <p:nvPr/>
          </p:nvSpPr>
          <p:spPr>
            <a:xfrm>
              <a:off x="5273782" y="371936"/>
              <a:ext cx="9929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Rô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310927D-5FE3-4F6A-B7BE-2ACBD836A1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3118"/>
          <a:stretch/>
        </p:blipFill>
        <p:spPr>
          <a:xfrm>
            <a:off x="136639" y="1846943"/>
            <a:ext cx="8493352" cy="4508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6594764" y="18472"/>
            <a:ext cx="2382982" cy="350982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3A9E38D-2900-4A57-AE4B-1E8735E81E57}"/>
              </a:ext>
            </a:extLst>
          </p:cNvPr>
          <p:cNvGrpSpPr/>
          <p:nvPr/>
        </p:nvGrpSpPr>
        <p:grpSpPr>
          <a:xfrm>
            <a:off x="619952" y="334740"/>
            <a:ext cx="987089" cy="523220"/>
            <a:chOff x="1931814" y="1440654"/>
            <a:chExt cx="987089" cy="523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D88B16-5322-42CA-ADF0-5289CE3DE412}"/>
                </a:ext>
              </a:extLst>
            </p:cNvPr>
            <p:cNvGrpSpPr/>
            <p:nvPr/>
          </p:nvGrpSpPr>
          <p:grpSpPr>
            <a:xfrm>
              <a:off x="1931814" y="1440654"/>
              <a:ext cx="714922" cy="523220"/>
              <a:chOff x="1931814" y="1440654"/>
              <a:chExt cx="714922" cy="52322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B7EB6C6E-BD48-45CE-B752-6246A8D5C1D3}"/>
                  </a:ext>
                </a:extLst>
              </p:cNvPr>
              <p:cNvSpPr/>
              <p:nvPr/>
            </p:nvSpPr>
            <p:spPr>
              <a:xfrm>
                <a:off x="1931814" y="1475578"/>
                <a:ext cx="71492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988D3E-A790-413D-80FE-C10C2A3D78D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endParaRPr lang="vi-VN" sz="2800" dirty="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6D8A13-77A3-405D-89AE-8E73FE9ADCB6}"/>
                </a:ext>
              </a:extLst>
            </p:cNvPr>
            <p:cNvSpPr txBox="1"/>
            <p:nvPr/>
          </p:nvSpPr>
          <p:spPr>
            <a:xfrm>
              <a:off x="2592912" y="147143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983E06E4-0981-4CB7-9926-A0FDAC7A6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915757"/>
              </p:ext>
            </p:extLst>
          </p:nvPr>
        </p:nvGraphicFramePr>
        <p:xfrm>
          <a:off x="657161" y="1025277"/>
          <a:ext cx="7716130" cy="11626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4153">
                  <a:extLst>
                    <a:ext uri="{9D8B030D-6E8A-4147-A177-3AD203B41FA5}">
                      <a16:colId xmlns:a16="http://schemas.microsoft.com/office/drawing/2014/main" val="830967614"/>
                    </a:ext>
                  </a:extLst>
                </a:gridCol>
                <a:gridCol w="1881052">
                  <a:extLst>
                    <a:ext uri="{9D8B030D-6E8A-4147-A177-3AD203B41FA5}">
                      <a16:colId xmlns:a16="http://schemas.microsoft.com/office/drawing/2014/main" val="3413534761"/>
                    </a:ext>
                  </a:extLst>
                </a:gridCol>
                <a:gridCol w="1867988">
                  <a:extLst>
                    <a:ext uri="{9D8B030D-6E8A-4147-A177-3AD203B41FA5}">
                      <a16:colId xmlns:a16="http://schemas.microsoft.com/office/drawing/2014/main" val="2669805008"/>
                    </a:ext>
                  </a:extLst>
                </a:gridCol>
                <a:gridCol w="2272937">
                  <a:extLst>
                    <a:ext uri="{9D8B030D-6E8A-4147-A177-3AD203B41FA5}">
                      <a16:colId xmlns:a16="http://schemas.microsoft.com/office/drawing/2014/main" val="3701947888"/>
                    </a:ext>
                  </a:extLst>
                </a:gridCol>
              </a:tblGrid>
              <a:tr h="5813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Hình</a:t>
                      </a:r>
                      <a:endParaRPr lang="en-US" sz="2400" dirty="0"/>
                    </a:p>
                  </a:txBody>
                  <a:tcPr anchor="ctr">
                    <a:solidFill>
                      <a:srgbClr val="ABE1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Hình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vuông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Hình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tròn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Hình</a:t>
                      </a:r>
                      <a:r>
                        <a:rPr lang="en-US" sz="2400" dirty="0"/>
                        <a:t> tam </a:t>
                      </a:r>
                      <a:r>
                        <a:rPr lang="en-US" sz="2400" dirty="0" err="1"/>
                        <a:t>giác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4434943"/>
                  </a:ext>
                </a:extLst>
              </a:tr>
              <a:tr h="5813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hình</a:t>
                      </a:r>
                      <a:endParaRPr lang="en-US" sz="2400" dirty="0"/>
                    </a:p>
                  </a:txBody>
                  <a:tcPr anchor="ctr">
                    <a:solidFill>
                      <a:srgbClr val="ABE1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916447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51BB0C6-6350-46DB-97F9-13465BA88398}"/>
              </a:ext>
            </a:extLst>
          </p:cNvPr>
          <p:cNvSpPr txBox="1"/>
          <p:nvPr/>
        </p:nvSpPr>
        <p:spPr>
          <a:xfrm>
            <a:off x="155181" y="756685"/>
            <a:ext cx="61573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a)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5393D7C3-63D1-4898-B85C-42663085F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075070"/>
              </p:ext>
            </p:extLst>
          </p:nvPr>
        </p:nvGraphicFramePr>
        <p:xfrm>
          <a:off x="770918" y="2929222"/>
          <a:ext cx="7857658" cy="11626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8956">
                  <a:extLst>
                    <a:ext uri="{9D8B030D-6E8A-4147-A177-3AD203B41FA5}">
                      <a16:colId xmlns:a16="http://schemas.microsoft.com/office/drawing/2014/main" val="830967614"/>
                    </a:ext>
                  </a:extLst>
                </a:gridCol>
                <a:gridCol w="1959429">
                  <a:extLst>
                    <a:ext uri="{9D8B030D-6E8A-4147-A177-3AD203B41FA5}">
                      <a16:colId xmlns:a16="http://schemas.microsoft.com/office/drawing/2014/main" val="3413534761"/>
                    </a:ext>
                  </a:extLst>
                </a:gridCol>
                <a:gridCol w="2116183">
                  <a:extLst>
                    <a:ext uri="{9D8B030D-6E8A-4147-A177-3AD203B41FA5}">
                      <a16:colId xmlns:a16="http://schemas.microsoft.com/office/drawing/2014/main" val="2669805008"/>
                    </a:ext>
                  </a:extLst>
                </a:gridCol>
                <a:gridCol w="2293090">
                  <a:extLst>
                    <a:ext uri="{9D8B030D-6E8A-4147-A177-3AD203B41FA5}">
                      <a16:colId xmlns:a16="http://schemas.microsoft.com/office/drawing/2014/main" val="3701947888"/>
                    </a:ext>
                  </a:extLst>
                </a:gridCol>
              </a:tblGrid>
              <a:tr h="5813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Hình</a:t>
                      </a:r>
                      <a:endParaRPr lang="en-US" sz="2400" dirty="0"/>
                    </a:p>
                  </a:txBody>
                  <a:tcPr anchor="ctr">
                    <a:solidFill>
                      <a:srgbClr val="ABE1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Hình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màu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đỏ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Hình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màu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vàng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Hình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màu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xanh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4434943"/>
                  </a:ext>
                </a:extLst>
              </a:tr>
              <a:tr h="5813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hình</a:t>
                      </a:r>
                      <a:endParaRPr lang="en-US" sz="2400" dirty="0"/>
                    </a:p>
                  </a:txBody>
                  <a:tcPr anchor="ctr">
                    <a:solidFill>
                      <a:srgbClr val="ABE1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916447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0992137-FC7E-4F18-B42A-C434BF984C52}"/>
              </a:ext>
            </a:extLst>
          </p:cNvPr>
          <p:cNvSpPr txBox="1"/>
          <p:nvPr/>
        </p:nvSpPr>
        <p:spPr>
          <a:xfrm>
            <a:off x="185776" y="2888944"/>
            <a:ext cx="58514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b)</a:t>
            </a:r>
          </a:p>
        </p:txBody>
      </p:sp>
      <p:graphicFrame>
        <p:nvGraphicFramePr>
          <p:cNvPr id="11" name="Table 9">
            <a:extLst>
              <a:ext uri="{FF2B5EF4-FFF2-40B4-BE49-F238E27FC236}">
                <a16:creationId xmlns:a16="http://schemas.microsoft.com/office/drawing/2014/main" id="{6BE451A6-35CC-49F2-8E2B-EAAFAF02BD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247110"/>
              </p:ext>
            </p:extLst>
          </p:nvPr>
        </p:nvGraphicFramePr>
        <p:xfrm>
          <a:off x="810932" y="4646451"/>
          <a:ext cx="8100544" cy="1471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1551">
                  <a:extLst>
                    <a:ext uri="{9D8B030D-6E8A-4147-A177-3AD203B41FA5}">
                      <a16:colId xmlns:a16="http://schemas.microsoft.com/office/drawing/2014/main" val="830967614"/>
                    </a:ext>
                  </a:extLst>
                </a:gridCol>
                <a:gridCol w="2335643">
                  <a:extLst>
                    <a:ext uri="{9D8B030D-6E8A-4147-A177-3AD203B41FA5}">
                      <a16:colId xmlns:a16="http://schemas.microsoft.com/office/drawing/2014/main" val="3413534761"/>
                    </a:ext>
                  </a:extLst>
                </a:gridCol>
                <a:gridCol w="1933303">
                  <a:extLst>
                    <a:ext uri="{9D8B030D-6E8A-4147-A177-3AD203B41FA5}">
                      <a16:colId xmlns:a16="http://schemas.microsoft.com/office/drawing/2014/main" val="2669805008"/>
                    </a:ext>
                  </a:extLst>
                </a:gridCol>
                <a:gridCol w="2380047">
                  <a:extLst>
                    <a:ext uri="{9D8B030D-6E8A-4147-A177-3AD203B41FA5}">
                      <a16:colId xmlns:a16="http://schemas.microsoft.com/office/drawing/2014/main" val="3701947888"/>
                    </a:ext>
                  </a:extLst>
                </a:gridCol>
              </a:tblGrid>
              <a:tr h="91778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Hình</a:t>
                      </a:r>
                      <a:endParaRPr lang="en-US" sz="2400" dirty="0"/>
                    </a:p>
                  </a:txBody>
                  <a:tcPr anchor="ctr">
                    <a:solidFill>
                      <a:srgbClr val="ABE1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Hình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vuông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màu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đỏ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Hình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tròn</a:t>
                      </a:r>
                      <a:r>
                        <a:rPr lang="en-US" sz="2400" dirty="0"/>
                        <a:t> </a:t>
                      </a:r>
                    </a:p>
                    <a:p>
                      <a:pPr algn="ctr"/>
                      <a:r>
                        <a:rPr lang="en-US" sz="2400" dirty="0" err="1"/>
                        <a:t>màu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vàng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Hình</a:t>
                      </a:r>
                      <a:r>
                        <a:rPr lang="en-US" sz="2400" dirty="0"/>
                        <a:t> tam </a:t>
                      </a:r>
                      <a:r>
                        <a:rPr lang="en-US" sz="2400" dirty="0" err="1"/>
                        <a:t>giác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màu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xanh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4434943"/>
                  </a:ext>
                </a:extLst>
              </a:tr>
              <a:tr h="5537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hình</a:t>
                      </a:r>
                      <a:endParaRPr lang="en-US" sz="2400" dirty="0"/>
                    </a:p>
                  </a:txBody>
                  <a:tcPr anchor="ctr">
                    <a:solidFill>
                      <a:srgbClr val="ABE1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916447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D85F569-7164-4000-B0DB-229932D2A292}"/>
              </a:ext>
            </a:extLst>
          </p:cNvPr>
          <p:cNvSpPr txBox="1"/>
          <p:nvPr/>
        </p:nvSpPr>
        <p:spPr>
          <a:xfrm>
            <a:off x="327381" y="4494773"/>
            <a:ext cx="58514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c)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4254F5-864E-4CD8-8055-9C814E5184F2}"/>
              </a:ext>
            </a:extLst>
          </p:cNvPr>
          <p:cNvSpPr txBox="1"/>
          <p:nvPr/>
        </p:nvSpPr>
        <p:spPr>
          <a:xfrm>
            <a:off x="3152498" y="1607609"/>
            <a:ext cx="47208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8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8DC7FB-E037-44D0-9407-B25D34CCF979}"/>
              </a:ext>
            </a:extLst>
          </p:cNvPr>
          <p:cNvSpPr txBox="1"/>
          <p:nvPr/>
        </p:nvSpPr>
        <p:spPr>
          <a:xfrm>
            <a:off x="4861204" y="1659529"/>
            <a:ext cx="74060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11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79DB88-A5AA-4149-AA0C-3B2E7A89B0DF}"/>
              </a:ext>
            </a:extLst>
          </p:cNvPr>
          <p:cNvSpPr txBox="1"/>
          <p:nvPr/>
        </p:nvSpPr>
        <p:spPr>
          <a:xfrm>
            <a:off x="6935835" y="1606604"/>
            <a:ext cx="47208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CDC6E6-07A6-44BA-8B91-FFD8F1174B0D}"/>
              </a:ext>
            </a:extLst>
          </p:cNvPr>
          <p:cNvSpPr txBox="1"/>
          <p:nvPr/>
        </p:nvSpPr>
        <p:spPr>
          <a:xfrm>
            <a:off x="2839903" y="3539823"/>
            <a:ext cx="47208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6B0109-DAF7-4E85-B60E-AE481DB6AB5E}"/>
              </a:ext>
            </a:extLst>
          </p:cNvPr>
          <p:cNvSpPr txBox="1"/>
          <p:nvPr/>
        </p:nvSpPr>
        <p:spPr>
          <a:xfrm>
            <a:off x="5187965" y="3558873"/>
            <a:ext cx="47208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B3E283-54DD-4669-A83A-F452131C50C5}"/>
              </a:ext>
            </a:extLst>
          </p:cNvPr>
          <p:cNvSpPr txBox="1"/>
          <p:nvPr/>
        </p:nvSpPr>
        <p:spPr>
          <a:xfrm>
            <a:off x="7339333" y="3528442"/>
            <a:ext cx="74060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0CDCE0-0963-4F0A-B207-9282A8AE22AA}"/>
              </a:ext>
            </a:extLst>
          </p:cNvPr>
          <p:cNvSpPr txBox="1"/>
          <p:nvPr/>
        </p:nvSpPr>
        <p:spPr>
          <a:xfrm>
            <a:off x="3140346" y="5589663"/>
            <a:ext cx="47208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1CA64F-7875-475D-A454-987713B5D746}"/>
              </a:ext>
            </a:extLst>
          </p:cNvPr>
          <p:cNvSpPr txBox="1"/>
          <p:nvPr/>
        </p:nvSpPr>
        <p:spPr>
          <a:xfrm>
            <a:off x="5354152" y="5583721"/>
            <a:ext cx="47208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62748A-21D0-4B4C-B480-220F2D970C90}"/>
              </a:ext>
            </a:extLst>
          </p:cNvPr>
          <p:cNvSpPr txBox="1"/>
          <p:nvPr/>
        </p:nvSpPr>
        <p:spPr>
          <a:xfrm>
            <a:off x="7565024" y="5579049"/>
            <a:ext cx="47208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94764" y="18472"/>
            <a:ext cx="2382982" cy="350982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5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A52B78-FB8C-4960-BF16-FC680D283492}"/>
              </a:ext>
            </a:extLst>
          </p:cNvPr>
          <p:cNvGrpSpPr/>
          <p:nvPr/>
        </p:nvGrpSpPr>
        <p:grpSpPr>
          <a:xfrm>
            <a:off x="524557" y="588083"/>
            <a:ext cx="7815115" cy="954107"/>
            <a:chOff x="4975091" y="382781"/>
            <a:chExt cx="10030921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1BA526-CC90-4E2F-B356-84F91C3832B2}"/>
                </a:ext>
              </a:extLst>
            </p:cNvPr>
            <p:cNvSpPr/>
            <p:nvPr/>
          </p:nvSpPr>
          <p:spPr>
            <a:xfrm>
              <a:off x="4975091" y="413257"/>
              <a:ext cx="437322" cy="437322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9AA9E4-7289-4C51-8AB4-07F96AA3496A}"/>
                </a:ext>
              </a:extLst>
            </p:cNvPr>
            <p:cNvSpPr txBox="1"/>
            <p:nvPr/>
          </p:nvSpPr>
          <p:spPr>
            <a:xfrm>
              <a:off x="5455957" y="382781"/>
              <a:ext cx="95500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cam,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xoài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0A69CA-9B5C-4363-A80E-B503DD20D65C}"/>
              </a:ext>
            </a:extLst>
          </p:cNvPr>
          <p:cNvGrpSpPr/>
          <p:nvPr/>
        </p:nvGrpSpPr>
        <p:grpSpPr>
          <a:xfrm>
            <a:off x="161533" y="1673085"/>
            <a:ext cx="8807654" cy="4809481"/>
            <a:chOff x="1685533" y="1556127"/>
            <a:chExt cx="8807654" cy="480948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7066786-A9CA-47DF-9105-6E72793A24C1}"/>
                </a:ext>
              </a:extLst>
            </p:cNvPr>
            <p:cNvGrpSpPr/>
            <p:nvPr/>
          </p:nvGrpSpPr>
          <p:grpSpPr>
            <a:xfrm>
              <a:off x="1685533" y="1556127"/>
              <a:ext cx="8608094" cy="4077758"/>
              <a:chOff x="2243290" y="2176074"/>
              <a:chExt cx="7410450" cy="3510419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FAE60F1-3AEC-449E-A42F-AAA0EA44CA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t="10691" b="2105"/>
              <a:stretch/>
            </p:blipFill>
            <p:spPr>
              <a:xfrm>
                <a:off x="2243290" y="2654711"/>
                <a:ext cx="7410450" cy="303178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302698-59A7-4D59-B47C-2C5E5DC756B3}"/>
                  </a:ext>
                </a:extLst>
              </p:cNvPr>
              <p:cNvSpPr txBox="1"/>
              <p:nvPr/>
            </p:nvSpPr>
            <p:spPr>
              <a:xfrm>
                <a:off x="2845243" y="2176074"/>
                <a:ext cx="6148926" cy="1192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EA70A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QUẢ CAM, QUẢ TÁO, QUẢ XOÀI Ở MỘT CỬA HÀNG</a:t>
                </a:r>
                <a:endParaRPr lang="vi-VN" sz="2800" b="1" dirty="0">
                  <a:solidFill>
                    <a:srgbClr val="EA70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119CE5B-A922-4729-9BC0-88306C09E7E8}"/>
                </a:ext>
              </a:extLst>
            </p:cNvPr>
            <p:cNvGrpSpPr/>
            <p:nvPr/>
          </p:nvGrpSpPr>
          <p:grpSpPr>
            <a:xfrm>
              <a:off x="1898372" y="5626944"/>
              <a:ext cx="8594815" cy="738664"/>
              <a:chOff x="1898372" y="5626944"/>
              <a:chExt cx="8594815" cy="73866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8DE4D17-4149-4A44-9F83-0B46EBD3A730}"/>
                  </a:ext>
                </a:extLst>
              </p:cNvPr>
              <p:cNvSpPr txBox="1"/>
              <p:nvPr/>
            </p:nvSpPr>
            <p:spPr>
              <a:xfrm>
                <a:off x="1898372" y="5626944"/>
                <a:ext cx="859481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47D2B2E-5F64-40C4-A8C3-6E406484AF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3D6"/>
                  </a:clrFrom>
                  <a:clrTo>
                    <a:srgbClr val="FFF3D6">
                      <a:alpha val="0"/>
                    </a:srgbClr>
                  </a:clrTo>
                </a:clrChange>
              </a:blip>
              <a:srcRect t="10690" r="87942" b="65405"/>
              <a:stretch/>
            </p:blipFill>
            <p:spPr>
              <a:xfrm>
                <a:off x="3853792" y="5671680"/>
                <a:ext cx="669702" cy="622847"/>
              </a:xfrm>
              <a:prstGeom prst="rect">
                <a:avLst/>
              </a:prstGeom>
            </p:spPr>
          </p:pic>
          <p:sp>
            <p:nvSpPr>
              <p:cNvPr id="10" name="Flowchart: Connector 9">
                <a:extLst>
                  <a:ext uri="{FF2B5EF4-FFF2-40B4-BE49-F238E27FC236}">
                    <a16:creationId xmlns:a16="http://schemas.microsoft.com/office/drawing/2014/main" id="{9D8C8B57-6B23-4C8F-85A5-0783C8103033}"/>
                  </a:ext>
                </a:extLst>
              </p:cNvPr>
              <p:cNvSpPr/>
              <p:nvPr/>
            </p:nvSpPr>
            <p:spPr>
              <a:xfrm>
                <a:off x="6830601" y="5904900"/>
                <a:ext cx="247034" cy="338765"/>
              </a:xfrm>
              <a:prstGeom prst="flowChartConnector">
                <a:avLst/>
              </a:prstGeom>
              <a:solidFill>
                <a:srgbClr val="00B0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6594764" y="18472"/>
            <a:ext cx="2382982" cy="350982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31E7-0948-4DE3-BF65-EBD519FA7E75}"/>
              </a:ext>
            </a:extLst>
          </p:cNvPr>
          <p:cNvGrpSpPr/>
          <p:nvPr/>
        </p:nvGrpSpPr>
        <p:grpSpPr>
          <a:xfrm>
            <a:off x="506817" y="2238242"/>
            <a:ext cx="3876925" cy="3260545"/>
            <a:chOff x="1685533" y="1556127"/>
            <a:chExt cx="9096044" cy="577679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1850060-04EE-47F2-9DA7-8A5593912F3D}"/>
                </a:ext>
              </a:extLst>
            </p:cNvPr>
            <p:cNvGrpSpPr/>
            <p:nvPr/>
          </p:nvGrpSpPr>
          <p:grpSpPr>
            <a:xfrm>
              <a:off x="1685533" y="1556127"/>
              <a:ext cx="8608094" cy="4077758"/>
              <a:chOff x="2243290" y="2176074"/>
              <a:chExt cx="7410450" cy="351041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0C9FC76-8915-4E27-A1E7-7EF3457056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t="10691" b="2105"/>
              <a:stretch/>
            </p:blipFill>
            <p:spPr>
              <a:xfrm>
                <a:off x="2243290" y="2654711"/>
                <a:ext cx="7410450" cy="3031782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83B6E69-F1E1-4863-A024-26D144944B00}"/>
                  </a:ext>
                </a:extLst>
              </p:cNvPr>
              <p:cNvSpPr txBox="1"/>
              <p:nvPr/>
            </p:nvSpPr>
            <p:spPr>
              <a:xfrm>
                <a:off x="2243290" y="2176074"/>
                <a:ext cx="7410450" cy="612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solidFill>
                      <a:srgbClr val="EA70AA"/>
                    </a:solidFill>
                  </a:rPr>
                  <a:t>SỐ QUẢ CAM, QUẢ TÁO, QUẢ XOÀI Ở MỘT CỬA HÀNG</a:t>
                </a:r>
                <a:endParaRPr lang="vi-VN" sz="1600" b="1" dirty="0">
                  <a:solidFill>
                    <a:srgbClr val="EA70AA"/>
                  </a:solidFill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282CCCA-1A99-4967-98E8-D74C20AE421A}"/>
                </a:ext>
              </a:extLst>
            </p:cNvPr>
            <p:cNvGrpSpPr/>
            <p:nvPr/>
          </p:nvGrpSpPr>
          <p:grpSpPr>
            <a:xfrm>
              <a:off x="1898374" y="5697034"/>
              <a:ext cx="8883203" cy="1635889"/>
              <a:chOff x="1898374" y="5697034"/>
              <a:chExt cx="8883203" cy="1635889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FF3164-1FBB-4492-8057-C06A52F47DF1}"/>
                  </a:ext>
                </a:extLst>
              </p:cNvPr>
              <p:cNvSpPr txBox="1"/>
              <p:nvPr/>
            </p:nvSpPr>
            <p:spPr>
              <a:xfrm>
                <a:off x="1898374" y="5697034"/>
                <a:ext cx="8883203" cy="1635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b="1" i="1" dirty="0" err="1"/>
                  <a:t>Ghi</a:t>
                </a:r>
                <a:r>
                  <a:rPr lang="en-US" b="1" i="1" dirty="0"/>
                  <a:t> </a:t>
                </a:r>
                <a:r>
                  <a:rPr lang="en-US" b="1" i="1" dirty="0" err="1"/>
                  <a:t>chú</a:t>
                </a:r>
                <a:r>
                  <a:rPr lang="en-US" b="1" i="1" dirty="0"/>
                  <a:t>: </a:t>
                </a:r>
                <a:r>
                  <a:rPr lang="en-US" dirty="0" err="1"/>
                  <a:t>Mỗi</a:t>
                </a:r>
                <a:r>
                  <a:rPr lang="en-US" dirty="0"/>
                  <a:t>        </a:t>
                </a:r>
                <a:r>
                  <a:rPr lang="en-US" dirty="0" err="1"/>
                  <a:t>là</a:t>
                </a:r>
                <a:r>
                  <a:rPr lang="en-US" dirty="0"/>
                  <a:t> 10 </a:t>
                </a:r>
                <a:r>
                  <a:rPr lang="en-US" dirty="0" err="1"/>
                  <a:t>quả</a:t>
                </a:r>
                <a:r>
                  <a:rPr lang="en-US" dirty="0"/>
                  <a:t>, </a:t>
                </a:r>
                <a:r>
                  <a:rPr lang="en-US" dirty="0" err="1"/>
                  <a:t>mỗi</a:t>
                </a:r>
                <a:r>
                  <a:rPr lang="en-US" dirty="0"/>
                  <a:t>      </a:t>
                </a:r>
                <a:r>
                  <a:rPr lang="en-US" dirty="0" err="1" smtClean="0"/>
                  <a:t>là</a:t>
                </a:r>
                <a:r>
                  <a:rPr lang="en-US" dirty="0" smtClean="0"/>
                  <a:t> </a:t>
                </a:r>
                <a:r>
                  <a:rPr lang="en-US" dirty="0"/>
                  <a:t>1 </a:t>
                </a:r>
                <a:r>
                  <a:rPr lang="en-US" dirty="0" err="1"/>
                  <a:t>quả</a:t>
                </a:r>
                <a:r>
                  <a:rPr lang="en-US" dirty="0"/>
                  <a:t>.</a:t>
                </a:r>
                <a:endParaRPr lang="vi-VN" dirty="0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AFB62AA-A211-4661-89FF-490A863CAE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3D6"/>
                  </a:clrFrom>
                  <a:clrTo>
                    <a:srgbClr val="FFF3D6">
                      <a:alpha val="0"/>
                    </a:srgbClr>
                  </a:clrTo>
                </a:clrChange>
              </a:blip>
              <a:srcRect t="10690" r="87942" b="65405"/>
              <a:stretch/>
            </p:blipFill>
            <p:spPr>
              <a:xfrm>
                <a:off x="4774540" y="5832899"/>
                <a:ext cx="669702" cy="622847"/>
              </a:xfrm>
              <a:prstGeom prst="rect">
                <a:avLst/>
              </a:prstGeom>
            </p:spPr>
          </p:pic>
          <p:sp>
            <p:nvSpPr>
              <p:cNvPr id="7" name="Flowchart: Connector 6">
                <a:extLst>
                  <a:ext uri="{FF2B5EF4-FFF2-40B4-BE49-F238E27FC236}">
                    <a16:creationId xmlns:a16="http://schemas.microsoft.com/office/drawing/2014/main" id="{FE876293-640F-48DC-B288-E31975AA4DBE}"/>
                  </a:ext>
                </a:extLst>
              </p:cNvPr>
              <p:cNvSpPr/>
              <p:nvPr/>
            </p:nvSpPr>
            <p:spPr>
              <a:xfrm>
                <a:off x="9106815" y="6082828"/>
                <a:ext cx="372919" cy="372918"/>
              </a:xfrm>
              <a:prstGeom prst="flowChartConnector">
                <a:avLst/>
              </a:prstGeom>
              <a:solidFill>
                <a:srgbClr val="00B0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C793098-5C74-435F-B5D7-58B8C1D7D8CE}"/>
              </a:ext>
            </a:extLst>
          </p:cNvPr>
          <p:cNvSpPr txBox="1"/>
          <p:nvPr/>
        </p:nvSpPr>
        <p:spPr>
          <a:xfrm>
            <a:off x="4509536" y="1552594"/>
            <a:ext cx="506205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/>
              <a:t>b) </a:t>
            </a:r>
            <a:r>
              <a:rPr lang="en-US" sz="2600" dirty="0" err="1"/>
              <a:t>Chọn</a:t>
            </a:r>
            <a:r>
              <a:rPr lang="en-US" sz="2600" dirty="0"/>
              <a:t> </a:t>
            </a:r>
            <a:r>
              <a:rPr lang="en-US" sz="2600" dirty="0" err="1"/>
              <a:t>câu</a:t>
            </a:r>
            <a:r>
              <a:rPr lang="en-US" sz="2600" dirty="0"/>
              <a:t> </a:t>
            </a:r>
            <a:r>
              <a:rPr lang="en-US" sz="2600" dirty="0" err="1"/>
              <a:t>trả</a:t>
            </a:r>
            <a:r>
              <a:rPr lang="en-US" sz="2600" dirty="0"/>
              <a:t> </a:t>
            </a:r>
            <a:r>
              <a:rPr lang="en-US" sz="2600" dirty="0" err="1"/>
              <a:t>lời</a:t>
            </a:r>
            <a:r>
              <a:rPr lang="en-US" sz="2600" dirty="0"/>
              <a:t> </a:t>
            </a:r>
            <a:r>
              <a:rPr lang="en-US" sz="2600" dirty="0" err="1"/>
              <a:t>đúng</a:t>
            </a:r>
            <a:r>
              <a:rPr lang="en-US" sz="26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/>
              <a:t>* </a:t>
            </a:r>
            <a:r>
              <a:rPr lang="en-US" sz="2600" dirty="0" err="1"/>
              <a:t>Loại</a:t>
            </a:r>
            <a:r>
              <a:rPr lang="en-US" sz="2600" dirty="0"/>
              <a:t> </a:t>
            </a:r>
            <a:r>
              <a:rPr lang="en-US" sz="2600" dirty="0" err="1"/>
              <a:t>quả</a:t>
            </a:r>
            <a:r>
              <a:rPr lang="en-US" sz="2600" dirty="0"/>
              <a:t> </a:t>
            </a:r>
            <a:r>
              <a:rPr lang="en-US" sz="2600" dirty="0" err="1"/>
              <a:t>nào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nhất</a:t>
            </a:r>
            <a:r>
              <a:rPr lang="en-US" sz="2600" dirty="0"/>
              <a:t>?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/>
              <a:t>Cam	</a:t>
            </a: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 err="1"/>
              <a:t>Táo</a:t>
            </a:r>
            <a:r>
              <a:rPr lang="en-US" sz="2600" dirty="0"/>
              <a:t>	</a:t>
            </a:r>
            <a:r>
              <a:rPr lang="en-US" sz="2600" dirty="0" smtClean="0"/>
              <a:t>   </a:t>
            </a:r>
            <a:r>
              <a:rPr lang="en-US" sz="2600" dirty="0" smtClean="0">
                <a:solidFill>
                  <a:srgbClr val="FF0066"/>
                </a:solidFill>
              </a:rPr>
              <a:t>C</a:t>
            </a:r>
            <a:r>
              <a:rPr lang="en-US" sz="2600" dirty="0">
                <a:solidFill>
                  <a:srgbClr val="FF0066"/>
                </a:solidFill>
              </a:rPr>
              <a:t>. </a:t>
            </a:r>
            <a:r>
              <a:rPr lang="en-US" sz="2600" dirty="0" err="1"/>
              <a:t>Xoài</a:t>
            </a:r>
            <a:endParaRPr lang="en-US" sz="2600" dirty="0"/>
          </a:p>
          <a:p>
            <a:pPr algn="just">
              <a:lnSpc>
                <a:spcPct val="200000"/>
              </a:lnSpc>
            </a:pPr>
            <a:r>
              <a:rPr lang="en-US" sz="2600" dirty="0"/>
              <a:t>* </a:t>
            </a:r>
            <a:r>
              <a:rPr lang="en-US" sz="2600" dirty="0" err="1"/>
              <a:t>Loại</a:t>
            </a:r>
            <a:r>
              <a:rPr lang="en-US" sz="2600" dirty="0"/>
              <a:t> </a:t>
            </a:r>
            <a:r>
              <a:rPr lang="en-US" sz="2600" dirty="0" err="1"/>
              <a:t>quả</a:t>
            </a:r>
            <a:r>
              <a:rPr lang="en-US" sz="2600" dirty="0"/>
              <a:t> </a:t>
            </a:r>
            <a:r>
              <a:rPr lang="en-US" sz="2600" dirty="0" err="1"/>
              <a:t>nào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</a:t>
            </a:r>
            <a:r>
              <a:rPr lang="en-US" sz="2600" dirty="0" err="1"/>
              <a:t>ít</a:t>
            </a:r>
            <a:r>
              <a:rPr lang="en-US" sz="2600" dirty="0"/>
              <a:t> </a:t>
            </a:r>
            <a:r>
              <a:rPr lang="en-US" sz="2600" dirty="0" err="1"/>
              <a:t>nhất</a:t>
            </a:r>
            <a:r>
              <a:rPr lang="en-US" sz="2600" dirty="0"/>
              <a:t>?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/>
              <a:t>Cam	</a:t>
            </a: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 err="1"/>
              <a:t>Táo</a:t>
            </a:r>
            <a:r>
              <a:rPr lang="en-US" sz="2600" dirty="0"/>
              <a:t>	</a:t>
            </a:r>
            <a:r>
              <a:rPr lang="en-US" sz="2600" dirty="0" smtClean="0"/>
              <a:t>    </a:t>
            </a:r>
            <a:r>
              <a:rPr lang="en-US" sz="2600" dirty="0" smtClean="0">
                <a:solidFill>
                  <a:srgbClr val="FF0066"/>
                </a:solidFill>
              </a:rPr>
              <a:t>C</a:t>
            </a:r>
            <a:r>
              <a:rPr lang="en-US" sz="2600" dirty="0">
                <a:solidFill>
                  <a:srgbClr val="FF0066"/>
                </a:solidFill>
              </a:rPr>
              <a:t>. </a:t>
            </a:r>
            <a:r>
              <a:rPr lang="en-US" sz="2600" dirty="0" err="1"/>
              <a:t>Xoài</a:t>
            </a:r>
            <a:endParaRPr lang="en-US" sz="26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65C09A-FCD6-47B8-96F2-B1084E83CB9F}"/>
              </a:ext>
            </a:extLst>
          </p:cNvPr>
          <p:cNvSpPr/>
          <p:nvPr/>
        </p:nvSpPr>
        <p:spPr>
          <a:xfrm>
            <a:off x="6276863" y="3415539"/>
            <a:ext cx="460114" cy="5244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1BB8C8-B067-4A1E-B4AC-CF2D2D20C2BD}"/>
              </a:ext>
            </a:extLst>
          </p:cNvPr>
          <p:cNvGrpSpPr/>
          <p:nvPr/>
        </p:nvGrpSpPr>
        <p:grpSpPr>
          <a:xfrm>
            <a:off x="250640" y="31793"/>
            <a:ext cx="1521238" cy="909921"/>
            <a:chOff x="7512490" y="494279"/>
            <a:chExt cx="1494102" cy="8925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6BEE033-7622-4EC0-A64D-808898BD69D9}"/>
                </a:ext>
              </a:extLst>
            </p:cNvPr>
            <p:cNvGrpSpPr/>
            <p:nvPr/>
          </p:nvGrpSpPr>
          <p:grpSpPr>
            <a:xfrm>
              <a:off x="8019503" y="754037"/>
              <a:ext cx="987089" cy="523220"/>
              <a:chOff x="1931814" y="1440654"/>
              <a:chExt cx="987089" cy="52322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E1FBDF7-583E-40DE-ABB7-FAFD81222545}"/>
                  </a:ext>
                </a:extLst>
              </p:cNvPr>
              <p:cNvGrpSpPr/>
              <p:nvPr/>
            </p:nvGrpSpPr>
            <p:grpSpPr>
              <a:xfrm>
                <a:off x="1931814" y="1440654"/>
                <a:ext cx="714922" cy="523220"/>
                <a:chOff x="1931814" y="1440654"/>
                <a:chExt cx="714922" cy="523220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7BBB49EF-141F-41A7-AA97-37836A1AD568}"/>
                    </a:ext>
                  </a:extLst>
                </p:cNvPr>
                <p:cNvSpPr/>
                <p:nvPr/>
              </p:nvSpPr>
              <p:spPr>
                <a:xfrm>
                  <a:off x="1931814" y="1475577"/>
                  <a:ext cx="714922" cy="431837"/>
                </a:xfrm>
                <a:prstGeom prst="roundRect">
                  <a:avLst/>
                </a:prstGeom>
                <a:solidFill>
                  <a:srgbClr val="FFD974"/>
                </a:solidFill>
                <a:ln>
                  <a:solidFill>
                    <a:srgbClr val="FFD97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dirty="0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0F9CA5D-7946-46E3-888F-C802AD37FECD}"/>
                    </a:ext>
                  </a:extLst>
                </p:cNvPr>
                <p:cNvSpPr txBox="1"/>
                <p:nvPr/>
              </p:nvSpPr>
              <p:spPr>
                <a:xfrm>
                  <a:off x="1969023" y="1440654"/>
                  <a:ext cx="62388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/>
                    <a:t>Số</a:t>
                  </a:r>
                  <a:endParaRPr lang="vi-VN" sz="2800" dirty="0"/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F9B94EF-B8AE-4B99-B6AB-7E9624E1F56A}"/>
                  </a:ext>
                </a:extLst>
              </p:cNvPr>
              <p:cNvSpPr txBox="1"/>
              <p:nvPr/>
            </p:nvSpPr>
            <p:spPr>
              <a:xfrm>
                <a:off x="2592912" y="1475578"/>
                <a:ext cx="3259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?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79D588-7F45-40A2-9417-2F03FE701A3B}"/>
                </a:ext>
              </a:extLst>
            </p:cNvPr>
            <p:cNvSpPr txBox="1"/>
            <p:nvPr/>
          </p:nvSpPr>
          <p:spPr>
            <a:xfrm>
              <a:off x="7512490" y="494279"/>
              <a:ext cx="487397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600" dirty="0"/>
                <a:t>a)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88104C-9B28-4533-9577-257D2FCD09C9}"/>
              </a:ext>
            </a:extLst>
          </p:cNvPr>
          <p:cNvGrpSpPr/>
          <p:nvPr/>
        </p:nvGrpSpPr>
        <p:grpSpPr>
          <a:xfrm>
            <a:off x="687273" y="802859"/>
            <a:ext cx="6758179" cy="892552"/>
            <a:chOff x="2194151" y="492944"/>
            <a:chExt cx="6758179" cy="89255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6754108-E7EC-463B-B300-B062D778AEE0}"/>
                </a:ext>
              </a:extLst>
            </p:cNvPr>
            <p:cNvSpPr txBox="1"/>
            <p:nvPr/>
          </p:nvSpPr>
          <p:spPr>
            <a:xfrm>
              <a:off x="2194151" y="492944"/>
              <a:ext cx="675817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600" dirty="0" err="1"/>
                <a:t>Có</a:t>
              </a:r>
              <a:r>
                <a:rPr lang="en-US" sz="2600" dirty="0"/>
                <a:t>        </a:t>
              </a:r>
              <a:r>
                <a:rPr lang="en-US" sz="2600" dirty="0" err="1"/>
                <a:t>quả</a:t>
              </a:r>
              <a:r>
                <a:rPr lang="en-US" sz="2600" dirty="0"/>
                <a:t> cam,       </a:t>
              </a:r>
              <a:r>
                <a:rPr lang="en-US" sz="2600" dirty="0" err="1"/>
                <a:t>quả</a:t>
              </a:r>
              <a:r>
                <a:rPr lang="en-US" sz="2600" dirty="0"/>
                <a:t> </a:t>
              </a:r>
              <a:r>
                <a:rPr lang="en-US" sz="2600" dirty="0" err="1"/>
                <a:t>táo</a:t>
              </a:r>
              <a:r>
                <a:rPr lang="en-US" sz="2600" dirty="0"/>
                <a:t>,       </a:t>
              </a:r>
              <a:r>
                <a:rPr lang="en-US" sz="2600" dirty="0" err="1"/>
                <a:t>quả</a:t>
              </a:r>
              <a:r>
                <a:rPr lang="en-US" sz="2600" dirty="0"/>
                <a:t> </a:t>
              </a:r>
              <a:r>
                <a:rPr lang="en-US" sz="2600" dirty="0" err="1"/>
                <a:t>xoài</a:t>
              </a:r>
              <a:r>
                <a:rPr lang="en-US" sz="2600" dirty="0"/>
                <a:t>.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2701FE1-6229-4A3C-86AB-EC7A17A8A5F0}"/>
                </a:ext>
              </a:extLst>
            </p:cNvPr>
            <p:cNvSpPr/>
            <p:nvPr/>
          </p:nvSpPr>
          <p:spPr>
            <a:xfrm>
              <a:off x="2678942" y="731307"/>
              <a:ext cx="490006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  <a:endParaRPr lang="vi-VN" sz="3200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DD98E72-176D-4AC2-A3B0-5218349DC3A3}"/>
                </a:ext>
              </a:extLst>
            </p:cNvPr>
            <p:cNvSpPr/>
            <p:nvPr/>
          </p:nvSpPr>
          <p:spPr>
            <a:xfrm>
              <a:off x="4459310" y="823545"/>
              <a:ext cx="386815" cy="3268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  <a:endParaRPr lang="vi-VN" sz="3200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FE65FC6-4FCB-4264-A52D-59B8CFB2C902}"/>
                </a:ext>
              </a:extLst>
            </p:cNvPr>
            <p:cNvSpPr/>
            <p:nvPr/>
          </p:nvSpPr>
          <p:spPr>
            <a:xfrm>
              <a:off x="6136443" y="798542"/>
              <a:ext cx="345604" cy="41913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  <a:endParaRPr lang="vi-VN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5960A5E-58CD-47DE-A09E-6D9E6D47691D}"/>
              </a:ext>
            </a:extLst>
          </p:cNvPr>
          <p:cNvSpPr/>
          <p:nvPr/>
        </p:nvSpPr>
        <p:spPr>
          <a:xfrm>
            <a:off x="1147447" y="1093685"/>
            <a:ext cx="568411" cy="51677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36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58AE104-D6BE-4C48-98F9-45491E9C6693}"/>
              </a:ext>
            </a:extLst>
          </p:cNvPr>
          <p:cNvSpPr/>
          <p:nvPr/>
        </p:nvSpPr>
        <p:spPr>
          <a:xfrm>
            <a:off x="2954239" y="1105276"/>
            <a:ext cx="545761" cy="39212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50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A869F69-D914-46A8-8E0C-3995941C40D0}"/>
              </a:ext>
            </a:extLst>
          </p:cNvPr>
          <p:cNvSpPr/>
          <p:nvPr/>
        </p:nvSpPr>
        <p:spPr>
          <a:xfrm>
            <a:off x="4575821" y="1133460"/>
            <a:ext cx="560955" cy="354428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42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001E46F-6540-4C56-B6E5-008A08C57C37}"/>
              </a:ext>
            </a:extLst>
          </p:cNvPr>
          <p:cNvSpPr/>
          <p:nvPr/>
        </p:nvSpPr>
        <p:spPr>
          <a:xfrm>
            <a:off x="4509536" y="5003690"/>
            <a:ext cx="413755" cy="4950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Rectangle 27"/>
          <p:cNvSpPr/>
          <p:nvPr/>
        </p:nvSpPr>
        <p:spPr>
          <a:xfrm>
            <a:off x="6594764" y="18472"/>
            <a:ext cx="2382982" cy="350982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71FC53-EF31-4C5A-80D4-2E3F64CBD81A}"/>
              </a:ext>
            </a:extLst>
          </p:cNvPr>
          <p:cNvGrpSpPr/>
          <p:nvPr/>
        </p:nvGrpSpPr>
        <p:grpSpPr>
          <a:xfrm>
            <a:off x="206425" y="361812"/>
            <a:ext cx="8679286" cy="1384995"/>
            <a:chOff x="5027290" y="551820"/>
            <a:chExt cx="8679286" cy="138499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938FE63-4F43-4435-93E3-CA814622901D}"/>
                </a:ext>
              </a:extLst>
            </p:cNvPr>
            <p:cNvSpPr/>
            <p:nvPr/>
          </p:nvSpPr>
          <p:spPr>
            <a:xfrm>
              <a:off x="5027290" y="635773"/>
              <a:ext cx="274139" cy="31069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0D8077-DA3E-449B-A21D-133F8398F6CD}"/>
                </a:ext>
              </a:extLst>
            </p:cNvPr>
            <p:cNvSpPr txBox="1"/>
            <p:nvPr/>
          </p:nvSpPr>
          <p:spPr>
            <a:xfrm>
              <a:off x="5353629" y="551820"/>
              <a:ext cx="835294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Rô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 2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B2CA350-FEA0-400E-8322-8B3061DE0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38" b="55200"/>
          <a:stretch/>
        </p:blipFill>
        <p:spPr>
          <a:xfrm>
            <a:off x="6184298" y="2306349"/>
            <a:ext cx="2552379" cy="1531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5497CE-6F2E-4F9B-8A3B-AEBDE54FF0B8}"/>
              </a:ext>
            </a:extLst>
          </p:cNvPr>
          <p:cNvSpPr txBox="1"/>
          <p:nvPr/>
        </p:nvSpPr>
        <p:spPr>
          <a:xfrm>
            <a:off x="428365" y="1601050"/>
            <a:ext cx="679877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AD74345-331D-4AC3-BD55-D084B101EC63}"/>
              </a:ext>
            </a:extLst>
          </p:cNvPr>
          <p:cNvSpPr/>
          <p:nvPr/>
        </p:nvSpPr>
        <p:spPr>
          <a:xfrm>
            <a:off x="4129614" y="2746023"/>
            <a:ext cx="365302" cy="363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01E5FE-1C23-48D9-A0CF-70B969FA357F}"/>
              </a:ext>
            </a:extLst>
          </p:cNvPr>
          <p:cNvSpPr/>
          <p:nvPr/>
        </p:nvSpPr>
        <p:spPr>
          <a:xfrm>
            <a:off x="2327877" y="4317777"/>
            <a:ext cx="347440" cy="4204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9E01A18-4616-484A-96D7-FF2E02C2F366}"/>
              </a:ext>
            </a:extLst>
          </p:cNvPr>
          <p:cNvSpPr/>
          <p:nvPr/>
        </p:nvSpPr>
        <p:spPr>
          <a:xfrm>
            <a:off x="500424" y="5915761"/>
            <a:ext cx="382184" cy="3821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94764" y="18472"/>
            <a:ext cx="2382982" cy="350982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2849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prstClr val="white"/>
                </a:solidFill>
              </a:rPr>
              <a:t>TIẾT 1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28136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2155189" y="1105911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rgbClr val="FF0000"/>
                </a:solidFill>
                <a:ea typeface="微软雅黑"/>
              </a:rPr>
              <a:t>YÊU CẦU CẦN ĐẠT</a:t>
            </a:r>
            <a:endParaRPr lang="en-US" sz="3200" b="1" dirty="0">
              <a:solidFill>
                <a:srgbClr val="FF0000"/>
              </a:solidFill>
              <a:ea typeface="微软雅黑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4178" y="2791887"/>
            <a:ext cx="515341" cy="850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688766" y="2432332"/>
            <a:ext cx="78558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ea typeface="Cambria" panose="02040503050406030204" pitchFamily="18" charset="0"/>
              </a:rPr>
              <a:t>Ôn tập, củng cố kiến thức về kiểm đếm số liệu, biểu đô tranh và lựa chọn khả nâng (chắc chắn, có thể, không thể).</a:t>
            </a:r>
            <a:endParaRPr lang="en-US" sz="3200" b="1" dirty="0">
              <a:solidFill>
                <a:prstClr val="black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40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108" y="1830198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0070C0"/>
                </a:solidFill>
                <a:latin typeface="+mn-lt"/>
              </a:rPr>
              <a:t>CHÀO TẠM BIỆT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7418604" y="6581002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7418604" y="6544010"/>
            <a:ext cx="2990778" cy="3139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-102036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7630970" y="2478066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37" y="2854998"/>
            <a:ext cx="3426747" cy="386921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0993" y="2192732"/>
            <a:ext cx="3696704" cy="4531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8617698" y="402592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2348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2150366" y="-111080"/>
            <a:ext cx="1252734" cy="1252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8881" y="1718159"/>
            <a:ext cx="5551520" cy="1754326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5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Đột</a:t>
            </a:r>
            <a:endParaRPr lang="en-US" sz="5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19841" y="-860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081" y="4560926"/>
            <a:ext cx="1440180" cy="1965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-102036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681529" y="3519514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54" y="3805485"/>
            <a:ext cx="2438400" cy="2753251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0268" y="4793222"/>
            <a:ext cx="1619250" cy="17335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2677" y="4276995"/>
            <a:ext cx="1861405" cy="2281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8617698" y="402592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2348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2150366" y="-111080"/>
            <a:ext cx="1252734" cy="1252734"/>
          </a:xfrm>
          <a:prstGeom prst="rect">
            <a:avLst/>
          </a:prstGeom>
        </p:spPr>
      </p:pic>
      <p:pic>
        <p:nvPicPr>
          <p:cNvPr id="14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19841" y="-860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2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8374743" y="5457372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467" y="3162644"/>
            <a:ext cx="3572974" cy="364192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059543" y="232229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CCFF66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93921" y="1093101"/>
            <a:ext cx="570407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54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54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54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54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6214" y="4010573"/>
            <a:ext cx="2723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4146" y="-821358"/>
            <a:ext cx="609600" cy="609600"/>
          </a:xfrm>
          <a:prstGeom prst="rect">
            <a:avLst/>
          </a:prstGeom>
        </p:spPr>
      </p:pic>
      <p:pic>
        <p:nvPicPr>
          <p:cNvPr id="1026" name="Picture 2" descr="A. Hoạt động thực hành - Bài 101 : Ôn tập về biểu đồ | VNEN Toán lớp 4">
            <a:extLst>
              <a:ext uri="{FF2B5EF4-FFF2-40B4-BE49-F238E27FC236}">
                <a16:creationId xmlns:a16="http://schemas.microsoft.com/office/drawing/2014/main" id="{D520E7AA-AF70-4580-BE44-6448F3002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7" t="23458" r="19595" b="7066"/>
          <a:stretch/>
        </p:blipFill>
        <p:spPr bwMode="auto">
          <a:xfrm>
            <a:off x="-1524000" y="-19233"/>
            <a:ext cx="5433260" cy="328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68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8374743" y="5457372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1192631" y="261258"/>
            <a:ext cx="8219621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7030A0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98662" y="1258754"/>
            <a:ext cx="432041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6214" y="4010573"/>
            <a:ext cx="2723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34146" y="-82135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759609"/>
            <a:ext cx="2434297" cy="3076210"/>
          </a:xfrm>
          <a:prstGeom prst="rect">
            <a:avLst/>
          </a:prstGeom>
        </p:spPr>
      </p:pic>
      <p:pic>
        <p:nvPicPr>
          <p:cNvPr id="11" name="Picture 2" descr="A. Hoạt động thực hành - Bài 101 : Ôn tập về biểu đồ | VNEN Toán lớp 4">
            <a:extLst>
              <a:ext uri="{FF2B5EF4-FFF2-40B4-BE49-F238E27FC236}">
                <a16:creationId xmlns:a16="http://schemas.microsoft.com/office/drawing/2014/main" id="{404A5152-8750-4DDC-ABF4-AC29B749D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7" t="23458" r="19595" b="7066"/>
          <a:stretch/>
        </p:blipFill>
        <p:spPr bwMode="auto">
          <a:xfrm>
            <a:off x="-1524000" y="-19233"/>
            <a:ext cx="5433260" cy="328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01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8374743" y="5457372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1059543" y="232229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0066CC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7248" y="1093101"/>
            <a:ext cx="582040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6214" y="4010573"/>
            <a:ext cx="2723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34146" y="-821358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87915"/>
            <a:ext cx="2944463" cy="3219598"/>
          </a:xfrm>
          <a:prstGeom prst="rect">
            <a:avLst/>
          </a:prstGeom>
        </p:spPr>
      </p:pic>
      <p:pic>
        <p:nvPicPr>
          <p:cNvPr id="10" name="Picture 2" descr="A. Hoạt động thực hành - Bài 101 : Ôn tập về biểu đồ | VNEN Toán lớp 4">
            <a:extLst>
              <a:ext uri="{FF2B5EF4-FFF2-40B4-BE49-F238E27FC236}">
                <a16:creationId xmlns:a16="http://schemas.microsoft.com/office/drawing/2014/main" id="{8220B8C1-6A52-4EB9-953B-E856E84EC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7" t="23458" r="19595" b="7066"/>
          <a:stretch/>
        </p:blipFill>
        <p:spPr bwMode="auto">
          <a:xfrm>
            <a:off x="-1524000" y="-19233"/>
            <a:ext cx="5433260" cy="328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90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91469" y="3256554"/>
            <a:ext cx="8813492" cy="17173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74: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Ôn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tập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kiểm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đếm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số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liệu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và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kiểm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đếm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khả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năng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-209108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764878" y="2537405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ÔN TẬP CUỐI NĂM</a:t>
            </a:r>
          </a:p>
        </p:txBody>
      </p:sp>
      <p:sp>
        <p:nvSpPr>
          <p:cNvPr id="9" name="Rectangle 8"/>
          <p:cNvSpPr/>
          <p:nvPr/>
        </p:nvSpPr>
        <p:spPr>
          <a:xfrm>
            <a:off x="1810327" y="6262255"/>
            <a:ext cx="5033818" cy="415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2849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28136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2155189" y="1105911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rgbClr val="FF0000"/>
                </a:solidFill>
                <a:ea typeface="微软雅黑"/>
              </a:rPr>
              <a:t>YÊU CẦU CẦN ĐẠT</a:t>
            </a:r>
            <a:endParaRPr lang="en-US" sz="3200" b="1" dirty="0">
              <a:solidFill>
                <a:srgbClr val="FF0000"/>
              </a:solidFill>
              <a:ea typeface="微软雅黑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4178" y="2791887"/>
            <a:ext cx="515341" cy="850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688766" y="2432332"/>
            <a:ext cx="78558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ea typeface="Cambria" panose="02040503050406030204" pitchFamily="18" charset="0"/>
              </a:rPr>
              <a:t>Ôn tập, củng cố kiến thức về kiểm đếm số liệu, biểu đô tranh và lựa chọn khả nâng (chắc chắn, có thể, không thể).</a:t>
            </a:r>
            <a:endParaRPr lang="en-US" sz="3200" b="1" dirty="0">
              <a:solidFill>
                <a:prstClr val="black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09309" y="6520873"/>
            <a:ext cx="2743200" cy="415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426</Words>
  <Application>Microsoft Office PowerPoint</Application>
  <PresentationFormat>On-screen Show (4:3)</PresentationFormat>
  <Paragraphs>97</Paragraphs>
  <Slides>16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微软雅黑</vt:lpstr>
      <vt:lpstr>微软雅黑</vt:lpstr>
      <vt:lpstr>Arial</vt:lpstr>
      <vt:lpstr>Arial-Rounded</vt:lpstr>
      <vt:lpstr>Calibri</vt:lpstr>
      <vt:lpstr>Calibri Light</vt:lpstr>
      <vt:lpstr>Cambria</vt:lpstr>
      <vt:lpstr>等线</vt:lpstr>
      <vt:lpstr>Times New Roman</vt:lpstr>
      <vt:lpstr>包图主题2</vt:lpstr>
      <vt:lpstr>1_Office Theme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32</cp:revision>
  <dcterms:created xsi:type="dcterms:W3CDTF">2021-07-24T01:07:49Z</dcterms:created>
  <dcterms:modified xsi:type="dcterms:W3CDTF">2023-06-06T02:37:42Z</dcterms:modified>
</cp:coreProperties>
</file>