
<file path=[Content_Types].xml><?xml version="1.0" encoding="utf-8"?>
<Types xmlns="http://schemas.openxmlformats.org/package/2006/content-types">
  <Default Extension="bin" ContentType="application/vnd.ms-office.activeX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9"/>
  </p:notesMasterIdLst>
  <p:sldIdLst>
    <p:sldId id="381" r:id="rId2"/>
    <p:sldId id="383" r:id="rId3"/>
    <p:sldId id="382" r:id="rId4"/>
    <p:sldId id="384" r:id="rId5"/>
    <p:sldId id="385" r:id="rId6"/>
    <p:sldId id="386" r:id="rId7"/>
    <p:sldId id="387" r:id="rId8"/>
    <p:sldId id="388" r:id="rId9"/>
    <p:sldId id="389" r:id="rId10"/>
    <p:sldId id="405" r:id="rId11"/>
    <p:sldId id="406" r:id="rId12"/>
    <p:sldId id="324" r:id="rId13"/>
    <p:sldId id="390" r:id="rId14"/>
    <p:sldId id="407" r:id="rId15"/>
    <p:sldId id="392" r:id="rId16"/>
    <p:sldId id="393" r:id="rId17"/>
    <p:sldId id="394" r:id="rId18"/>
    <p:sldId id="395" r:id="rId19"/>
    <p:sldId id="401" r:id="rId20"/>
    <p:sldId id="408" r:id="rId21"/>
    <p:sldId id="534" r:id="rId22"/>
    <p:sldId id="391" r:id="rId23"/>
    <p:sldId id="396" r:id="rId24"/>
    <p:sldId id="398" r:id="rId25"/>
    <p:sldId id="399" r:id="rId26"/>
    <p:sldId id="403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6600"/>
    <a:srgbClr val="D9FAD2"/>
    <a:srgbClr val="FF9900"/>
    <a:srgbClr val="CC3399"/>
    <a:srgbClr val="FF0066"/>
    <a:srgbClr val="FAD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63" autoAdjust="0"/>
    <p:restoredTop sz="93979" autoAdjust="0"/>
  </p:normalViewPr>
  <p:slideViewPr>
    <p:cSldViewPr snapToGrid="0">
      <p:cViewPr varScale="1">
        <p:scale>
          <a:sx n="56" d="100"/>
          <a:sy n="56" d="100"/>
        </p:scale>
        <p:origin x="72" y="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946311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946311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946311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946311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946311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946311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946311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946311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Vừa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rồi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cô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trò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mình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đã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cùng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nhau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luyện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đọc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đoạn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bây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giờ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cô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trò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mình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cùng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nhau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luyện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đọc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468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946311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Bây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giờ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luyện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đọc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nhé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đọc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mẫu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lần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hoặc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gọi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HS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đọc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tốt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đọc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96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2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4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4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8825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07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9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2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1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2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9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7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5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5" Type="http://schemas.microsoft.com/office/2007/relationships/hdphoto" Target="../media/hdphoto5.wd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microsoft.com/office/2007/relationships/hdphoto" Target="../media/hdphoto7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5.png"/><Relationship Id="rId5" Type="http://schemas.microsoft.com/office/2007/relationships/hdphoto" Target="../media/hdphoto6.wdp"/><Relationship Id="rId4" Type="http://schemas.openxmlformats.org/officeDocument/2006/relationships/image" Target="../media/image24.png"/><Relationship Id="rId9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microsoft.com/office/2007/relationships/hdphoto" Target="../media/hdphoto7.wdp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microsoft.com/office/2007/relationships/hdphoto" Target="../media/hdphoto9.wdp"/><Relationship Id="rId5" Type="http://schemas.openxmlformats.org/officeDocument/2006/relationships/image" Target="../media/image28.png"/><Relationship Id="rId4" Type="http://schemas.openxmlformats.org/officeDocument/2006/relationships/image" Target="../media/image2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microsoft.com/office/2007/relationships/hdphoto" Target="../media/hdphoto12.wdp"/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12" Type="http://schemas.openxmlformats.org/officeDocument/2006/relationships/image" Target="../media/image24.png"/><Relationship Id="rId17" Type="http://schemas.microsoft.com/office/2007/relationships/hdphoto" Target="../media/hdphoto14.wdp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2.png"/><Relationship Id="rId1" Type="http://schemas.openxmlformats.org/officeDocument/2006/relationships/tags" Target="../tags/tag9.xml"/><Relationship Id="rId6" Type="http://schemas.openxmlformats.org/officeDocument/2006/relationships/audio" Target="../media/audio4.wav"/><Relationship Id="rId11" Type="http://schemas.microsoft.com/office/2007/relationships/hdphoto" Target="../media/hdphoto11.wdp"/><Relationship Id="rId5" Type="http://schemas.openxmlformats.org/officeDocument/2006/relationships/audio" Target="../media/audio3.wav"/><Relationship Id="rId15" Type="http://schemas.microsoft.com/office/2007/relationships/hdphoto" Target="../media/hdphoto13.wdp"/><Relationship Id="rId10" Type="http://schemas.openxmlformats.org/officeDocument/2006/relationships/image" Target="../media/image30.png"/><Relationship Id="rId4" Type="http://schemas.openxmlformats.org/officeDocument/2006/relationships/audio" Target="../media/audio2.wav"/><Relationship Id="rId9" Type="http://schemas.microsoft.com/office/2007/relationships/hdphoto" Target="../media/hdphoto10.wdp"/><Relationship Id="rId1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7" Type="http://schemas.openxmlformats.org/officeDocument/2006/relationships/image" Target="../media/image33.wmf"/><Relationship Id="rId2" Type="http://schemas.openxmlformats.org/officeDocument/2006/relationships/tags" Target="../tags/tag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4" Type="http://schemas.openxmlformats.org/officeDocument/2006/relationships/control" Target="../activeX/activeX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sp>
        <p:nvSpPr>
          <p:cNvPr id="4" name="Google Shape;88;p1"/>
          <p:cNvSpPr txBox="1"/>
          <p:nvPr/>
        </p:nvSpPr>
        <p:spPr>
          <a:xfrm>
            <a:off x="878848" y="1620109"/>
            <a:ext cx="7560840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74" rIns="68567" bIns="34274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7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21458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944928"/>
            <a:ext cx="6346320" cy="41784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11953" y="3034128"/>
            <a:ext cx="5894219" cy="9863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914309">
              <a:lnSpc>
                <a:spcPct val="150000"/>
              </a:lnSpc>
              <a:defRPr/>
            </a:pP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CC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7036740" y="857252"/>
            <a:ext cx="964260" cy="14320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613" y="1041409"/>
            <a:ext cx="2446114" cy="1818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1703964" y="5341271"/>
            <a:ext cx="6297036" cy="70956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E704432-E6AA-44A3-AE37-E3C4F85691E1}"/>
              </a:ext>
            </a:extLst>
          </p:cNvPr>
          <p:cNvGrpSpPr/>
          <p:nvPr/>
        </p:nvGrpSpPr>
        <p:grpSpPr>
          <a:xfrm>
            <a:off x="0" y="-33994"/>
            <a:ext cx="9144000" cy="295251"/>
            <a:chOff x="0" y="-127508"/>
            <a:chExt cx="12192000" cy="1361811"/>
          </a:xfrm>
        </p:grpSpPr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7CBD3757-52D4-4109-98DF-4517A35353E7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7">
                <a:defRPr/>
              </a:pPr>
              <a:endParaRPr lang="en-US" sz="135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: Top Corners Rounded 10">
              <a:extLst>
                <a:ext uri="{FF2B5EF4-FFF2-40B4-BE49-F238E27FC236}">
                  <a16:creationId xmlns:a16="http://schemas.microsoft.com/office/drawing/2014/main" id="{2C0316C1-D39F-447F-ACE2-F2B31E151C85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7">
                <a:defRPr/>
              </a:pPr>
              <a:endParaRPr lang="en-US" sz="135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图片 6">
            <a:extLst>
              <a:ext uri="{FF2B5EF4-FFF2-40B4-BE49-F238E27FC236}">
                <a16:creationId xmlns:a16="http://schemas.microsoft.com/office/drawing/2014/main" id="{951F85EE-CD85-4982-B79A-C0BCDAFBB54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268774"/>
            <a:ext cx="9144000" cy="58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82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" y="6439098"/>
            <a:ext cx="9143999" cy="41890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1" y="-28305"/>
            <a:ext cx="9144000" cy="510168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25">
                <a:defRPr/>
              </a:pPr>
              <a:endParaRPr lang="en-US" sz="1013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25">
                <a:defRPr/>
              </a:pPr>
              <a:endParaRPr lang="en-US" sz="1013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2982470" y="1125970"/>
            <a:ext cx="35856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25">
              <a:defRPr/>
            </a:pP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2035970" y="3429000"/>
            <a:ext cx="6407943" cy="2315641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3129795" y="3348567"/>
              <a:ext cx="3686468" cy="899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25">
                <a:lnSpc>
                  <a:spcPct val="150000"/>
                </a:lnSpc>
                <a:defRPr/>
              </a:pPr>
              <a:r>
                <a:rPr lang="en-US" sz="27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Ngắt</a:t>
              </a:r>
              <a:r>
                <a:rPr lang="en-US" sz="27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nghỉ</a:t>
              </a:r>
              <a:r>
                <a:rPr lang="en-US" sz="27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lang="en-US" sz="27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nhịp</a:t>
              </a:r>
              <a:r>
                <a:rPr lang="en-US" sz="27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</a:t>
              </a:r>
              <a:r>
                <a:rPr lang="vi-VN" sz="27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ơ</a:t>
              </a:r>
              <a:r>
                <a:rPr lang="en-US" sz="27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717453" y="1658588"/>
            <a:ext cx="6115670" cy="2231184"/>
            <a:chOff x="6435112" y="1133830"/>
            <a:chExt cx="5694730" cy="3772921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772921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254423" y="2337233"/>
              <a:ext cx="4415435" cy="1083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25">
                <a:lnSpc>
                  <a:spcPct val="150000"/>
                </a:lnSpc>
                <a:defRPr/>
              </a:pPr>
              <a:r>
                <a:rPr lang="en-US" sz="27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 đúng, to, rõ ràng.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8384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3732" descr="PPT素材-12">
            <a:extLst>
              <a:ext uri="{FF2B5EF4-FFF2-40B4-BE49-F238E27FC236}">
                <a16:creationId xmlns:a16="http://schemas.microsoft.com/office/drawing/2014/main" id="{77F8999D-85AE-0555-E892-DDABC5AE1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743" y="1491416"/>
            <a:ext cx="6022519" cy="38527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76004C-B4C1-1DE7-2FC3-994208EDF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图片 73732" descr="PPT素材-12">
            <a:extLst>
              <a:ext uri="{FF2B5EF4-FFF2-40B4-BE49-F238E27FC236}">
                <a16:creationId xmlns:a16="http://schemas.microsoft.com/office/drawing/2014/main" id="{4E69450A-F656-AA8D-3924-437AA3450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829" y="1082279"/>
            <a:ext cx="7575947" cy="47255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CCCFCBB7-42B1-3B60-AECD-69530608FF1E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6950" y="3253962"/>
            <a:ext cx="6301697" cy="10782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685732">
              <a:lnSpc>
                <a:spcPct val="150000"/>
              </a:lnSpc>
              <a:defRPr/>
            </a:pPr>
            <a:r>
              <a:rPr lang="en-US" altLang="zh-CN" sz="4852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</a:t>
            </a:r>
            <a:r>
              <a:rPr lang="en-US" altLang="zh-CN" sz="4852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52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zh-CN" altLang="en-US" sz="4852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DB808D-61E5-C035-697C-85C2C777A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781" y="1754539"/>
            <a:ext cx="1108036" cy="109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3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232BB501-56C8-4BE8-96E8-0664E683359C}"/>
              </a:ext>
            </a:extLst>
          </p:cNvPr>
          <p:cNvSpPr txBox="1"/>
          <p:nvPr/>
        </p:nvSpPr>
        <p:spPr>
          <a:xfrm>
            <a:off x="3121007" y="84123"/>
            <a:ext cx="2511983" cy="909845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 diều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78D5BD-F8BE-4192-94FB-0386BB3A3A38}"/>
              </a:ext>
            </a:extLst>
          </p:cNvPr>
          <p:cNvSpPr txBox="1"/>
          <p:nvPr/>
        </p:nvSpPr>
        <p:spPr>
          <a:xfrm>
            <a:off x="439014" y="735715"/>
            <a:ext cx="3243785" cy="211709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diều no gió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Sáo nó thổi vang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trời trôi qua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 thành trăng vàng.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F4216A-9B01-4894-919C-4BA6E15DCC16}"/>
              </a:ext>
            </a:extLst>
          </p:cNvPr>
          <p:cNvSpPr txBox="1"/>
          <p:nvPr/>
        </p:nvSpPr>
        <p:spPr>
          <a:xfrm>
            <a:off x="3440885" y="1235014"/>
            <a:ext cx="3063484" cy="211709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diều no gió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nó trong ngần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 hay chiếc thuyền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Trôi trên sông Ngân.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ECD018-7804-4A7B-AF85-5FEE89BDB0AF}"/>
              </a:ext>
            </a:extLst>
          </p:cNvPr>
          <p:cNvSpPr txBox="1"/>
          <p:nvPr/>
        </p:nvSpPr>
        <p:spPr>
          <a:xfrm>
            <a:off x="6310749" y="1954628"/>
            <a:ext cx="3074724" cy="211709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diều no gió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nó chơi vơi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 là hạt cau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Phơi trên nong trời.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0281D9-007E-4A50-A89D-233B290B9404}"/>
              </a:ext>
            </a:extLst>
          </p:cNvPr>
          <p:cNvSpPr txBox="1"/>
          <p:nvPr/>
        </p:nvSpPr>
        <p:spPr>
          <a:xfrm>
            <a:off x="779704" y="4087013"/>
            <a:ext cx="3063484" cy="211709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Trời như cánh đồng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Xong mùa gặt hái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 em - lưỡi liềm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quên bỏ lại.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049C83-A9A2-4573-BFCC-DDD62E280CDA}"/>
              </a:ext>
            </a:extLst>
          </p:cNvPr>
          <p:cNvSpPr txBox="1"/>
          <p:nvPr/>
        </p:nvSpPr>
        <p:spPr>
          <a:xfrm>
            <a:off x="4427603" y="4087013"/>
            <a:ext cx="2939352" cy="211709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diều no gió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Nhạc trời réo vang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diều xanh lúa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Uốn cong tre làng.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62C20E-634C-4D2E-9823-ECAE3DE17C1E}"/>
              </a:ext>
            </a:extLst>
          </p:cNvPr>
          <p:cNvSpPr/>
          <p:nvPr/>
        </p:nvSpPr>
        <p:spPr>
          <a:xfrm>
            <a:off x="6175622" y="6037924"/>
            <a:ext cx="2382667" cy="552889"/>
          </a:xfrm>
          <a:prstGeom prst="rect">
            <a:avLst/>
          </a:prstGeom>
        </p:spPr>
        <p:txBody>
          <a:bodyPr wrap="none" lIns="145143" tIns="72571" rIns="145143" bIns="72571">
            <a:spAutoFit/>
          </a:bodyPr>
          <a:lstStyle/>
          <a:p>
            <a:pPr marL="70555" algn="just">
              <a:lnSpc>
                <a:spcPct val="15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(Trần Đăng Khoa)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35AFF7-F7C2-4FCD-9D7C-8505B2B7EF2C}"/>
              </a:ext>
            </a:extLst>
          </p:cNvPr>
          <p:cNvSpPr/>
          <p:nvPr/>
        </p:nvSpPr>
        <p:spPr>
          <a:xfrm>
            <a:off x="3843188" y="665220"/>
            <a:ext cx="1127516" cy="552889"/>
          </a:xfrm>
          <a:prstGeom prst="rect">
            <a:avLst/>
          </a:prstGeom>
        </p:spPr>
        <p:txBody>
          <a:bodyPr wrap="none" lIns="145143" tIns="72571" rIns="145143" bIns="72571">
            <a:spAutoFit/>
          </a:bodyPr>
          <a:lstStyle/>
          <a:p>
            <a:pPr marL="70555" algn="just">
              <a:lnSpc>
                <a:spcPct val="15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(Trích)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0B15150-B165-411D-B576-3CAE753B4AD2}"/>
              </a:ext>
            </a:extLst>
          </p:cNvPr>
          <p:cNvSpPr/>
          <p:nvPr/>
        </p:nvSpPr>
        <p:spPr>
          <a:xfrm>
            <a:off x="360616" y="921180"/>
            <a:ext cx="277594" cy="284013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FC86E88-B59A-4E95-A55C-1D76C052A6A2}"/>
              </a:ext>
            </a:extLst>
          </p:cNvPr>
          <p:cNvSpPr/>
          <p:nvPr/>
        </p:nvSpPr>
        <p:spPr>
          <a:xfrm>
            <a:off x="3292815" y="1483924"/>
            <a:ext cx="277594" cy="284013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BD55502-9CDC-49E7-92D6-1B08C85A9503}"/>
              </a:ext>
            </a:extLst>
          </p:cNvPr>
          <p:cNvSpPr/>
          <p:nvPr/>
        </p:nvSpPr>
        <p:spPr>
          <a:xfrm>
            <a:off x="6221281" y="2151556"/>
            <a:ext cx="277594" cy="284013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C369B8C-A0F2-497A-AFFF-5716B3B1AD0F}"/>
              </a:ext>
            </a:extLst>
          </p:cNvPr>
          <p:cNvSpPr/>
          <p:nvPr/>
        </p:nvSpPr>
        <p:spPr>
          <a:xfrm>
            <a:off x="637985" y="4303085"/>
            <a:ext cx="277594" cy="284013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EA779AF-865F-4B48-AC00-2E833653E2A2}"/>
              </a:ext>
            </a:extLst>
          </p:cNvPr>
          <p:cNvSpPr/>
          <p:nvPr/>
        </p:nvSpPr>
        <p:spPr>
          <a:xfrm>
            <a:off x="4268149" y="4284976"/>
            <a:ext cx="277594" cy="284013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0468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71"/>
            <a:ext cx="9144000" cy="3213848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5843" y="4286288"/>
            <a:ext cx="8115462" cy="1317521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zh-CN" altLang="en-US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07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2239218" y="485183"/>
            <a:ext cx="6628773" cy="1896141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Kể tên những sự vật giống cánh diều được nhắc tới trong bài thơ.</a:t>
            </a:r>
          </a:p>
          <a:p>
            <a:pPr algn="just">
              <a:lnSpc>
                <a:spcPct val="150000"/>
              </a:lnSpc>
            </a:pPr>
            <a:endParaRPr lang="vi-VN" sz="2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A41AA5-68A3-9E41-B082-079DD5B55FB2}"/>
              </a:ext>
            </a:extLst>
          </p:cNvPr>
          <p:cNvSpPr txBox="1"/>
          <p:nvPr/>
        </p:nvSpPr>
        <p:spPr>
          <a:xfrm>
            <a:off x="2279559" y="4327216"/>
            <a:ext cx="1398731" cy="10391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145143" tIns="72571" rIns="145143" bIns="72571" rtlCol="0">
            <a:spAutoFit/>
          </a:bodyPr>
          <a:lstStyle/>
          <a:p>
            <a:pPr algn="just"/>
            <a:r>
              <a:rPr lang="vi-VN" sz="29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 </a:t>
            </a:r>
          </a:p>
          <a:p>
            <a:pPr algn="just"/>
            <a:r>
              <a:rPr lang="vi-VN" sz="29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FD2B996-53F0-C64C-AC6D-B4AE631F9492}"/>
              </a:ext>
            </a:extLst>
          </p:cNvPr>
          <p:cNvSpPr/>
          <p:nvPr/>
        </p:nvSpPr>
        <p:spPr>
          <a:xfrm>
            <a:off x="415712" y="4376326"/>
            <a:ext cx="1609500" cy="1039111"/>
          </a:xfrm>
          <a:prstGeom prst="rect">
            <a:avLst/>
          </a:prstGeom>
          <a:solidFill>
            <a:srgbClr val="FFCCFF"/>
          </a:solidFill>
        </p:spPr>
        <p:txBody>
          <a:bodyPr wrap="square" lIns="145143" tIns="72571" rIns="145143" bIns="72571">
            <a:spAutoFit/>
          </a:bodyPr>
          <a:lstStyle/>
          <a:p>
            <a:r>
              <a:rPr lang="vi-VN" sz="2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</a:t>
            </a:r>
          </a:p>
          <a:p>
            <a:r>
              <a:rPr lang="vi-VN" sz="2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x-none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94C5B2-9846-1840-8730-997C7CD6E966}"/>
              </a:ext>
            </a:extLst>
          </p:cNvPr>
          <p:cNvSpPr txBox="1"/>
          <p:nvPr/>
        </p:nvSpPr>
        <p:spPr>
          <a:xfrm>
            <a:off x="4335707" y="4310819"/>
            <a:ext cx="1398731" cy="1039111"/>
          </a:xfrm>
          <a:prstGeom prst="rect">
            <a:avLst/>
          </a:prstGeom>
          <a:solidFill>
            <a:srgbClr val="B7D574"/>
          </a:solidFill>
        </p:spPr>
        <p:txBody>
          <a:bodyPr wrap="square" lIns="145143" tIns="72571" rIns="145143" bIns="72571" rtlCol="0">
            <a:spAutoFit/>
          </a:bodyPr>
          <a:lstStyle/>
          <a:p>
            <a:pPr algn="ctr"/>
            <a:r>
              <a:rPr lang="vi-VN" sz="29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 </a:t>
            </a:r>
          </a:p>
          <a:p>
            <a:pPr algn="ctr"/>
            <a:r>
              <a:rPr lang="vi-VN" sz="29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FC0E58D-82A5-DC41-A37C-350F3191FA98}"/>
              </a:ext>
            </a:extLst>
          </p:cNvPr>
          <p:cNvSpPr/>
          <p:nvPr/>
        </p:nvSpPr>
        <p:spPr>
          <a:xfrm>
            <a:off x="6194680" y="4335714"/>
            <a:ext cx="1019282" cy="1039111"/>
          </a:xfrm>
          <a:prstGeom prst="rect">
            <a:avLst/>
          </a:prstGeom>
          <a:solidFill>
            <a:srgbClr val="D9FAD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45143" tIns="72571" rIns="145143" bIns="72571">
            <a:spAutoFit/>
          </a:bodyPr>
          <a:lstStyle/>
          <a:p>
            <a:r>
              <a:rPr lang="vi-VN" sz="2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 </a:t>
            </a:r>
          </a:p>
          <a:p>
            <a:r>
              <a:rPr lang="vi-VN" sz="2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liềm</a:t>
            </a:r>
            <a:endParaRPr lang="x-none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503CDB8-7144-3E48-8CCE-BB0FC6A0C465}"/>
              </a:ext>
            </a:extLst>
          </p:cNvPr>
          <p:cNvGrpSpPr/>
          <p:nvPr/>
        </p:nvGrpSpPr>
        <p:grpSpPr>
          <a:xfrm>
            <a:off x="511822" y="307521"/>
            <a:ext cx="1702623" cy="1870579"/>
            <a:chOff x="3436803" y="-257159"/>
            <a:chExt cx="3056492" cy="311193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09EE88D-3DD3-5945-99A5-DC80E0DEAC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5000"/>
                      </a14:imgEffect>
                      <a14:imgEffect>
                        <a14:brightnessContrast bright="8000"/>
                      </a14:imgEffect>
                    </a14:imgLayer>
                  </a14:imgProps>
                </a:ext>
              </a:extLst>
            </a:blip>
            <a:srcRect l="23749" t="3824" r="5043"/>
            <a:stretch/>
          </p:blipFill>
          <p:spPr>
            <a:xfrm>
              <a:off x="3436803" y="-257159"/>
              <a:ext cx="3056492" cy="3111931"/>
            </a:xfrm>
            <a:prstGeom prst="ellipse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5B337D8-22AD-3949-B9D8-AC953A82E312}"/>
                </a:ext>
              </a:extLst>
            </p:cNvPr>
            <p:cNvSpPr/>
            <p:nvPr/>
          </p:nvSpPr>
          <p:spPr>
            <a:xfrm>
              <a:off x="3655641" y="2419350"/>
              <a:ext cx="1816904" cy="4354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4C1BBF1-DC0D-7943-A43B-F7B6ECF0A8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246" b="98551" l="5037" r="97912">
                        <a14:foregroundMark x1="5651" y1="37681" x2="14005" y2="86957"/>
                        <a14:foregroundMark x1="12899" y1="84058" x2="7371" y2="55797"/>
                        <a14:foregroundMark x1="7371" y1="55797" x2="7371" y2="55797"/>
                        <a14:foregroundMark x1="7125" y1="54348" x2="7985" y2="69565"/>
                        <a14:foregroundMark x1="7985" y1="68116" x2="5037" y2="52174"/>
                        <a14:foregroundMark x1="6634" y1="22464" x2="6634" y2="22464"/>
                        <a14:foregroundMark x1="6511" y1="21739" x2="5651" y2="18116"/>
                        <a14:foregroundMark x1="5283" y1="19565" x2="7371" y2="21739"/>
                        <a14:foregroundMark x1="7371" y1="20290" x2="19042" y2="77536"/>
                        <a14:foregroundMark x1="19042" y1="77536" x2="19042" y2="77536"/>
                        <a14:foregroundMark x1="26904" y1="73913" x2="27273" y2="31159"/>
                        <a14:foregroundMark x1="27273" y1="31159" x2="34521" y2="13043"/>
                        <a14:foregroundMark x1="34521" y1="13043" x2="39435" y2="24638"/>
                        <a14:foregroundMark x1="39435" y1="23913" x2="32432" y2="9420"/>
                        <a14:foregroundMark x1="32432" y1="9420" x2="25184" y2="31159"/>
                        <a14:foregroundMark x1="25184" y1="31159" x2="25184" y2="75362"/>
                        <a14:foregroundMark x1="25184" y1="75362" x2="34152" y2="99275"/>
                        <a14:foregroundMark x1="52580" y1="60870" x2="49140" y2="37681"/>
                        <a14:foregroundMark x1="65725" y1="26812" x2="73342" y2="20290"/>
                        <a14:foregroundMark x1="73342" y1="20290" x2="73342" y2="20290"/>
                        <a14:foregroundMark x1="73587" y1="60145" x2="74570" y2="65217"/>
                        <a14:foregroundMark x1="63882" y1="32609" x2="65725" y2="31884"/>
                        <a14:foregroundMark x1="65725" y1="31159" x2="64496" y2="44203"/>
                        <a14:foregroundMark x1="83292" y1="88406" x2="97912" y2="24638"/>
                        <a14:foregroundMark x1="25184" y1="26812" x2="31818" y2="7246"/>
                        <a14:foregroundMark x1="31818" y1="7246" x2="39558" y2="18116"/>
                        <a14:foregroundMark x1="39558" y1="18116" x2="40909" y2="26087"/>
                        <a14:foregroundMark x1="29484" y1="12319" x2="26290" y2="17391"/>
                        <a14:foregroundMark x1="26290" y1="16667" x2="25061" y2="58696"/>
                        <a14:foregroundMark x1="25061" y1="58696" x2="26658" y2="97826"/>
                        <a14:foregroundMark x1="38084" y1="13768" x2="41646" y2="51449"/>
                        <a14:foregroundMark x1="41646" y1="51449" x2="39681" y2="91304"/>
                        <a14:foregroundMark x1="39681" y1="91304" x2="40172" y2="87681"/>
                        <a14:backgroundMark x1="26658" y1="99275" x2="26658" y2="99275"/>
                      </a14:backgroundRemoval>
                    </a14:imgEffect>
                    <a14:imgEffect>
                      <a14:sharpenSoften amoun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258" y="2684862"/>
            <a:ext cx="8679733" cy="15560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3391410" y="2750316"/>
            <a:ext cx="598488" cy="58462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139780" y="2811116"/>
            <a:ext cx="598488" cy="58462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4869242" y="2853530"/>
            <a:ext cx="598488" cy="58462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6914718" y="2544749"/>
            <a:ext cx="598488" cy="584623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7FC0E58D-82A5-DC41-A37C-350F3191FA98}"/>
              </a:ext>
            </a:extLst>
          </p:cNvPr>
          <p:cNvSpPr/>
          <p:nvPr/>
        </p:nvSpPr>
        <p:spPr>
          <a:xfrm>
            <a:off x="7554694" y="4310818"/>
            <a:ext cx="1121339" cy="103911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45143" tIns="72571" rIns="145143" bIns="72571">
            <a:spAutoFit/>
          </a:bodyPr>
          <a:lstStyle/>
          <a:p>
            <a:r>
              <a:rPr lang="en-US" sz="29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endParaRPr lang="x-none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416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D3293CAC-D4BF-EF4A-BA15-59916BF2519A}"/>
              </a:ext>
            </a:extLst>
          </p:cNvPr>
          <p:cNvSpPr txBox="1"/>
          <p:nvPr/>
        </p:nvSpPr>
        <p:spPr>
          <a:xfrm>
            <a:off x="405273" y="555622"/>
            <a:ext cx="8590810" cy="439586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câu thơ </a:t>
            </a:r>
            <a:r>
              <a:rPr lang="vi-VN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“Sao trời trôi qua/Diều thành trăng vàng”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tả cánh diều vào lúc nào?</a:t>
            </a:r>
          </a:p>
          <a:p>
            <a:pPr>
              <a:lnSpc>
                <a:spcPct val="13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a. Vào buổi sáng		      </a:t>
            </a:r>
          </a:p>
          <a:p>
            <a:pPr>
              <a:lnSpc>
                <a:spcPct val="13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b. Vào buổi chiều</a:t>
            </a:r>
          </a:p>
          <a:p>
            <a:pPr>
              <a:lnSpc>
                <a:spcPct val="13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c. Vào ban đêm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655310F-2613-BB4A-90B0-74EF5FEC6249}"/>
              </a:ext>
            </a:extLst>
          </p:cNvPr>
          <p:cNvSpPr/>
          <p:nvPr/>
        </p:nvSpPr>
        <p:spPr>
          <a:xfrm>
            <a:off x="924061" y="4325449"/>
            <a:ext cx="585972" cy="6260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C1BBF1-DC0D-7943-A43B-F7B6ECF0A8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46" b="98551" l="5037" r="97912">
                        <a14:foregroundMark x1="5651" y1="37681" x2="14005" y2="86957"/>
                        <a14:foregroundMark x1="12899" y1="84058" x2="7371" y2="55797"/>
                        <a14:foregroundMark x1="7371" y1="55797" x2="7371" y2="55797"/>
                        <a14:foregroundMark x1="7125" y1="54348" x2="7985" y2="69565"/>
                        <a14:foregroundMark x1="7985" y1="68116" x2="5037" y2="52174"/>
                        <a14:foregroundMark x1="6634" y1="22464" x2="6634" y2="22464"/>
                        <a14:foregroundMark x1="6511" y1="21739" x2="5651" y2="18116"/>
                        <a14:foregroundMark x1="5283" y1="19565" x2="7371" y2="21739"/>
                        <a14:foregroundMark x1="7371" y1="20290" x2="19042" y2="77536"/>
                        <a14:foregroundMark x1="19042" y1="77536" x2="19042" y2="77536"/>
                        <a14:foregroundMark x1="26904" y1="73913" x2="27273" y2="31159"/>
                        <a14:foregroundMark x1="27273" y1="31159" x2="34521" y2="13043"/>
                        <a14:foregroundMark x1="34521" y1="13043" x2="39435" y2="24638"/>
                        <a14:foregroundMark x1="39435" y1="23913" x2="32432" y2="9420"/>
                        <a14:foregroundMark x1="32432" y1="9420" x2="25184" y2="31159"/>
                        <a14:foregroundMark x1="25184" y1="31159" x2="25184" y2="75362"/>
                        <a14:foregroundMark x1="25184" y1="75362" x2="34152" y2="99275"/>
                        <a14:foregroundMark x1="52580" y1="60870" x2="49140" y2="37681"/>
                        <a14:foregroundMark x1="65725" y1="26812" x2="73342" y2="20290"/>
                        <a14:foregroundMark x1="73342" y1="20290" x2="73342" y2="20290"/>
                        <a14:foregroundMark x1="73587" y1="60145" x2="74570" y2="65217"/>
                        <a14:foregroundMark x1="63882" y1="32609" x2="65725" y2="31884"/>
                        <a14:foregroundMark x1="65725" y1="31159" x2="64496" y2="44203"/>
                        <a14:foregroundMark x1="83292" y1="88406" x2="97912" y2="24638"/>
                        <a14:foregroundMark x1="25184" y1="26812" x2="31818" y2="7246"/>
                        <a14:foregroundMark x1="31818" y1="7246" x2="39558" y2="18116"/>
                        <a14:foregroundMark x1="39558" y1="18116" x2="40909" y2="26087"/>
                        <a14:foregroundMark x1="29484" y1="12319" x2="26290" y2="17391"/>
                        <a14:foregroundMark x1="26290" y1="16667" x2="25061" y2="58696"/>
                        <a14:foregroundMark x1="25061" y1="58696" x2="26658" y2="97826"/>
                        <a14:foregroundMark x1="38084" y1="13768" x2="41646" y2="51449"/>
                        <a14:foregroundMark x1="41646" y1="51449" x2="39681" y2="91304"/>
                        <a14:foregroundMark x1="39681" y1="91304" x2="40172" y2="87681"/>
                        <a14:backgroundMark x1="26658" y1="99275" x2="26658" y2="99275"/>
                      </a14:backgroundRemoval>
                    </a14:imgEffect>
                    <a14:imgEffect>
                      <a14:sharpenSoften amount="33000"/>
                    </a14:imgEffect>
                  </a14:imgLayer>
                </a14:imgProps>
              </a:ext>
            </a:extLst>
          </a:blip>
          <a:srcRect l="21939" r="56122"/>
          <a:stretch/>
        </p:blipFill>
        <p:spPr>
          <a:xfrm>
            <a:off x="4572000" y="3072103"/>
            <a:ext cx="4612079" cy="31843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292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BFC170D4-876E-944E-89A6-8FEA3C3282BF}"/>
              </a:ext>
            </a:extLst>
          </p:cNvPr>
          <p:cNvSpPr txBox="1"/>
          <p:nvPr/>
        </p:nvSpPr>
        <p:spPr>
          <a:xfrm>
            <a:off x="380626" y="3190907"/>
            <a:ext cx="8382747" cy="301272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Khổ thơ cuối bài muốn nói điều gì?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Cánh diều làm thôn quê đông vui hơn.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Cánh diều làm thôn quê giàu có hơn.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 Cánh diều làm cảnh thôn quê tươi đẹp hơn.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7870A53-4C5F-F54B-A60A-546728FE1C5C}"/>
              </a:ext>
            </a:extLst>
          </p:cNvPr>
          <p:cNvSpPr/>
          <p:nvPr/>
        </p:nvSpPr>
        <p:spPr>
          <a:xfrm>
            <a:off x="501867" y="5631160"/>
            <a:ext cx="470550" cy="5027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37B90E-49BC-AC4E-9DCD-F29C315B1140}"/>
              </a:ext>
            </a:extLst>
          </p:cNvPr>
          <p:cNvSpPr txBox="1"/>
          <p:nvPr/>
        </p:nvSpPr>
        <p:spPr>
          <a:xfrm>
            <a:off x="2328719" y="276619"/>
            <a:ext cx="5907040" cy="2955470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marL="70555" algn="just">
              <a:lnSpc>
                <a:spcPct val="130000"/>
              </a:lnSpc>
            </a:pP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diều no gió</a:t>
            </a:r>
          </a:p>
          <a:p>
            <a:pPr marL="70555" algn="just">
              <a:lnSpc>
                <a:spcPct val="130000"/>
              </a:lnSpc>
            </a:pP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 trời réo vang</a:t>
            </a:r>
          </a:p>
          <a:p>
            <a:pPr marL="70555" algn="just">
              <a:lnSpc>
                <a:spcPct val="130000"/>
              </a:lnSpc>
            </a:pP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diều xanh lúa</a:t>
            </a:r>
          </a:p>
          <a:p>
            <a:pPr marL="70555" algn="just">
              <a:lnSpc>
                <a:spcPct val="130000"/>
              </a:lnSpc>
            </a:pP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 cong tre làng.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959A5B2-CCE7-4986-99AB-CCF8960AAC2A}"/>
              </a:ext>
            </a:extLst>
          </p:cNvPr>
          <p:cNvSpPr/>
          <p:nvPr/>
        </p:nvSpPr>
        <p:spPr>
          <a:xfrm>
            <a:off x="1988645" y="521398"/>
            <a:ext cx="409687" cy="37350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368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6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My whispered colors — the sun came out today">
            <a:extLst>
              <a:ext uri="{FF2B5EF4-FFF2-40B4-BE49-F238E27FC236}">
                <a16:creationId xmlns:a16="http://schemas.microsoft.com/office/drawing/2014/main" id="{D27540BF-8641-5D48-B458-A0411B247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19" y="326796"/>
            <a:ext cx="8565776" cy="6209121"/>
          </a:xfrm>
          <a:prstGeom prst="roundRect">
            <a:avLst>
              <a:gd name="adj" fmla="val 23145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3293CAC-D4BF-EF4A-BA15-59916BF2519A}"/>
              </a:ext>
            </a:extLst>
          </p:cNvPr>
          <p:cNvSpPr txBox="1"/>
          <p:nvPr/>
        </p:nvSpPr>
        <p:spPr>
          <a:xfrm>
            <a:off x="376519" y="322083"/>
            <a:ext cx="8243046" cy="87797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thích khổ thơ nào nhất? Vì sao?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01E132-07FF-0147-A5E0-5A0B0AF0AF58}"/>
              </a:ext>
            </a:extLst>
          </p:cNvPr>
          <p:cNvSpPr/>
          <p:nvPr/>
        </p:nvSpPr>
        <p:spPr>
          <a:xfrm>
            <a:off x="336178" y="1011560"/>
            <a:ext cx="9094171" cy="3370968"/>
          </a:xfrm>
          <a:prstGeom prst="rect">
            <a:avLst/>
          </a:prstGeom>
        </p:spPr>
        <p:txBody>
          <a:bodyPr wrap="square" lIns="145143" tIns="72571" rIns="145143" bIns="7257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khổ thơ thế nào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hình ảnh nào đẹp? 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từ ngữ nào hay?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cảm thấy thế nào khi đọc khổ thơ đó? </a:t>
            </a:r>
            <a:endParaRPr lang="x-none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Download Graphic Patterns - Kite Line - Free Transparent PNG Clipart Images  Download">
            <a:extLst>
              <a:ext uri="{FF2B5EF4-FFF2-40B4-BE49-F238E27FC236}">
                <a16:creationId xmlns:a16="http://schemas.microsoft.com/office/drawing/2014/main" id="{8FD7B205-2D1F-804C-8690-07A412E2F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488" b="94204" l="6429" r="96071">
                        <a14:foregroundMark x1="36190" y1="6574" x2="44524" y2="7180"/>
                        <a14:foregroundMark x1="6429" y1="30017" x2="7143" y2="33131"/>
                        <a14:foregroundMark x1="84881" y1="93858" x2="95714" y2="88149"/>
                        <a14:foregroundMark x1="95714" y1="88149" x2="96190" y2="88149"/>
                        <a14:foregroundMark x1="90476" y1="91609" x2="90952" y2="94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6287" flipH="1">
            <a:off x="6290426" y="4571265"/>
            <a:ext cx="2217633" cy="228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86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D3293CAC-D4BF-EF4A-BA15-59916BF2519A}"/>
              </a:ext>
            </a:extLst>
          </p:cNvPr>
          <p:cNvSpPr txBox="1"/>
          <p:nvPr/>
        </p:nvSpPr>
        <p:spPr>
          <a:xfrm>
            <a:off x="3321188" y="155633"/>
            <a:ext cx="3532617" cy="959282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1583" y="1114915"/>
            <a:ext cx="8100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293CAC-D4BF-EF4A-BA15-59916BF2519A}"/>
              </a:ext>
            </a:extLst>
          </p:cNvPr>
          <p:cNvSpPr txBox="1"/>
          <p:nvPr/>
        </p:nvSpPr>
        <p:spPr>
          <a:xfrm>
            <a:off x="3209871" y="1868768"/>
            <a:ext cx="3532617" cy="959282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583" y="3069097"/>
            <a:ext cx="84255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2694" y="417145"/>
            <a:ext cx="7729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581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 animBg="1"/>
      <p:bldP spid="4" grpId="0"/>
      <p:bldP spid="5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678611" y="835566"/>
            <a:ext cx="1785474" cy="651444"/>
            <a:chOff x="365509" y="617893"/>
            <a:chExt cx="1617481" cy="48858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484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65509" y="621727"/>
              <a:ext cx="1613647" cy="484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21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0679" y="1655638"/>
            <a:ext cx="705583" cy="4234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719265" y="390058"/>
            <a:ext cx="6620500" cy="1254555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/>
            <a:r>
              <a:rPr lang="vi-VN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 DIỀU</a:t>
            </a:r>
            <a:endParaRPr 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C64E51-03FB-B24B-9C1F-7AB95B5E32C8}"/>
              </a:ext>
            </a:extLst>
          </p:cNvPr>
          <p:cNvGrpSpPr/>
          <p:nvPr/>
        </p:nvGrpSpPr>
        <p:grpSpPr>
          <a:xfrm>
            <a:off x="349624" y="2431818"/>
            <a:ext cx="8265458" cy="4149241"/>
            <a:chOff x="746255" y="1823862"/>
            <a:chExt cx="4956978" cy="311193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9D25F84-4932-B540-85A7-5290A9CFC3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5000"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  <a14:imgEffect>
                        <a14:brightnessContrast bright="12000" contrast="21000"/>
                      </a14:imgEffect>
                    </a14:imgLayer>
                  </a14:imgProps>
                </a:ext>
              </a:extLst>
            </a:blip>
            <a:srcRect l="4577" t="3824" r="5043"/>
            <a:stretch/>
          </p:blipFill>
          <p:spPr>
            <a:xfrm>
              <a:off x="1375563" y="1823862"/>
              <a:ext cx="4327670" cy="3111931"/>
            </a:xfrm>
            <a:prstGeom prst="roundRect">
              <a:avLst>
                <a:gd name="adj" fmla="val 27725"/>
              </a:avLst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925016C-BE47-9A4B-94C3-6764EE316C5C}"/>
                </a:ext>
              </a:extLst>
            </p:cNvPr>
            <p:cNvSpPr/>
            <p:nvPr/>
          </p:nvSpPr>
          <p:spPr>
            <a:xfrm>
              <a:off x="746255" y="1954167"/>
              <a:ext cx="4475469" cy="9881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A91A355-653A-3744-9AB9-4033D6BC7F14}"/>
              </a:ext>
            </a:extLst>
          </p:cNvPr>
          <p:cNvSpPr txBox="1"/>
          <p:nvPr/>
        </p:nvSpPr>
        <p:spPr>
          <a:xfrm>
            <a:off x="617494" y="1955719"/>
            <a:ext cx="9906507" cy="87797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biết gì về trò chơi này?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49624" y="2289891"/>
            <a:ext cx="9906507" cy="87797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bạn trong tranh đang chơi trò chơi gì?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344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8" grpId="0"/>
      <p:bldP spid="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3732" descr="PPT素材-12">
            <a:extLst>
              <a:ext uri="{FF2B5EF4-FFF2-40B4-BE49-F238E27FC236}">
                <a16:creationId xmlns:a16="http://schemas.microsoft.com/office/drawing/2014/main" id="{77F8999D-85AE-0555-E892-DDABC5AE1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743" y="1491416"/>
            <a:ext cx="6022519" cy="38527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76004C-B4C1-1DE7-2FC3-994208EDF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图片 73732" descr="PPT素材-12">
            <a:extLst>
              <a:ext uri="{FF2B5EF4-FFF2-40B4-BE49-F238E27FC236}">
                <a16:creationId xmlns:a16="http://schemas.microsoft.com/office/drawing/2014/main" id="{4E69450A-F656-AA8D-3924-437AA3450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829" y="1082279"/>
            <a:ext cx="7575947" cy="47255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CCCFCBB7-42B1-3B60-AECD-69530608FF1E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6950" y="3253962"/>
            <a:ext cx="6301697" cy="10782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685732">
              <a:lnSpc>
                <a:spcPct val="150000"/>
              </a:lnSpc>
              <a:defRPr/>
            </a:pPr>
            <a:r>
              <a:rPr lang="en-US" altLang="zh-CN" sz="4852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 ĐỌC LẠI</a:t>
            </a:r>
            <a:endParaRPr lang="zh-CN" altLang="en-US" sz="4852" b="1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DB808D-61E5-C035-697C-85C2C777A0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781" y="1754539"/>
            <a:ext cx="1108036" cy="109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1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369281"/>
            <a:ext cx="9144000" cy="48871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9144000" cy="448297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25">
                <a:defRPr/>
              </a:pPr>
              <a:endParaRPr lang="en-US" sz="1013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25">
                <a:defRPr/>
              </a:pPr>
              <a:endParaRPr lang="en-US" sz="1013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1896200" y="567988"/>
            <a:ext cx="5648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25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CF663E4-22E1-46B4-A189-4EF1289C479A}"/>
              </a:ext>
            </a:extLst>
          </p:cNvPr>
          <p:cNvSpPr txBox="1"/>
          <p:nvPr/>
        </p:nvSpPr>
        <p:spPr>
          <a:xfrm>
            <a:off x="72338" y="3166582"/>
            <a:ext cx="8989772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25"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hiện được giọng đọc toàn bài,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E96EF29-9D46-4CDD-A702-017DDEDBB417}"/>
              </a:ext>
            </a:extLst>
          </p:cNvPr>
          <p:cNvSpPr txBox="1"/>
          <p:nvPr/>
        </p:nvSpPr>
        <p:spPr>
          <a:xfrm>
            <a:off x="331548" y="1395564"/>
            <a:ext cx="721268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25"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đúng, to, rõ ràng.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3C4679-830F-C08E-0BAC-BA000B56473E}"/>
              </a:ext>
            </a:extLst>
          </p:cNvPr>
          <p:cNvSpPr txBox="1"/>
          <p:nvPr/>
        </p:nvSpPr>
        <p:spPr>
          <a:xfrm>
            <a:off x="438538" y="2318298"/>
            <a:ext cx="8266923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25"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5900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581D8DE-7C05-46A8-AD25-E3B74704BE0A}"/>
              </a:ext>
            </a:extLst>
          </p:cNvPr>
          <p:cNvSpPr txBox="1"/>
          <p:nvPr/>
        </p:nvSpPr>
        <p:spPr>
          <a:xfrm>
            <a:off x="3121007" y="84123"/>
            <a:ext cx="2511983" cy="909845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 diều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33CE0A-5F0C-4F2F-A49B-0DCAF71AF7A1}"/>
              </a:ext>
            </a:extLst>
          </p:cNvPr>
          <p:cNvSpPr txBox="1"/>
          <p:nvPr/>
        </p:nvSpPr>
        <p:spPr>
          <a:xfrm>
            <a:off x="439014" y="735715"/>
            <a:ext cx="3243785" cy="211709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diều no gió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Sáo nó thổi vang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trời trôi qua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 thành trăng vàng.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5598BB-0F50-4C47-B110-E08C56606981}"/>
              </a:ext>
            </a:extLst>
          </p:cNvPr>
          <p:cNvSpPr txBox="1"/>
          <p:nvPr/>
        </p:nvSpPr>
        <p:spPr>
          <a:xfrm>
            <a:off x="3440885" y="1235014"/>
            <a:ext cx="3063484" cy="211709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diều no gió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nó trong ngần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 hay chiếc thuyền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Trôi trên sông Ngân.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1954E9-3B8A-44EF-ACC1-88EA21377915}"/>
              </a:ext>
            </a:extLst>
          </p:cNvPr>
          <p:cNvSpPr txBox="1"/>
          <p:nvPr/>
        </p:nvSpPr>
        <p:spPr>
          <a:xfrm>
            <a:off x="6310749" y="1954628"/>
            <a:ext cx="3074724" cy="211709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diều no gió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nó chơi vơi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 là hạt cau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Phơi trên nong trời.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F0899B9-BC95-43C1-8CCF-98EC558A951E}"/>
              </a:ext>
            </a:extLst>
          </p:cNvPr>
          <p:cNvSpPr txBox="1"/>
          <p:nvPr/>
        </p:nvSpPr>
        <p:spPr>
          <a:xfrm>
            <a:off x="779704" y="4087013"/>
            <a:ext cx="3063484" cy="211709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Trời như cánh đồng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Xong mùa gặt hái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 em - lưỡi liềm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quên bỏ lại.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6331A94-2EC8-4621-8C5E-EA282C9076B4}"/>
              </a:ext>
            </a:extLst>
          </p:cNvPr>
          <p:cNvSpPr txBox="1"/>
          <p:nvPr/>
        </p:nvSpPr>
        <p:spPr>
          <a:xfrm>
            <a:off x="4427603" y="4087013"/>
            <a:ext cx="2939352" cy="211709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diều no gió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Nhạc trời réo vang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diều xanh lúa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Uốn cong tre làng.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2286677-F752-49CB-9FD4-ED98027D60BA}"/>
              </a:ext>
            </a:extLst>
          </p:cNvPr>
          <p:cNvSpPr/>
          <p:nvPr/>
        </p:nvSpPr>
        <p:spPr>
          <a:xfrm>
            <a:off x="6175622" y="6037924"/>
            <a:ext cx="2382667" cy="552889"/>
          </a:xfrm>
          <a:prstGeom prst="rect">
            <a:avLst/>
          </a:prstGeom>
        </p:spPr>
        <p:txBody>
          <a:bodyPr wrap="none" lIns="145143" tIns="72571" rIns="145143" bIns="72571">
            <a:spAutoFit/>
          </a:bodyPr>
          <a:lstStyle/>
          <a:p>
            <a:pPr marL="70555" algn="just">
              <a:lnSpc>
                <a:spcPct val="15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(Trần Đăng Khoa)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BB594CD-A614-47EB-B944-E1A8ACBDC2A7}"/>
              </a:ext>
            </a:extLst>
          </p:cNvPr>
          <p:cNvSpPr/>
          <p:nvPr/>
        </p:nvSpPr>
        <p:spPr>
          <a:xfrm>
            <a:off x="3843188" y="665220"/>
            <a:ext cx="1127516" cy="552889"/>
          </a:xfrm>
          <a:prstGeom prst="rect">
            <a:avLst/>
          </a:prstGeom>
        </p:spPr>
        <p:txBody>
          <a:bodyPr wrap="none" lIns="145143" tIns="72571" rIns="145143" bIns="72571">
            <a:spAutoFit/>
          </a:bodyPr>
          <a:lstStyle/>
          <a:p>
            <a:pPr marL="70555" algn="just">
              <a:lnSpc>
                <a:spcPct val="15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(Trích)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11AE92D-7DAC-49D5-992B-95ABB16A8C62}"/>
              </a:ext>
            </a:extLst>
          </p:cNvPr>
          <p:cNvSpPr/>
          <p:nvPr/>
        </p:nvSpPr>
        <p:spPr>
          <a:xfrm>
            <a:off x="360616" y="921180"/>
            <a:ext cx="277594" cy="284013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6E4C77E-12DD-4C6B-B826-2D985A895AB8}"/>
              </a:ext>
            </a:extLst>
          </p:cNvPr>
          <p:cNvSpPr/>
          <p:nvPr/>
        </p:nvSpPr>
        <p:spPr>
          <a:xfrm>
            <a:off x="3292815" y="1483924"/>
            <a:ext cx="277594" cy="284013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02085B2-5F51-4999-AD87-DF271B3202FB}"/>
              </a:ext>
            </a:extLst>
          </p:cNvPr>
          <p:cNvSpPr/>
          <p:nvPr/>
        </p:nvSpPr>
        <p:spPr>
          <a:xfrm>
            <a:off x="6221281" y="2151556"/>
            <a:ext cx="277594" cy="284013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A473061-333A-4569-9EF8-A925F261C32E}"/>
              </a:ext>
            </a:extLst>
          </p:cNvPr>
          <p:cNvSpPr/>
          <p:nvPr/>
        </p:nvSpPr>
        <p:spPr>
          <a:xfrm>
            <a:off x="637985" y="4303085"/>
            <a:ext cx="277594" cy="284013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EB92242-9A12-4CA4-BD7D-764B49978518}"/>
              </a:ext>
            </a:extLst>
          </p:cNvPr>
          <p:cNvSpPr/>
          <p:nvPr/>
        </p:nvSpPr>
        <p:spPr>
          <a:xfrm>
            <a:off x="4268149" y="4284976"/>
            <a:ext cx="277594" cy="284013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5284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916BEEC8-EF01-42F7-AED3-9E6FDF34607E}"/>
              </a:ext>
            </a:extLst>
          </p:cNvPr>
          <p:cNvSpPr txBox="1"/>
          <p:nvPr/>
        </p:nvSpPr>
        <p:spPr>
          <a:xfrm>
            <a:off x="3121007" y="84123"/>
            <a:ext cx="2511983" cy="909845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 diều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B30FB04-D74E-4248-947B-8950D66567FD}"/>
              </a:ext>
            </a:extLst>
          </p:cNvPr>
          <p:cNvSpPr txBox="1"/>
          <p:nvPr/>
        </p:nvSpPr>
        <p:spPr>
          <a:xfrm>
            <a:off x="439014" y="735715"/>
            <a:ext cx="3243785" cy="211709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diều no gió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Sáo nó thổi vang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trời trôi qua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 thành trăng vàng.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A4F6CBD-A342-4FEB-977A-C8B1B38DCD8E}"/>
              </a:ext>
            </a:extLst>
          </p:cNvPr>
          <p:cNvSpPr txBox="1"/>
          <p:nvPr/>
        </p:nvSpPr>
        <p:spPr>
          <a:xfrm>
            <a:off x="3440885" y="1235014"/>
            <a:ext cx="3063484" cy="211709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diều no gió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nó trong ngần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 hay chiếc thuyền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Trôi trên sông Ngân.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27D2F79-2E84-4413-936E-7EBB9660022F}"/>
              </a:ext>
            </a:extLst>
          </p:cNvPr>
          <p:cNvSpPr txBox="1"/>
          <p:nvPr/>
        </p:nvSpPr>
        <p:spPr>
          <a:xfrm>
            <a:off x="6310749" y="1954628"/>
            <a:ext cx="3074724" cy="211709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diều no gió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nó chơi vơi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 là hạt cau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Phơi trên nong trời.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24ADE4E-CEDE-43F6-AAF1-D216B739D899}"/>
              </a:ext>
            </a:extLst>
          </p:cNvPr>
          <p:cNvSpPr txBox="1"/>
          <p:nvPr/>
        </p:nvSpPr>
        <p:spPr>
          <a:xfrm>
            <a:off x="779704" y="4087013"/>
            <a:ext cx="3063484" cy="211709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Trời như cánh đồng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Xong mùa gặt hái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 em - lưỡi liềm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quên bỏ lại.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19CCF3F-03AA-4212-9CD8-9C9DEC8D3615}"/>
              </a:ext>
            </a:extLst>
          </p:cNvPr>
          <p:cNvSpPr txBox="1"/>
          <p:nvPr/>
        </p:nvSpPr>
        <p:spPr>
          <a:xfrm>
            <a:off x="4427603" y="4087013"/>
            <a:ext cx="2939352" cy="211709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diều no gió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Nhạc trời réo vang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diều xanh lúa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Uốn cong tre làng.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C2A51D5-A007-4A82-994D-87FC05755B1D}"/>
              </a:ext>
            </a:extLst>
          </p:cNvPr>
          <p:cNvSpPr/>
          <p:nvPr/>
        </p:nvSpPr>
        <p:spPr>
          <a:xfrm>
            <a:off x="6175622" y="6037924"/>
            <a:ext cx="2382667" cy="552889"/>
          </a:xfrm>
          <a:prstGeom prst="rect">
            <a:avLst/>
          </a:prstGeom>
        </p:spPr>
        <p:txBody>
          <a:bodyPr wrap="none" lIns="145143" tIns="72571" rIns="145143" bIns="72571">
            <a:spAutoFit/>
          </a:bodyPr>
          <a:lstStyle/>
          <a:p>
            <a:pPr marL="70555" algn="just">
              <a:lnSpc>
                <a:spcPct val="15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(Trần Đăng Khoa)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1FC722F-2A20-40F7-A435-EA4EA7D153DD}"/>
              </a:ext>
            </a:extLst>
          </p:cNvPr>
          <p:cNvSpPr/>
          <p:nvPr/>
        </p:nvSpPr>
        <p:spPr>
          <a:xfrm>
            <a:off x="3843188" y="665220"/>
            <a:ext cx="1127516" cy="552889"/>
          </a:xfrm>
          <a:prstGeom prst="rect">
            <a:avLst/>
          </a:prstGeom>
        </p:spPr>
        <p:txBody>
          <a:bodyPr wrap="none" lIns="145143" tIns="72571" rIns="145143" bIns="72571">
            <a:spAutoFit/>
          </a:bodyPr>
          <a:lstStyle/>
          <a:p>
            <a:pPr marL="70555" algn="just">
              <a:lnSpc>
                <a:spcPct val="15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(Trích)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06E3B90-828D-49BE-B6D6-189C1983C906}"/>
              </a:ext>
            </a:extLst>
          </p:cNvPr>
          <p:cNvSpPr/>
          <p:nvPr/>
        </p:nvSpPr>
        <p:spPr>
          <a:xfrm>
            <a:off x="360616" y="921180"/>
            <a:ext cx="277594" cy="284013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53270CF-F27F-4E3E-AE46-EEE76D44AD19}"/>
              </a:ext>
            </a:extLst>
          </p:cNvPr>
          <p:cNvSpPr/>
          <p:nvPr/>
        </p:nvSpPr>
        <p:spPr>
          <a:xfrm>
            <a:off x="3292815" y="1483924"/>
            <a:ext cx="277594" cy="284013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0BD0EA2-9C04-499B-B9ED-2E94D47B4938}"/>
              </a:ext>
            </a:extLst>
          </p:cNvPr>
          <p:cNvSpPr/>
          <p:nvPr/>
        </p:nvSpPr>
        <p:spPr>
          <a:xfrm>
            <a:off x="6221281" y="2151556"/>
            <a:ext cx="277594" cy="284013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780943D-EA86-4A8D-8137-DAFD34C5438D}"/>
              </a:ext>
            </a:extLst>
          </p:cNvPr>
          <p:cNvSpPr/>
          <p:nvPr/>
        </p:nvSpPr>
        <p:spPr>
          <a:xfrm>
            <a:off x="637985" y="4303085"/>
            <a:ext cx="277594" cy="284013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57ADAF2-AB19-4928-8B31-E8E92E311D12}"/>
              </a:ext>
            </a:extLst>
          </p:cNvPr>
          <p:cNvSpPr/>
          <p:nvPr/>
        </p:nvSpPr>
        <p:spPr>
          <a:xfrm>
            <a:off x="4268149" y="4284976"/>
            <a:ext cx="277594" cy="284013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CFD783-DB02-4417-A860-156B870EBB37}"/>
              </a:ext>
            </a:extLst>
          </p:cNvPr>
          <p:cNvSpPr/>
          <p:nvPr/>
        </p:nvSpPr>
        <p:spPr>
          <a:xfrm>
            <a:off x="1949824" y="892042"/>
            <a:ext cx="897108" cy="345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DB5ABC6-E9E3-4859-BF5E-5BF4A52E716F}"/>
              </a:ext>
            </a:extLst>
          </p:cNvPr>
          <p:cNvSpPr/>
          <p:nvPr/>
        </p:nvSpPr>
        <p:spPr>
          <a:xfrm>
            <a:off x="1451222" y="1388544"/>
            <a:ext cx="1503324" cy="345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7A5DBEF-B4BE-44CA-B113-3365BD1A1D1C}"/>
              </a:ext>
            </a:extLst>
          </p:cNvPr>
          <p:cNvSpPr/>
          <p:nvPr/>
        </p:nvSpPr>
        <p:spPr>
          <a:xfrm>
            <a:off x="1141165" y="1954628"/>
            <a:ext cx="1503324" cy="345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78A45C8-BD2D-49E2-866D-AE8A5970F9A1}"/>
              </a:ext>
            </a:extLst>
          </p:cNvPr>
          <p:cNvSpPr/>
          <p:nvPr/>
        </p:nvSpPr>
        <p:spPr>
          <a:xfrm>
            <a:off x="1254291" y="2388444"/>
            <a:ext cx="2181100" cy="345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B23A034-6CBB-4C66-A07D-D8826A1FD63B}"/>
              </a:ext>
            </a:extLst>
          </p:cNvPr>
          <p:cNvSpPr/>
          <p:nvPr/>
        </p:nvSpPr>
        <p:spPr>
          <a:xfrm>
            <a:off x="4970704" y="1399776"/>
            <a:ext cx="887096" cy="345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CBAC990-CC16-48BD-B1D5-221551D5AF9D}"/>
              </a:ext>
            </a:extLst>
          </p:cNvPr>
          <p:cNvSpPr/>
          <p:nvPr/>
        </p:nvSpPr>
        <p:spPr>
          <a:xfrm>
            <a:off x="4355369" y="1911128"/>
            <a:ext cx="1833700" cy="345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CD875AA-9AA4-4614-A5A1-69075B440493}"/>
              </a:ext>
            </a:extLst>
          </p:cNvPr>
          <p:cNvSpPr/>
          <p:nvPr/>
        </p:nvSpPr>
        <p:spPr>
          <a:xfrm>
            <a:off x="4285491" y="2435570"/>
            <a:ext cx="2019764" cy="359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B80D279-1B07-4175-BE84-2871F90A0E73}"/>
              </a:ext>
            </a:extLst>
          </p:cNvPr>
          <p:cNvSpPr/>
          <p:nvPr/>
        </p:nvSpPr>
        <p:spPr>
          <a:xfrm>
            <a:off x="4814047" y="2906236"/>
            <a:ext cx="1435862" cy="359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21E5788-041A-4119-B8BB-881C494D4478}"/>
              </a:ext>
            </a:extLst>
          </p:cNvPr>
          <p:cNvSpPr/>
          <p:nvPr/>
        </p:nvSpPr>
        <p:spPr>
          <a:xfrm>
            <a:off x="7817890" y="2096105"/>
            <a:ext cx="887096" cy="345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4E2960B-6D9E-4BDA-B59B-DCF6505E5311}"/>
              </a:ext>
            </a:extLst>
          </p:cNvPr>
          <p:cNvSpPr/>
          <p:nvPr/>
        </p:nvSpPr>
        <p:spPr>
          <a:xfrm>
            <a:off x="7286073" y="2642053"/>
            <a:ext cx="1404035" cy="345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4FFE0A1-D2B6-4777-95E7-FDDC2859B09A}"/>
              </a:ext>
            </a:extLst>
          </p:cNvPr>
          <p:cNvSpPr/>
          <p:nvPr/>
        </p:nvSpPr>
        <p:spPr>
          <a:xfrm>
            <a:off x="7098322" y="3098324"/>
            <a:ext cx="1591786" cy="359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215EF64-C860-4C97-B673-7CD317EFC8E6}"/>
              </a:ext>
            </a:extLst>
          </p:cNvPr>
          <p:cNvSpPr/>
          <p:nvPr/>
        </p:nvSpPr>
        <p:spPr>
          <a:xfrm>
            <a:off x="7098323" y="3633326"/>
            <a:ext cx="1762834" cy="359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5A6A1F1-8638-4A64-AE61-1D7CAEA022ED}"/>
              </a:ext>
            </a:extLst>
          </p:cNvPr>
          <p:cNvSpPr/>
          <p:nvPr/>
        </p:nvSpPr>
        <p:spPr>
          <a:xfrm>
            <a:off x="1571065" y="4220248"/>
            <a:ext cx="1864326" cy="359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01AD55D-812D-44E2-A49C-38E2657855B3}"/>
              </a:ext>
            </a:extLst>
          </p:cNvPr>
          <p:cNvSpPr/>
          <p:nvPr/>
        </p:nvSpPr>
        <p:spPr>
          <a:xfrm>
            <a:off x="1678051" y="4749991"/>
            <a:ext cx="1762834" cy="359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BF2FACD-50FB-434A-99FC-0542D6130676}"/>
              </a:ext>
            </a:extLst>
          </p:cNvPr>
          <p:cNvSpPr/>
          <p:nvPr/>
        </p:nvSpPr>
        <p:spPr>
          <a:xfrm>
            <a:off x="1621811" y="5287432"/>
            <a:ext cx="1762834" cy="359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48D7131-BB72-4E88-9AFB-B55994031DA3}"/>
              </a:ext>
            </a:extLst>
          </p:cNvPr>
          <p:cNvSpPr/>
          <p:nvPr/>
        </p:nvSpPr>
        <p:spPr>
          <a:xfrm>
            <a:off x="1375314" y="5796824"/>
            <a:ext cx="1762834" cy="359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085563B-B378-4899-B486-33A45BAB3D01}"/>
              </a:ext>
            </a:extLst>
          </p:cNvPr>
          <p:cNvSpPr/>
          <p:nvPr/>
        </p:nvSpPr>
        <p:spPr>
          <a:xfrm>
            <a:off x="5334546" y="4250952"/>
            <a:ext cx="1762834" cy="359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07ACDAA-51E0-4936-97B9-CB4E467FA6EB}"/>
              </a:ext>
            </a:extLst>
          </p:cNvPr>
          <p:cNvSpPr/>
          <p:nvPr/>
        </p:nvSpPr>
        <p:spPr>
          <a:xfrm>
            <a:off x="5312560" y="4760945"/>
            <a:ext cx="1762834" cy="359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5029BD9-465C-4345-86F4-18533EB66C16}"/>
              </a:ext>
            </a:extLst>
          </p:cNvPr>
          <p:cNvSpPr/>
          <p:nvPr/>
        </p:nvSpPr>
        <p:spPr>
          <a:xfrm>
            <a:off x="5387358" y="5224849"/>
            <a:ext cx="1762834" cy="359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FC505BD-CC07-482D-BB0A-50BDBCFC9FCC}"/>
              </a:ext>
            </a:extLst>
          </p:cNvPr>
          <p:cNvSpPr/>
          <p:nvPr/>
        </p:nvSpPr>
        <p:spPr>
          <a:xfrm>
            <a:off x="5172204" y="5787189"/>
            <a:ext cx="1762835" cy="359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88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6C88818-C0C0-400F-98A9-FC392E078C62}"/>
              </a:ext>
            </a:extLst>
          </p:cNvPr>
          <p:cNvSpPr txBox="1"/>
          <p:nvPr/>
        </p:nvSpPr>
        <p:spPr>
          <a:xfrm>
            <a:off x="389498" y="2254245"/>
            <a:ext cx="8313638" cy="113144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Từ ngữ nào được dùng để nói về âm thanh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sáo diều?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3196794" y="560684"/>
            <a:ext cx="5067282" cy="102372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vi-VN" sz="5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5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52F1B16-0A3F-9040-B86E-2077D48F5368}"/>
              </a:ext>
            </a:extLst>
          </p:cNvPr>
          <p:cNvSpPr/>
          <p:nvPr/>
        </p:nvSpPr>
        <p:spPr>
          <a:xfrm rot="288941">
            <a:off x="556285" y="4951963"/>
            <a:ext cx="1407624" cy="619857"/>
          </a:xfrm>
          <a:prstGeom prst="roundRect">
            <a:avLst>
              <a:gd name="adj" fmla="val 33724"/>
            </a:avLst>
          </a:prstGeom>
          <a:solidFill>
            <a:srgbClr val="D5EB98"/>
          </a:solidFill>
          <a:ln>
            <a:solidFill>
              <a:srgbClr val="F3F1C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r>
              <a:rPr lang="en-US" sz="2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29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59758AA-43DC-2646-8B21-A208CBD3D994}"/>
              </a:ext>
            </a:extLst>
          </p:cNvPr>
          <p:cNvSpPr/>
          <p:nvPr/>
        </p:nvSpPr>
        <p:spPr>
          <a:xfrm rot="21311040">
            <a:off x="3149609" y="4931547"/>
            <a:ext cx="2352415" cy="595653"/>
          </a:xfrm>
          <a:prstGeom prst="roundRect">
            <a:avLst>
              <a:gd name="adj" fmla="val 20734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r>
              <a:rPr lang="en-US" sz="29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ngần</a:t>
            </a:r>
            <a:endParaRPr lang="en-US" sz="2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BE90AA8-A35D-164A-AB3D-0805582A8B18}"/>
              </a:ext>
            </a:extLst>
          </p:cNvPr>
          <p:cNvSpPr/>
          <p:nvPr/>
        </p:nvSpPr>
        <p:spPr>
          <a:xfrm rot="347092">
            <a:off x="6307313" y="4979835"/>
            <a:ext cx="2198407" cy="595653"/>
          </a:xfrm>
          <a:prstGeom prst="roundRect">
            <a:avLst>
              <a:gd name="adj" fmla="val 26156"/>
            </a:avLst>
          </a:prstGeom>
          <a:solidFill>
            <a:schemeClr val="bg1">
              <a:lumMod val="9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r>
              <a:rPr lang="en-US" sz="29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2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endParaRPr lang="en-US" sz="2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Music note icon cartoon style Royalty Free Vector Image">
            <a:extLst>
              <a:ext uri="{FF2B5EF4-FFF2-40B4-BE49-F238E27FC236}">
                <a16:creationId xmlns:a16="http://schemas.microsoft.com/office/drawing/2014/main" id="{392C79C2-0060-354C-883F-4B273EDBC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78" b="91019" l="1770" r="99779">
                        <a14:foregroundMark x1="7965" y1="80648" x2="15819" y2="88333"/>
                        <a14:foregroundMark x1="15819" y1="88333" x2="17699" y2="87593"/>
                        <a14:foregroundMark x1="6084" y1="87222" x2="4093" y2="78796"/>
                        <a14:foregroundMark x1="4093" y1="78611" x2="4867" y2="88981"/>
                        <a14:foregroundMark x1="4867" y1="88981" x2="11947" y2="91111"/>
                        <a14:foregroundMark x1="94248" y1="2778" x2="73230" y2="11759"/>
                        <a14:foregroundMark x1="98673" y1="4537" x2="99779" y2="47870"/>
                        <a14:foregroundMark x1="7412" y1="77963" x2="1881" y2="80648"/>
                        <a14:foregroundMark x1="13274" y1="77778" x2="1770" y2="79352"/>
                        <a14:foregroundMark x1="70133" y1="63148" x2="62721" y2="68519"/>
                        <a14:foregroundMark x1="62721" y1="67222" x2="71903" y2="60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230"/>
          <a:stretch/>
        </p:blipFill>
        <p:spPr bwMode="auto">
          <a:xfrm rot="153072">
            <a:off x="6883047" y="3450108"/>
            <a:ext cx="1174199" cy="120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A1A3D88-EF22-1043-B6BD-E682B01E62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408" b="91289" l="5060" r="93750">
                        <a14:foregroundMark x1="5357" y1="80836" x2="22024" y2="71777"/>
                        <a14:foregroundMark x1="16369" y1="68293" x2="12798" y2="68641"/>
                        <a14:foregroundMark x1="91071" y1="26481" x2="91071" y2="26481"/>
                        <a14:foregroundMark x1="93750" y1="19861" x2="93750" y2="19861"/>
                        <a14:foregroundMark x1="60714" y1="68641" x2="58036" y2="72822"/>
                        <a14:foregroundMark x1="60119" y1="91289" x2="60119" y2="912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4004" y="3660778"/>
            <a:ext cx="1831137" cy="117307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CB85568-66E9-5A4E-8267-95F3869E9A1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45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rcRect l="23749" t="3824" r="5043"/>
          <a:stretch/>
        </p:blipFill>
        <p:spPr>
          <a:xfrm>
            <a:off x="389498" y="447020"/>
            <a:ext cx="1920257" cy="1732443"/>
          </a:xfrm>
          <a:prstGeom prst="ellipse">
            <a:avLst/>
          </a:prstGeom>
        </p:spPr>
      </p:pic>
      <p:pic>
        <p:nvPicPr>
          <p:cNvPr id="15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586" y="4462033"/>
            <a:ext cx="681916" cy="68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Music Notes Of Musical Notes">
            <a:extLst>
              <a:ext uri="{FF2B5EF4-FFF2-40B4-BE49-F238E27FC236}">
                <a16:creationId xmlns:a16="http://schemas.microsoft.com/office/drawing/2014/main" id="{7ADB2FCA-17A8-CA43-8845-DF8DD680AE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906" b="96875" l="3711" r="98242">
                        <a14:foregroundMark x1="9180" y1="92383" x2="9180" y2="92383"/>
                        <a14:foregroundMark x1="9180" y1="92383" x2="3711" y2="92578"/>
                        <a14:foregroundMark x1="8008" y1="97070" x2="8008" y2="97070"/>
                        <a14:foregroundMark x1="47852" y1="74414" x2="58789" y2="74609"/>
                        <a14:foregroundMark x1="58789" y1="74609" x2="62109" y2="74023"/>
                        <a14:foregroundMark x1="96875" y1="7227" x2="96875" y2="7227"/>
                        <a14:foregroundMark x1="98242" y1="3906" x2="98242" y2="3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557" b="1947"/>
          <a:stretch/>
        </p:blipFill>
        <p:spPr bwMode="auto">
          <a:xfrm>
            <a:off x="3442850" y="3460471"/>
            <a:ext cx="1405707" cy="114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F737128-FB50-4C40-B5E2-58D5BD72B083}"/>
              </a:ext>
            </a:extLst>
          </p:cNvPr>
          <p:cNvSpPr/>
          <p:nvPr/>
        </p:nvSpPr>
        <p:spPr>
          <a:xfrm>
            <a:off x="523968" y="782281"/>
            <a:ext cx="1062318" cy="24204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232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2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0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9" grpId="1" animBg="1"/>
      <p:bldP spid="10" grpId="1" animBg="1"/>
      <p:bldP spid="13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527792" y="339252"/>
            <a:ext cx="7869292" cy="113144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Dựa theo khổ thơ thứ tư, nói một câu tả cánh diều.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700BE8-37E7-464C-9E38-7AD2A3E286EA}"/>
              </a:ext>
            </a:extLst>
          </p:cNvPr>
          <p:cNvSpPr txBox="1"/>
          <p:nvPr/>
        </p:nvSpPr>
        <p:spPr>
          <a:xfrm>
            <a:off x="392184" y="3130195"/>
            <a:ext cx="7869291" cy="79673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Cánh diều cong cong như lưỡi liềm.</a:t>
            </a:r>
          </a:p>
        </p:txBody>
      </p:sp>
      <p:sp>
        <p:nvSpPr>
          <p:cNvPr id="2" name="Rectangle 1"/>
          <p:cNvSpPr/>
          <p:nvPr/>
        </p:nvSpPr>
        <p:spPr>
          <a:xfrm>
            <a:off x="392184" y="3867177"/>
            <a:ext cx="86215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diều giống sự vật nào? Ở đâu? Khi nào?</a:t>
            </a:r>
          </a:p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diều có điểm gì giống sự vật đó?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03E980-FBE9-8C45-902A-782C31DC3654}"/>
              </a:ext>
            </a:extLst>
          </p:cNvPr>
          <p:cNvSpPr txBox="1"/>
          <p:nvPr/>
        </p:nvSpPr>
        <p:spPr>
          <a:xfrm>
            <a:off x="2543658" y="1215202"/>
            <a:ext cx="4886355" cy="211632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marL="70555" algn="just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như cánh đồng</a:t>
            </a:r>
          </a:p>
          <a:p>
            <a:pPr marL="70555" algn="just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 mùa gặt hái</a:t>
            </a:r>
          </a:p>
          <a:p>
            <a:pPr marL="70555" algn="just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 em - lưỡi liềm</a:t>
            </a:r>
          </a:p>
          <a:p>
            <a:pPr marL="70555" algn="just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quên bỏ lại.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DA11471-9CEC-4A70-BE1E-B3587A23D38F}"/>
              </a:ext>
            </a:extLst>
          </p:cNvPr>
          <p:cNvSpPr/>
          <p:nvPr/>
        </p:nvSpPr>
        <p:spPr>
          <a:xfrm>
            <a:off x="2266064" y="1412235"/>
            <a:ext cx="423348" cy="349330"/>
          </a:xfrm>
          <a:prstGeom prst="ellipse">
            <a:avLst/>
          </a:prstGeom>
          <a:solidFill>
            <a:srgbClr val="92D050"/>
          </a:solidFill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098" name="TextBox4" r:id="rId3" imgW="8353440" imgH="552600"/>
        </mc:Choice>
        <mc:Fallback>
          <p:control name="TextBox4" r:id="rId3" imgW="8353440" imgH="552600">
            <p:pic>
              <p:nvPicPr>
                <p:cNvPr id="3" name="Text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527792" y="5011738"/>
                  <a:ext cx="8347268" cy="5524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99" name="TextBox1" r:id="rId4" imgW="8353440" imgH="552600"/>
        </mc:Choice>
        <mc:Fallback>
          <p:control name="TextBox1" r:id="rId4" imgW="8353440" imgH="552600">
            <p:pic>
              <p:nvPicPr>
                <p:cNvPr id="4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527792" y="5741988"/>
                  <a:ext cx="8347268" cy="5524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40607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18" grpId="0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2277929" y="124013"/>
            <a:ext cx="5223623" cy="923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zh-CN" sz="5400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</a:t>
            </a:r>
            <a:r>
              <a:rPr lang="en-US" altLang="zh-CN" sz="5400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cầu</a:t>
            </a:r>
            <a:r>
              <a:rPr lang="en-US" altLang="zh-CN" sz="5400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cần</a:t>
            </a:r>
            <a:r>
              <a:rPr lang="en-US" altLang="zh-CN" sz="5400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đạt</a:t>
            </a:r>
            <a:endParaRPr lang="zh-CN" altLang="en-US" sz="5400" dirty="0"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2" name="Picture 21" descr="A picture containing toy, doll, clock, drawing&#10;&#10;Description automatically generated">
            <a:extLst>
              <a:ext uri="{FF2B5EF4-FFF2-40B4-BE49-F238E27FC236}">
                <a16:creationId xmlns:a16="http://schemas.microsoft.com/office/drawing/2014/main" id="{EE450A0D-CEC3-4764-809D-6E89BC327F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119" y="4627963"/>
            <a:ext cx="2270588" cy="2186226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829884" y="1443122"/>
            <a:ext cx="7484230" cy="1330363"/>
            <a:chOff x="4284983" y="1988430"/>
            <a:chExt cx="7484230" cy="1145600"/>
          </a:xfrm>
        </p:grpSpPr>
        <p:sp>
          <p:nvSpPr>
            <p:cNvPr id="26" name="Rounded Rectangle 25"/>
            <p:cNvSpPr/>
            <p:nvPr/>
          </p:nvSpPr>
          <p:spPr>
            <a:xfrm>
              <a:off x="4284983" y="2027901"/>
              <a:ext cx="7484230" cy="1106129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71838" y="1988430"/>
              <a:ext cx="6710519" cy="890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hangingPunct="0">
                <a:lnSpc>
                  <a:spcPct val="150000"/>
                </a:lnSpc>
              </a:pP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1.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hiện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ngắt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nghỉ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hơi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lí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zh-CN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29885" y="3018016"/>
            <a:ext cx="7606845" cy="1330363"/>
            <a:chOff x="3183769" y="805060"/>
            <a:chExt cx="7606845" cy="877350"/>
          </a:xfrm>
        </p:grpSpPr>
        <p:sp>
          <p:nvSpPr>
            <p:cNvPr id="31" name="Rounded Rectangle 30"/>
            <p:cNvSpPr/>
            <p:nvPr/>
          </p:nvSpPr>
          <p:spPr>
            <a:xfrm>
              <a:off x="3183769" y="805060"/>
              <a:ext cx="7484229" cy="877350"/>
            </a:xfrm>
            <a:prstGeom prst="roundRect">
              <a:avLst>
                <a:gd name="adj" fmla="val 50000"/>
              </a:avLst>
            </a:prstGeom>
            <a:solidFill>
              <a:srgbClr val="FFCCCC"/>
            </a:solidFill>
            <a:ln>
              <a:solidFill>
                <a:srgbClr val="FF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696636" y="805060"/>
              <a:ext cx="7093978" cy="747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hangingPunct="0">
                <a:lnSpc>
                  <a:spcPct val="150000"/>
                </a:lnSpc>
              </a:pP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2.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Trả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lời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các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hỏi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liên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quan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Nêu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zh-CN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565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762" y="-287766"/>
            <a:ext cx="10766099" cy="6704415"/>
          </a:xfrm>
          <a:prstGeom prst="rect">
            <a:avLst/>
          </a:prstGeom>
        </p:spPr>
      </p:pic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15556" y="870993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852742" y="2727900"/>
            <a:ext cx="7633146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-939633" y="188539"/>
            <a:ext cx="2088829" cy="310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2277929" y="124013"/>
            <a:ext cx="5223623" cy="923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zh-CN" sz="5400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</a:t>
            </a:r>
            <a:r>
              <a:rPr lang="en-US" altLang="zh-CN" sz="5400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cầu</a:t>
            </a:r>
            <a:r>
              <a:rPr lang="en-US" altLang="zh-CN" sz="5400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cần</a:t>
            </a:r>
            <a:r>
              <a:rPr lang="en-US" altLang="zh-CN" sz="5400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đạt</a:t>
            </a:r>
            <a:endParaRPr lang="zh-CN" altLang="en-US" sz="5400" dirty="0"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2" name="Picture 21" descr="A picture containing toy, doll, clock, drawing&#10;&#10;Description automatically generated">
            <a:extLst>
              <a:ext uri="{FF2B5EF4-FFF2-40B4-BE49-F238E27FC236}">
                <a16:creationId xmlns:a16="http://schemas.microsoft.com/office/drawing/2014/main" id="{EE450A0D-CEC3-4764-809D-6E89BC327F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119" y="4627963"/>
            <a:ext cx="2270588" cy="2186226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829884" y="1443122"/>
            <a:ext cx="7484230" cy="1330363"/>
            <a:chOff x="4284983" y="1988430"/>
            <a:chExt cx="7484230" cy="1145600"/>
          </a:xfrm>
        </p:grpSpPr>
        <p:sp>
          <p:nvSpPr>
            <p:cNvPr id="26" name="Rounded Rectangle 25"/>
            <p:cNvSpPr/>
            <p:nvPr/>
          </p:nvSpPr>
          <p:spPr>
            <a:xfrm>
              <a:off x="4284983" y="2027901"/>
              <a:ext cx="7484230" cy="1106129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71838" y="1988430"/>
              <a:ext cx="6710519" cy="890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hangingPunct="0">
                <a:lnSpc>
                  <a:spcPct val="150000"/>
                </a:lnSpc>
              </a:pP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1.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hiện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ngắt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nghỉ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hơi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lí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zh-CN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29885" y="3018016"/>
            <a:ext cx="7606845" cy="1330363"/>
            <a:chOff x="3183769" y="805060"/>
            <a:chExt cx="7606845" cy="877350"/>
          </a:xfrm>
        </p:grpSpPr>
        <p:sp>
          <p:nvSpPr>
            <p:cNvPr id="31" name="Rounded Rectangle 30"/>
            <p:cNvSpPr/>
            <p:nvPr/>
          </p:nvSpPr>
          <p:spPr>
            <a:xfrm>
              <a:off x="3183769" y="805060"/>
              <a:ext cx="7484229" cy="877350"/>
            </a:xfrm>
            <a:prstGeom prst="roundRect">
              <a:avLst>
                <a:gd name="adj" fmla="val 50000"/>
              </a:avLst>
            </a:prstGeom>
            <a:solidFill>
              <a:srgbClr val="FFCCCC"/>
            </a:solidFill>
            <a:ln>
              <a:solidFill>
                <a:srgbClr val="FF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696636" y="805060"/>
              <a:ext cx="7093978" cy="747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hangingPunct="0">
                <a:lnSpc>
                  <a:spcPct val="150000"/>
                </a:lnSpc>
              </a:pP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2.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Trả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lời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các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hỏi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liên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quan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Nêu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altLang="zh-CN" sz="24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zh-CN" alt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369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121007" y="84123"/>
            <a:ext cx="2511983" cy="909845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 diều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39014" y="735715"/>
            <a:ext cx="3243785" cy="211709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diều no gió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Sáo nó thổi vang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trời trôi qua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 thành trăng vàng.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B66960-C515-1A4E-A05C-85FF5AE876E2}"/>
              </a:ext>
            </a:extLst>
          </p:cNvPr>
          <p:cNvSpPr txBox="1"/>
          <p:nvPr/>
        </p:nvSpPr>
        <p:spPr>
          <a:xfrm>
            <a:off x="3440885" y="1235014"/>
            <a:ext cx="3063484" cy="211709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diều no gió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nó trong ngần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 hay chiếc thuyền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Trôi trên sông Ngân.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0CE178-722D-1142-9A4F-E52B99EC2B8A}"/>
              </a:ext>
            </a:extLst>
          </p:cNvPr>
          <p:cNvSpPr txBox="1"/>
          <p:nvPr/>
        </p:nvSpPr>
        <p:spPr>
          <a:xfrm>
            <a:off x="6310749" y="1954628"/>
            <a:ext cx="3074724" cy="211709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diều no gió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nó chơi vơi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 là hạt cau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Phơi trên nong trời.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03E980-FBE9-8C45-902A-782C31DC3654}"/>
              </a:ext>
            </a:extLst>
          </p:cNvPr>
          <p:cNvSpPr txBox="1"/>
          <p:nvPr/>
        </p:nvSpPr>
        <p:spPr>
          <a:xfrm>
            <a:off x="779704" y="4087013"/>
            <a:ext cx="3063484" cy="211709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Trời như cánh đồng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Xong mùa gặt hái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 em - lưỡi liềm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quên bỏ lại.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37B90E-49BC-AC4E-9DCD-F29C315B1140}"/>
              </a:ext>
            </a:extLst>
          </p:cNvPr>
          <p:cNvSpPr txBox="1"/>
          <p:nvPr/>
        </p:nvSpPr>
        <p:spPr>
          <a:xfrm>
            <a:off x="4427603" y="4087013"/>
            <a:ext cx="2939352" cy="211709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diều no gió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Nhạc trời réo vang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diều xanh lúa</a:t>
            </a:r>
          </a:p>
          <a:p>
            <a:pPr marL="70555" algn="just">
              <a:lnSpc>
                <a:spcPct val="15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Uốn cong tre làng.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B16AF7-2790-4946-8931-2761A6AC2E48}"/>
              </a:ext>
            </a:extLst>
          </p:cNvPr>
          <p:cNvSpPr/>
          <p:nvPr/>
        </p:nvSpPr>
        <p:spPr>
          <a:xfrm>
            <a:off x="6175622" y="6037924"/>
            <a:ext cx="2382667" cy="552889"/>
          </a:xfrm>
          <a:prstGeom prst="rect">
            <a:avLst/>
          </a:prstGeom>
        </p:spPr>
        <p:txBody>
          <a:bodyPr wrap="none" lIns="145143" tIns="72571" rIns="145143" bIns="72571">
            <a:spAutoFit/>
          </a:bodyPr>
          <a:lstStyle/>
          <a:p>
            <a:pPr marL="70555" algn="just">
              <a:lnSpc>
                <a:spcPct val="15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(Trần Đăng Khoa)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16D4F5-BBDE-424D-B4E0-7F92148AB33F}"/>
              </a:ext>
            </a:extLst>
          </p:cNvPr>
          <p:cNvSpPr/>
          <p:nvPr/>
        </p:nvSpPr>
        <p:spPr>
          <a:xfrm>
            <a:off x="3843188" y="665220"/>
            <a:ext cx="1127516" cy="552889"/>
          </a:xfrm>
          <a:prstGeom prst="rect">
            <a:avLst/>
          </a:prstGeom>
        </p:spPr>
        <p:txBody>
          <a:bodyPr wrap="none" lIns="145143" tIns="72571" rIns="145143" bIns="72571">
            <a:spAutoFit/>
          </a:bodyPr>
          <a:lstStyle/>
          <a:p>
            <a:pPr marL="70555" algn="just">
              <a:lnSpc>
                <a:spcPct val="15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(Trích)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610F6D2-FCEB-42C7-8F9E-5FE476C5CCB1}"/>
              </a:ext>
            </a:extLst>
          </p:cNvPr>
          <p:cNvSpPr/>
          <p:nvPr/>
        </p:nvSpPr>
        <p:spPr>
          <a:xfrm>
            <a:off x="360616" y="921180"/>
            <a:ext cx="277594" cy="284013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C5DAA75-7520-433A-B500-AAA27C0B8B38}"/>
              </a:ext>
            </a:extLst>
          </p:cNvPr>
          <p:cNvSpPr/>
          <p:nvPr/>
        </p:nvSpPr>
        <p:spPr>
          <a:xfrm>
            <a:off x="3292815" y="1483924"/>
            <a:ext cx="277594" cy="284013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8653F72-6FA5-4101-8AD4-275C26B790B1}"/>
              </a:ext>
            </a:extLst>
          </p:cNvPr>
          <p:cNvSpPr/>
          <p:nvPr/>
        </p:nvSpPr>
        <p:spPr>
          <a:xfrm>
            <a:off x="6221281" y="2151556"/>
            <a:ext cx="277594" cy="284013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03709D9-C3C1-44EB-8EFD-266394C86B30}"/>
              </a:ext>
            </a:extLst>
          </p:cNvPr>
          <p:cNvSpPr/>
          <p:nvPr/>
        </p:nvSpPr>
        <p:spPr>
          <a:xfrm>
            <a:off x="637985" y="4303085"/>
            <a:ext cx="277594" cy="284013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0F8BCCA-6CEB-4354-9A8C-645B3C29F6AA}"/>
              </a:ext>
            </a:extLst>
          </p:cNvPr>
          <p:cNvSpPr/>
          <p:nvPr/>
        </p:nvSpPr>
        <p:spPr>
          <a:xfrm>
            <a:off x="4268149" y="4284976"/>
            <a:ext cx="277594" cy="284013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1630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114322" y="211082"/>
            <a:ext cx="3142530" cy="909845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 diều</a:t>
            </a:r>
            <a:endParaRPr lang="en-US" sz="3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363576" y="1386541"/>
            <a:ext cx="5924851" cy="337096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diều no gió</a:t>
            </a:r>
          </a:p>
          <a:p>
            <a:pPr algn="just">
              <a:lnSpc>
                <a:spcPct val="15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Sáo nó thổi vang</a:t>
            </a:r>
          </a:p>
          <a:p>
            <a:pPr algn="just">
              <a:lnSpc>
                <a:spcPct val="15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trời trôi qua</a:t>
            </a:r>
          </a:p>
          <a:p>
            <a:pPr algn="just">
              <a:lnSpc>
                <a:spcPct val="15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 thành trăng vàng.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BD7BCD-94CA-D343-AEAC-E9536830F3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67" y="1710263"/>
            <a:ext cx="349309" cy="384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416D4F5-BBDE-424D-B4E0-7F92148AB33F}"/>
              </a:ext>
            </a:extLst>
          </p:cNvPr>
          <p:cNvSpPr/>
          <p:nvPr/>
        </p:nvSpPr>
        <p:spPr>
          <a:xfrm>
            <a:off x="3045174" y="803831"/>
            <a:ext cx="1280827" cy="634193"/>
          </a:xfrm>
          <a:prstGeom prst="rect">
            <a:avLst/>
          </a:prstGeom>
        </p:spPr>
        <p:txBody>
          <a:bodyPr wrap="none" lIns="145143" tIns="72571" rIns="145143" bIns="72571">
            <a:spAutoFit/>
          </a:bodyPr>
          <a:lstStyle/>
          <a:p>
            <a:pPr marL="70555" algn="just">
              <a:lnSpc>
                <a:spcPct val="150000"/>
              </a:lnSpc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(Trích)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849674" y="1784975"/>
            <a:ext cx="7219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796126" y="2614700"/>
            <a:ext cx="7219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777484" y="3444425"/>
            <a:ext cx="7219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063683" y="4262636"/>
            <a:ext cx="98614" cy="398094"/>
            <a:chOff x="9280359" y="3918675"/>
            <a:chExt cx="144381" cy="398094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9280359" y="3932769"/>
              <a:ext cx="7219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9352550" y="3918675"/>
              <a:ext cx="7219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8681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CB66960-C515-1A4E-A05C-85FF5AE876E2}"/>
              </a:ext>
            </a:extLst>
          </p:cNvPr>
          <p:cNvSpPr txBox="1"/>
          <p:nvPr/>
        </p:nvSpPr>
        <p:spPr>
          <a:xfrm>
            <a:off x="1962307" y="427841"/>
            <a:ext cx="5544008" cy="337096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marL="70555" algn="just">
              <a:lnSpc>
                <a:spcPct val="15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diều no gió</a:t>
            </a:r>
          </a:p>
          <a:p>
            <a:pPr marL="70555" algn="just">
              <a:lnSpc>
                <a:spcPct val="15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nó trong ngần</a:t>
            </a:r>
          </a:p>
          <a:p>
            <a:pPr marL="70555" algn="just">
              <a:lnSpc>
                <a:spcPct val="15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 hay chiếc thuyền</a:t>
            </a:r>
          </a:p>
          <a:p>
            <a:pPr marL="70555" algn="just">
              <a:lnSpc>
                <a:spcPct val="15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Trôi trên sông Ngân.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5D2971-2D53-5044-BF9F-77A04FDC6546}"/>
              </a:ext>
            </a:extLst>
          </p:cNvPr>
          <p:cNvSpPr/>
          <p:nvPr/>
        </p:nvSpPr>
        <p:spPr>
          <a:xfrm>
            <a:off x="438629" y="4068772"/>
            <a:ext cx="5289818" cy="2115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 bầu trời, được tạo nên từ nhiều ngôi sao, trông giống như một con sông.</a:t>
            </a:r>
          </a:p>
        </p:txBody>
      </p:sp>
      <p:pic>
        <p:nvPicPr>
          <p:cNvPr id="23" name="Picture 2" descr="Dải Ngân Hà của chúng ta có gì đặc biệt? - Doanh Nghiệp Việt Nam">
            <a:extLst>
              <a:ext uri="{FF2B5EF4-FFF2-40B4-BE49-F238E27FC236}">
                <a16:creationId xmlns:a16="http://schemas.microsoft.com/office/drawing/2014/main" id="{A0D8775B-C293-4344-9ABA-184AF4057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446" y="3985285"/>
            <a:ext cx="3146611" cy="2634339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4234123" y="3633370"/>
            <a:ext cx="1663268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554344" y="801863"/>
            <a:ext cx="7219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172438" y="1623824"/>
            <a:ext cx="7219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474882" y="2471924"/>
            <a:ext cx="7219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6236729" y="3301094"/>
            <a:ext cx="98614" cy="393969"/>
            <a:chOff x="9280359" y="3932769"/>
            <a:chExt cx="144381" cy="393969"/>
          </a:xfrm>
        </p:grpSpPr>
        <p:cxnSp>
          <p:nvCxnSpPr>
            <p:cNvPr id="29" name="Straight Connector 28"/>
            <p:cNvCxnSpPr/>
            <p:nvPr/>
          </p:nvCxnSpPr>
          <p:spPr>
            <a:xfrm flipH="1">
              <a:off x="9280359" y="3932769"/>
              <a:ext cx="7219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9352550" y="3942738"/>
              <a:ext cx="7219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45FFF552-64F1-4EC0-8D25-C309F058D822}"/>
              </a:ext>
            </a:extLst>
          </p:cNvPr>
          <p:cNvSpPr/>
          <p:nvPr/>
        </p:nvSpPr>
        <p:spPr>
          <a:xfrm>
            <a:off x="1823510" y="798068"/>
            <a:ext cx="277594" cy="284013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5464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10CE178-722D-1142-9A4F-E52B99EC2B8A}"/>
              </a:ext>
            </a:extLst>
          </p:cNvPr>
          <p:cNvSpPr txBox="1"/>
          <p:nvPr/>
        </p:nvSpPr>
        <p:spPr>
          <a:xfrm>
            <a:off x="2184991" y="194795"/>
            <a:ext cx="5063054" cy="337096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marL="70555" algn="just">
              <a:lnSpc>
                <a:spcPct val="15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diều no gió</a:t>
            </a:r>
          </a:p>
          <a:p>
            <a:pPr marL="70555" algn="just">
              <a:lnSpc>
                <a:spcPct val="15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nó chơi vơi</a:t>
            </a:r>
          </a:p>
          <a:p>
            <a:pPr marL="70555" algn="just">
              <a:lnSpc>
                <a:spcPct val="15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 là hạt cau</a:t>
            </a:r>
          </a:p>
          <a:p>
            <a:pPr marL="70555" algn="just">
              <a:lnSpc>
                <a:spcPct val="15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Phơi trên nong trời.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42AE4B-CA33-EA4D-ABBC-67FD94E573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013" y="552393"/>
            <a:ext cx="349704" cy="333826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flipV="1">
            <a:off x="4458392" y="3385438"/>
            <a:ext cx="1620621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8EA5652B-C773-F94B-B193-0F8B31CBA13A}"/>
              </a:ext>
            </a:extLst>
          </p:cNvPr>
          <p:cNvSpPr/>
          <p:nvPr/>
        </p:nvSpPr>
        <p:spPr>
          <a:xfrm>
            <a:off x="434882" y="4042076"/>
            <a:ext cx="49322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nong</a:t>
            </a:r>
            <a:r>
              <a:rPr lang="vi-VN" sz="3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vật dụng làm từ tre nứa, có hình tròn, dùng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4" descr="Cái nong - Báo Gia Lai điện tử - Tin nhanh - Chính xác">
            <a:extLst>
              <a:ext uri="{FF2B5EF4-FFF2-40B4-BE49-F238E27FC236}">
                <a16:creationId xmlns:a16="http://schemas.microsoft.com/office/drawing/2014/main" id="{0CF05587-897F-A941-A4B3-355F5FA9B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582" y="3565763"/>
            <a:ext cx="3464277" cy="262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Connector 25"/>
          <p:cNvCxnSpPr/>
          <p:nvPr/>
        </p:nvCxnSpPr>
        <p:spPr>
          <a:xfrm flipV="1">
            <a:off x="3919121" y="2557016"/>
            <a:ext cx="1386757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8EA5652B-C773-F94B-B193-0F8B31CBA13A}"/>
              </a:ext>
            </a:extLst>
          </p:cNvPr>
          <p:cNvSpPr/>
          <p:nvPr/>
        </p:nvSpPr>
        <p:spPr>
          <a:xfrm>
            <a:off x="345141" y="4065749"/>
            <a:ext cx="41300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en-US" sz="3600" b="1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hạt</a:t>
            </a:r>
            <a:r>
              <a:rPr lang="en-US" sz="3600" b="1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cau</a:t>
            </a:r>
            <a:r>
              <a:rPr lang="en-US" sz="3600" b="1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vi-VN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phần hạt của quả cau</a:t>
            </a:r>
          </a:p>
        </p:txBody>
      </p:sp>
      <p:pic>
        <p:nvPicPr>
          <p:cNvPr id="28" name="Picture 2" descr="Nhớ những mùa cau | Báo dân sinh">
            <a:extLst>
              <a:ext uri="{FF2B5EF4-FFF2-40B4-BE49-F238E27FC236}">
                <a16:creationId xmlns:a16="http://schemas.microsoft.com/office/drawing/2014/main" id="{0E8B3CAC-51C7-C44E-A438-3DA1925F5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68946" y="3370718"/>
            <a:ext cx="2625036" cy="31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Connector 28"/>
          <p:cNvCxnSpPr/>
          <p:nvPr/>
        </p:nvCxnSpPr>
        <p:spPr>
          <a:xfrm flipH="1">
            <a:off x="5760769" y="613537"/>
            <a:ext cx="7219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820455" y="1403650"/>
            <a:ext cx="7219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399589" y="2246092"/>
            <a:ext cx="7219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6279342" y="3030906"/>
            <a:ext cx="89649" cy="398094"/>
            <a:chOff x="9280359" y="3918675"/>
            <a:chExt cx="144381" cy="398094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9280359" y="3932769"/>
              <a:ext cx="7219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9352550" y="3918675"/>
              <a:ext cx="7219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86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7" grpId="0"/>
      <p:bldP spid="2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E03E980-FBE9-8C45-902A-782C31DC3654}"/>
              </a:ext>
            </a:extLst>
          </p:cNvPr>
          <p:cNvSpPr txBox="1"/>
          <p:nvPr/>
        </p:nvSpPr>
        <p:spPr>
          <a:xfrm>
            <a:off x="2565202" y="521080"/>
            <a:ext cx="4886355" cy="310121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marL="70555" algn="just">
              <a:lnSpc>
                <a:spcPct val="15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Trời như cánh đồng</a:t>
            </a:r>
          </a:p>
          <a:p>
            <a:pPr marL="70555" algn="just">
              <a:lnSpc>
                <a:spcPct val="15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Xong mùa gặt hái</a:t>
            </a:r>
          </a:p>
          <a:p>
            <a:pPr marL="70555" algn="just">
              <a:lnSpc>
                <a:spcPct val="15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 em -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lưỡi liềm</a:t>
            </a:r>
          </a:p>
          <a:p>
            <a:pPr marL="70555" algn="just">
              <a:lnSpc>
                <a:spcPct val="15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quên bỏ lại.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678253" y="2629379"/>
            <a:ext cx="150648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5A3AE20E-7EE3-9740-8A16-213680E86CC7}"/>
              </a:ext>
            </a:extLst>
          </p:cNvPr>
          <p:cNvSpPr/>
          <p:nvPr/>
        </p:nvSpPr>
        <p:spPr>
          <a:xfrm>
            <a:off x="3862708" y="4963879"/>
            <a:ext cx="51542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en-US" sz="3200" b="1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lưỡi</a:t>
            </a:r>
            <a:r>
              <a:rPr lang="en-US" sz="3200" b="1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liềm</a:t>
            </a:r>
            <a:r>
              <a:rPr lang="en-US" sz="3200" b="1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vi-VN" sz="3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vật dụng dùng để gặt lúa.</a:t>
            </a:r>
          </a:p>
        </p:txBody>
      </p:sp>
      <p:pic>
        <p:nvPicPr>
          <p:cNvPr id="24" name="Picture 4" descr="Liềm – Wikipedia tiếng Việt">
            <a:extLst>
              <a:ext uri="{FF2B5EF4-FFF2-40B4-BE49-F238E27FC236}">
                <a16:creationId xmlns:a16="http://schemas.microsoft.com/office/drawing/2014/main" id="{3A130879-2A2B-6B43-8F4D-592F2F0A0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1241" y1="16868" x2="41241" y2="16868"/>
                        <a14:backgroundMark x1="39820" y1="17045" x2="44460" y2="16868"/>
                        <a14:backgroundMark x1="44460" y1="16690" x2="44934" y2="17223"/>
                        <a14:backgroundMark x1="70597" y1="29332" x2="73532" y2="38494"/>
                        <a14:backgroundMark x1="58617" y1="61932" x2="62263" y2="85405"/>
                        <a14:backgroundMark x1="59612" y1="82848" x2="57386" y2="837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0" y="3400824"/>
            <a:ext cx="2614375" cy="348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Mặt trăng lưỡi liềm">
            <a:extLst>
              <a:ext uri="{FF2B5EF4-FFF2-40B4-BE49-F238E27FC236}">
                <a16:creationId xmlns:a16="http://schemas.microsoft.com/office/drawing/2014/main" id="{E42A47E9-5DC2-304A-8D53-C61835FDCD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38222" y1="44620" x2="48000" y2="56962"/>
                        <a14:backgroundMark x1="48000" y1="56962" x2="52889" y2="46203"/>
                        <a14:backgroundMark x1="52889" y1="46203" x2="52444" y2="43038"/>
                        <a14:backgroundMark x1="52444" y1="42722" x2="51556" y2="55696"/>
                        <a14:backgroundMark x1="51556" y1="55696" x2="40444" y2="66456"/>
                        <a14:backgroundMark x1="57111" y1="46203" x2="57333" y2="49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23" t="20423" r="32474" b="23648"/>
          <a:stretch/>
        </p:blipFill>
        <p:spPr bwMode="auto">
          <a:xfrm>
            <a:off x="1977340" y="4172065"/>
            <a:ext cx="1885368" cy="194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Connector 25"/>
          <p:cNvCxnSpPr/>
          <p:nvPr/>
        </p:nvCxnSpPr>
        <p:spPr>
          <a:xfrm flipH="1">
            <a:off x="6260059" y="882274"/>
            <a:ext cx="7219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891471" y="1579774"/>
            <a:ext cx="7219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6237898" y="2318563"/>
            <a:ext cx="7219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5319434" y="3015297"/>
            <a:ext cx="89649" cy="398094"/>
            <a:chOff x="9280359" y="3918675"/>
            <a:chExt cx="144381" cy="398094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9280359" y="3932769"/>
              <a:ext cx="7219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9352550" y="3918675"/>
              <a:ext cx="7219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/>
          <p:cNvCxnSpPr/>
          <p:nvPr/>
        </p:nvCxnSpPr>
        <p:spPr>
          <a:xfrm flipH="1">
            <a:off x="3556553" y="802906"/>
            <a:ext cx="7219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234474" y="2318563"/>
            <a:ext cx="7219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214141" y="3045000"/>
            <a:ext cx="7219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909CAC65-DFB9-47FA-9384-C053AFF59953}"/>
              </a:ext>
            </a:extLst>
          </p:cNvPr>
          <p:cNvSpPr/>
          <p:nvPr/>
        </p:nvSpPr>
        <p:spPr>
          <a:xfrm>
            <a:off x="2383667" y="802906"/>
            <a:ext cx="363070" cy="384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1611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637B90E-49BC-AC4E-9DCD-F29C315B1140}"/>
              </a:ext>
            </a:extLst>
          </p:cNvPr>
          <p:cNvSpPr txBox="1"/>
          <p:nvPr/>
        </p:nvSpPr>
        <p:spPr>
          <a:xfrm>
            <a:off x="2714999" y="350883"/>
            <a:ext cx="5907040" cy="337096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marL="70555" algn="just">
              <a:lnSpc>
                <a:spcPct val="15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diều no gió</a:t>
            </a:r>
          </a:p>
          <a:p>
            <a:pPr marL="70555" algn="just">
              <a:lnSpc>
                <a:spcPct val="15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Nhạc trời réo vang</a:t>
            </a:r>
          </a:p>
          <a:p>
            <a:pPr marL="70555" algn="just">
              <a:lnSpc>
                <a:spcPct val="15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diều xanh lúa</a:t>
            </a:r>
          </a:p>
          <a:p>
            <a:pPr marL="70555" algn="just">
              <a:lnSpc>
                <a:spcPct val="15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Uốn cong tre làng.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6316831" y="734577"/>
            <a:ext cx="7219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661265" y="1537629"/>
            <a:ext cx="7219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805183" y="2329496"/>
            <a:ext cx="7219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6498036" y="3229626"/>
            <a:ext cx="108475" cy="398094"/>
            <a:chOff x="9280359" y="3918675"/>
            <a:chExt cx="144381" cy="398094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9280359" y="3932769"/>
              <a:ext cx="7219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9352550" y="3918675"/>
              <a:ext cx="7219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60A7A3E4-7C39-4FED-B091-F9B22C9A9190}"/>
              </a:ext>
            </a:extLst>
          </p:cNvPr>
          <p:cNvSpPr/>
          <p:nvPr/>
        </p:nvSpPr>
        <p:spPr>
          <a:xfrm>
            <a:off x="2464101" y="675822"/>
            <a:ext cx="363070" cy="384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1692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5462</TotalTime>
  <Words>1137</Words>
  <Application>Microsoft Office PowerPoint</Application>
  <PresentationFormat>On-screen Show (4:3)</PresentationFormat>
  <Paragraphs>218</Paragraphs>
  <Slides>27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Hello</cp:lastModifiedBy>
  <cp:revision>241</cp:revision>
  <dcterms:created xsi:type="dcterms:W3CDTF">2021-06-17T09:40:01Z</dcterms:created>
  <dcterms:modified xsi:type="dcterms:W3CDTF">2023-11-19T06:49:15Z</dcterms:modified>
</cp:coreProperties>
</file>