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7" r:id="rId2"/>
    <p:sldId id="289" r:id="rId3"/>
    <p:sldId id="266" r:id="rId4"/>
    <p:sldId id="291" r:id="rId5"/>
    <p:sldId id="256" r:id="rId6"/>
    <p:sldId id="268" r:id="rId7"/>
    <p:sldId id="267" r:id="rId8"/>
    <p:sldId id="257" r:id="rId9"/>
    <p:sldId id="258" r:id="rId10"/>
    <p:sldId id="259" r:id="rId11"/>
    <p:sldId id="293" r:id="rId12"/>
    <p:sldId id="295" r:id="rId13"/>
    <p:sldId id="263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2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3DEB99-9A5A-4D71-91FE-7CD079025E7D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52CD9-5C84-4171-B53D-0E4114891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915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38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47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175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92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52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7438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97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3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2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504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FA570-4044-44DE-8C8C-C308B5DC16B8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1A5E1E-EB56-4A18-A589-D5FC8DE86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1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p3"/><Relationship Id="rId7" Type="http://schemas.openxmlformats.org/officeDocument/2006/relationships/image" Target="../media/image2.png"/><Relationship Id="rId2" Type="http://schemas.microsoft.com/office/2007/relationships/media" Target="../media/media1.mp3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image" Target="../media/image9.em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71" y="28865"/>
            <a:ext cx="990600" cy="129802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4" y="0"/>
            <a:ext cx="990600" cy="1139701"/>
          </a:xfrm>
          <a:prstGeom prst="rect">
            <a:avLst/>
          </a:prstGeom>
        </p:spPr>
      </p:pic>
      <p:sp>
        <p:nvSpPr>
          <p:cNvPr id="10" name="Google Shape;88;p1">
            <a:extLst>
              <a:ext uri="{FF2B5EF4-FFF2-40B4-BE49-F238E27FC236}">
                <a16:creationId xmlns:a16="http://schemas.microsoft.com/office/drawing/2014/main" id="{D626541D-3567-43C6-B4EB-E53757B7D1DF}"/>
              </a:ext>
            </a:extLst>
          </p:cNvPr>
          <p:cNvSpPr txBox="1"/>
          <p:nvPr/>
        </p:nvSpPr>
        <p:spPr>
          <a:xfrm>
            <a:off x="-9996" y="1942147"/>
            <a:ext cx="8718073" cy="171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3" tIns="25710" rIns="51433" bIns="25710" anchor="t" anchorCtr="0">
            <a:spAutoFit/>
          </a:bodyPr>
          <a:lstStyle/>
          <a:p>
            <a:pPr algn="ctr"/>
            <a:r>
              <a:rPr lang="en-US" sz="54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54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5401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5401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7809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23"/>
          <p:cNvGrpSpPr/>
          <p:nvPr/>
        </p:nvGrpSpPr>
        <p:grpSpPr>
          <a:xfrm>
            <a:off x="-10242" y="6352288"/>
            <a:ext cx="9152792" cy="571500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06843" y="690261"/>
            <a:ext cx="4855757" cy="564463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sát tranh rồi trả lời.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31014" y="831092"/>
            <a:ext cx="404405" cy="35953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zh-CN" altLang="en-US" sz="25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9" t="40833" r="39294" b="24792"/>
          <a:stretch/>
        </p:blipFill>
        <p:spPr bwMode="auto">
          <a:xfrm>
            <a:off x="1744980" y="1219200"/>
            <a:ext cx="565404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91521" y="3733800"/>
            <a:ext cx="8360957" cy="1061009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Em đoán xem quả bưởi và quả cam, quả nào nặng hơn?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0114" y="4648200"/>
            <a:ext cx="609305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Quả bưởi cân nặng mấy ki-lô-gam?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925" y="5296243"/>
            <a:ext cx="71417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Quả cam nặng hơn hay nhẹ hơn 1kg?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91521" y="3748859"/>
            <a:ext cx="5257984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Quả bưởi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cam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0912" y="4649202"/>
            <a:ext cx="68580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Quả bưởi cân nặng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1kg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5687" y="5296243"/>
            <a:ext cx="4267200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c) Quả cam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1kg</a:t>
            </a:r>
          </a:p>
        </p:txBody>
      </p:sp>
    </p:spTree>
    <p:extLst>
      <p:ext uri="{BB962C8B-B14F-4D97-AF65-F5344CB8AC3E}">
        <p14:creationId xmlns:p14="http://schemas.microsoft.com/office/powerpoint/2010/main" val="194316647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/>
      <p:bldP spid="14" grpId="1"/>
      <p:bldP spid="15" grpId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23"/>
          <p:cNvGrpSpPr/>
          <p:nvPr/>
        </p:nvGrpSpPr>
        <p:grpSpPr>
          <a:xfrm>
            <a:off x="-10242" y="6352288"/>
            <a:ext cx="9152792" cy="571500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-6927" y="52774"/>
            <a:ext cx="461066" cy="51235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zh-CN" altLang="en-US" sz="25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203" b="82943" l="21103" r="37353">
                        <a14:foregroundMark x1="26912" y1="51432" x2="33015" y2="41406"/>
                        <a14:foregroundMark x1="26618" y1="40625" x2="36397" y2="55990"/>
                        <a14:foregroundMark x1="25147" y1="45833" x2="37353" y2="55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29" t="38750" r="63593" b="18548"/>
          <a:stretch/>
        </p:blipFill>
        <p:spPr bwMode="auto">
          <a:xfrm>
            <a:off x="1663954" y="698338"/>
            <a:ext cx="1460246" cy="2246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380" b="87500" l="53309" r="75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42" t="32292" r="24470" b="18548"/>
          <a:stretch/>
        </p:blipFill>
        <p:spPr bwMode="auto">
          <a:xfrm>
            <a:off x="4629918" y="594852"/>
            <a:ext cx="2151881" cy="2453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0921" y="36144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sát tranh rồi trả lời.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9751" y="3079221"/>
            <a:ext cx="8360957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Mỗi túi cân nặng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 nhiêu ki-lô-gam?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9750" y="3020241"/>
            <a:ext cx="8360957" cy="933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muối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2kg</a:t>
            </a:r>
          </a:p>
          <a:p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8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5kg.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4287" y="4023052"/>
            <a:ext cx="8784472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Túi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gạo nặng hơn túi </a:t>
            </a:r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muối mấy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ki-lô-gam?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4388" y="4038588"/>
            <a:ext cx="8784472" cy="5029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                                  Bài giải</a:t>
            </a:r>
            <a:endParaRPr lang="en-US" sz="28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5308" y="4655118"/>
            <a:ext cx="8784472" cy="13646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ctr"/>
            <a:r>
              <a:rPr lang="en-US" sz="2800" b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 gạo nặng hơn túi muối số ki-lô-gam là:</a:t>
            </a:r>
          </a:p>
          <a:p>
            <a:pPr algn="ctr"/>
            <a:r>
              <a:rPr lang="en-US" sz="2800" b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– 2 = 3(kg)</a:t>
            </a:r>
          </a:p>
          <a:p>
            <a:pPr algn="ctr"/>
            <a:r>
              <a:rPr lang="en-US" sz="2800" b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Đáp số: 3kg</a:t>
            </a:r>
            <a:endParaRPr lang="en-US" sz="2800" b="1" dirty="0">
              <a:solidFill>
                <a:srgbClr val="0D04B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75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703782"/>
            <a:ext cx="5388405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400" y="1323961"/>
            <a:ext cx="841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8112" y="3671992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gam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" y="2497976"/>
            <a:ext cx="841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chai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0708853"/>
      </p:ext>
    </p:extLst>
  </p:cSld>
  <p:clrMapOvr>
    <a:masterClrMapping/>
  </p:clrMapOvr>
  <p:transition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6803" b="11334"/>
          <a:stretch/>
        </p:blipFill>
        <p:spPr>
          <a:xfrm>
            <a:off x="1" y="5940446"/>
            <a:ext cx="9144000" cy="917554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94900"/>
            <a:ext cx="3195436" cy="3139956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1" y="3332119"/>
            <a:ext cx="49530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sau :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“Luyện tập”.</a:t>
            </a: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575" y="185337"/>
            <a:ext cx="4495800" cy="647681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468" y="5218737"/>
            <a:ext cx="6508533" cy="144341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908685" y="1743993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4785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4" y="4034842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1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50779" y="-276221"/>
            <a:ext cx="414753" cy="5530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215125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89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</p:bldLst>
  </p:timing>
  <p:extLst>
    <p:ext uri="{E180D4A7-C9FB-4DFB-919C-405C955672EB}">
      <p14:showEvtLst xmlns:p14="http://schemas.microsoft.com/office/powerpoint/2010/main">
        <p14:playEvt time="1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"/>
            <a:ext cx="9144000" cy="68577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27" y="4892040"/>
            <a:ext cx="8139275" cy="21650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17631"/>
            <a:ext cx="1382346" cy="181133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7630"/>
            <a:ext cx="1356750" cy="1560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647" y="3927242"/>
            <a:ext cx="8473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D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0D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– </a:t>
            </a:r>
            <a:r>
              <a:rPr lang="en-US" sz="3600" b="1" dirty="0" err="1">
                <a:solidFill>
                  <a:srgbClr val="0D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>
                <a:solidFill>
                  <a:srgbClr val="0D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647" y="1997059"/>
            <a:ext cx="88970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17: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VÀ TRẢI NGHIỆM </a:t>
            </a:r>
          </a:p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CÁC ĐƠN VỊ KI-LÔ-GAM, LÍT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6616" y="970412"/>
            <a:ext cx="2851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D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9</a:t>
            </a:r>
            <a:endParaRPr lang="en-US" sz="3600" b="1" dirty="0">
              <a:solidFill>
                <a:srgbClr val="0D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003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9428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09800" y="703782"/>
            <a:ext cx="5388405" cy="627864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52400" y="1323961"/>
            <a:ext cx="841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8112" y="3671992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HS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 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gam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0500" y="2497976"/>
            <a:ext cx="84106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chai 1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5009984"/>
      </p:ext>
    </p:extLst>
  </p:cSld>
  <p:clrMapOvr>
    <a:masterClrMapping/>
  </p:clrMapOvr>
  <p:transition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1255148" y="2153886"/>
            <a:ext cx="2209800" cy="1345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4648200" y="2082333"/>
            <a:ext cx="2134185" cy="135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80829"/>
            <a:ext cx="1393827" cy="563287"/>
          </a:xfrm>
          <a:prstGeom prst="rect">
            <a:avLst/>
          </a:prstGeom>
        </p:spPr>
      </p:pic>
      <p:grpSp>
        <p:nvGrpSpPr>
          <p:cNvPr id="12" name="组合 23"/>
          <p:cNvGrpSpPr/>
          <p:nvPr/>
        </p:nvGrpSpPr>
        <p:grpSpPr>
          <a:xfrm>
            <a:off x="-10242" y="6524216"/>
            <a:ext cx="9152792" cy="399571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54827" y="1554492"/>
            <a:ext cx="6494815" cy="502908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Giới thiệu một số loại cân và cách cân.</a:t>
            </a: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1269003" y="3540935"/>
            <a:ext cx="2251740" cy="1473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682836" y="3467557"/>
            <a:ext cx="2198895" cy="145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393827" y="5022955"/>
            <a:ext cx="2126916" cy="1404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742232" y="5002173"/>
            <a:ext cx="2307559" cy="15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28600" y="644116"/>
            <a:ext cx="8380550" cy="855120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cân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gói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vịt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0D04B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Mi?</a:t>
            </a:r>
          </a:p>
        </p:txBody>
      </p:sp>
    </p:spTree>
    <p:extLst>
      <p:ext uri="{BB962C8B-B14F-4D97-AF65-F5344CB8AC3E}">
        <p14:creationId xmlns:p14="http://schemas.microsoft.com/office/powerpoint/2010/main" val="2545710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46" t="46042" r="48823" b="20161"/>
          <a:stretch/>
        </p:blipFill>
        <p:spPr bwMode="auto">
          <a:xfrm>
            <a:off x="4657724" y="2334550"/>
            <a:ext cx="4173662" cy="2770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8" t="45665" r="17324" b="21068"/>
          <a:stretch/>
        </p:blipFill>
        <p:spPr bwMode="auto">
          <a:xfrm>
            <a:off x="205296" y="2282464"/>
            <a:ext cx="4071428" cy="2827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634" y="464538"/>
            <a:ext cx="1785427" cy="721544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-76200"/>
            <a:ext cx="9144000" cy="502908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51366"/>
            <a:ext cx="9152792" cy="672422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361364" y="1417307"/>
            <a:ext cx="7380879" cy="564463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896998540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73" y="685801"/>
            <a:ext cx="1937827" cy="783133"/>
          </a:xfrm>
          <a:prstGeom prst="rect">
            <a:avLst/>
          </a:prstGeom>
        </p:spPr>
      </p:pic>
      <p:sp>
        <p:nvSpPr>
          <p:cNvPr id="11" name="Flowchart: Document 10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3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4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>
            <a:off x="533400" y="1589914"/>
            <a:ext cx="7391400" cy="564463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Giới thiệu một số loại cân và cách cân.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36593" r="47723" b="27923"/>
          <a:stretch/>
        </p:blipFill>
        <p:spPr bwMode="auto">
          <a:xfrm>
            <a:off x="271973" y="2344232"/>
            <a:ext cx="4292653" cy="294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2" t="36593" r="16983" b="27923"/>
          <a:stretch/>
        </p:blipFill>
        <p:spPr bwMode="auto">
          <a:xfrm>
            <a:off x="4733514" y="2358980"/>
            <a:ext cx="4191000" cy="2909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9557353"/>
      </p:ext>
    </p:extLst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55" t="28749" r="16470" b="35626"/>
          <a:stretch/>
        </p:blipFill>
        <p:spPr bwMode="auto">
          <a:xfrm>
            <a:off x="152400" y="2362200"/>
            <a:ext cx="4318790" cy="3114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1" t="28730" r="47608" b="35635"/>
          <a:stretch/>
        </p:blipFill>
        <p:spPr bwMode="auto">
          <a:xfrm>
            <a:off x="4643723" y="2362200"/>
            <a:ext cx="4195477" cy="300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68" y="599578"/>
            <a:ext cx="1861627" cy="752339"/>
          </a:xfrm>
          <a:prstGeom prst="rect">
            <a:avLst/>
          </a:prstGeom>
        </p:spPr>
      </p:pic>
      <p:sp>
        <p:nvSpPr>
          <p:cNvPr id="9" name="Flowchart: Document 8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组合 23"/>
          <p:cNvGrpSpPr/>
          <p:nvPr/>
        </p:nvGrpSpPr>
        <p:grpSpPr>
          <a:xfrm>
            <a:off x="-10242" y="6205462"/>
            <a:ext cx="9152792" cy="718326"/>
            <a:chOff x="-17585" y="5729324"/>
            <a:chExt cx="12203723" cy="1123362"/>
          </a:xfrm>
        </p:grpSpPr>
        <p:pic>
          <p:nvPicPr>
            <p:cNvPr id="11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463245" y="1495560"/>
            <a:ext cx="7309156" cy="564463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Giới thiệu một số loại cân và cách cân.</a:t>
            </a:r>
          </a:p>
        </p:txBody>
      </p:sp>
    </p:spTree>
    <p:extLst>
      <p:ext uri="{BB962C8B-B14F-4D97-AF65-F5344CB8AC3E}">
        <p14:creationId xmlns:p14="http://schemas.microsoft.com/office/powerpoint/2010/main" val="796496115"/>
      </p:ext>
    </p:extLst>
  </p:cSld>
  <p:clrMapOvr>
    <a:masterClrMapping/>
  </p:clrMapOvr>
  <p:transition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54" t="31458" r="14116" b="17742"/>
          <a:stretch/>
        </p:blipFill>
        <p:spPr bwMode="auto">
          <a:xfrm>
            <a:off x="4183333" y="2441752"/>
            <a:ext cx="4602480" cy="3716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2" t="54133" r="52941" b="24496"/>
          <a:stretch/>
        </p:blipFill>
        <p:spPr bwMode="auto">
          <a:xfrm>
            <a:off x="990600" y="4195670"/>
            <a:ext cx="2214716" cy="156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481" y="569729"/>
            <a:ext cx="1785427" cy="721544"/>
          </a:xfrm>
          <a:prstGeom prst="rect">
            <a:avLst/>
          </a:prstGeom>
        </p:spPr>
      </p:pic>
      <p:sp>
        <p:nvSpPr>
          <p:cNvPr id="7" name="Flowchart: Document 6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组合 23"/>
          <p:cNvGrpSpPr/>
          <p:nvPr/>
        </p:nvGrpSpPr>
        <p:grpSpPr>
          <a:xfrm>
            <a:off x="-10242" y="6477000"/>
            <a:ext cx="9152792" cy="446788"/>
            <a:chOff x="-17585" y="5729324"/>
            <a:chExt cx="12203723" cy="1123362"/>
          </a:xfrm>
        </p:grpSpPr>
        <p:pic>
          <p:nvPicPr>
            <p:cNvPr id="9" name="图片 25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0" name="图片 24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93481" y="1549018"/>
            <a:ext cx="8360957" cy="1056906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Em thực hành đo lượng nước bằng các ca 1</a:t>
            </a:r>
            <a:r>
              <a:rPr lang="en-US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chai 1</a:t>
            </a:r>
            <a:r>
              <a:rPr lang="en-US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hoặc các cốc nhỏ.</a:t>
            </a:r>
          </a:p>
        </p:txBody>
      </p:sp>
    </p:spTree>
    <p:extLst>
      <p:ext uri="{BB962C8B-B14F-4D97-AF65-F5344CB8AC3E}">
        <p14:creationId xmlns:p14="http://schemas.microsoft.com/office/powerpoint/2010/main" val="734731916"/>
      </p:ext>
    </p:extLst>
  </p:cSld>
  <p:clrMapOvr>
    <a:masterClrMapping/>
  </p:clrMapOvr>
  <p:transition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95" t="42917" r="50000" b="21169"/>
          <a:stretch/>
        </p:blipFill>
        <p:spPr bwMode="auto">
          <a:xfrm>
            <a:off x="2146804" y="2418292"/>
            <a:ext cx="3810000" cy="229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2" t="43851" r="12428" b="18851"/>
          <a:stretch/>
        </p:blipFill>
        <p:spPr bwMode="auto">
          <a:xfrm>
            <a:off x="2176301" y="2259122"/>
            <a:ext cx="3827300" cy="2458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lowchart: Document 5"/>
          <p:cNvSpPr/>
          <p:nvPr/>
        </p:nvSpPr>
        <p:spPr>
          <a:xfrm>
            <a:off x="0" y="0"/>
            <a:ext cx="9144000" cy="5715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组合 23"/>
          <p:cNvGrpSpPr/>
          <p:nvPr/>
        </p:nvGrpSpPr>
        <p:grpSpPr>
          <a:xfrm>
            <a:off x="-10242" y="6411430"/>
            <a:ext cx="9152792" cy="512357"/>
            <a:chOff x="-17585" y="5729324"/>
            <a:chExt cx="12203723" cy="1123362"/>
          </a:xfrm>
        </p:grpSpPr>
        <p:pic>
          <p:nvPicPr>
            <p:cNvPr id="8" name="图片 2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9" name="图片 2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781470" y="1239652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 đoán xem đồ vật nào nặng hơn, đồ vật nào nhẹ hơn?</a:t>
            </a:r>
          </a:p>
        </p:txBody>
      </p:sp>
      <p:sp>
        <p:nvSpPr>
          <p:cNvPr id="11" name="MH_Other_2">
            <a:extLst>
              <a:ext uri="{FF2B5EF4-FFF2-40B4-BE49-F238E27FC236}">
                <a16:creationId xmlns:a16="http://schemas.microsoft.com/office/drawing/2014/main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0404" y="1309688"/>
            <a:ext cx="461066" cy="47925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25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zh-CN" altLang="en-US" sz="2500" b="1" dirty="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6046" y="4880409"/>
            <a:ext cx="8360957" cy="933795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Quyển vở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 hơn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 bút chì.</a:t>
            </a:r>
          </a:p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Cái bút chì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 hơn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quyển vở.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843" y="548774"/>
            <a:ext cx="1432383" cy="53170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66045" y="4876800"/>
            <a:ext cx="8360957" cy="974832"/>
          </a:xfrm>
          <a:prstGeom prst="rect">
            <a:avLst/>
          </a:prstGeom>
          <a:noFill/>
          <a:ln>
            <a:noFill/>
          </a:ln>
        </p:spPr>
        <p:txBody>
          <a:bodyPr wrap="square" lIns="71323" tIns="35662" rIns="71323" bIns="35662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Quả bóng bay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 hơn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bóng đá.</a:t>
            </a:r>
          </a:p>
          <a:p>
            <a:pPr>
              <a:lnSpc>
                <a:spcPct val="120000"/>
              </a:lnSpc>
            </a:pP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Quả bóng đá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 hơn </a:t>
            </a:r>
            <a:r>
              <a:rPr 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 bóng bay.</a:t>
            </a:r>
          </a:p>
        </p:txBody>
      </p:sp>
    </p:spTree>
    <p:extLst>
      <p:ext uri="{BB962C8B-B14F-4D97-AF65-F5344CB8AC3E}">
        <p14:creationId xmlns:p14="http://schemas.microsoft.com/office/powerpoint/2010/main" val="1973891023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536</Words>
  <Application>Microsoft Office PowerPoint</Application>
  <PresentationFormat>On-screen Show (4:3)</PresentationFormat>
  <Paragraphs>53</Paragraphs>
  <Slides>14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微软雅黑</vt:lpstr>
      <vt:lpstr>宋体</vt:lpstr>
      <vt:lpstr>Arial</vt:lpstr>
      <vt:lpstr>Arial-Rounded</vt:lpstr>
      <vt:lpstr>Calibri</vt:lpstr>
      <vt:lpstr>iCiel Crocante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34</cp:revision>
  <dcterms:created xsi:type="dcterms:W3CDTF">2021-06-12T14:35:08Z</dcterms:created>
  <dcterms:modified xsi:type="dcterms:W3CDTF">2023-10-31T06:28:36Z</dcterms:modified>
</cp:coreProperties>
</file>