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4" r:id="rId1"/>
  </p:sldMasterIdLst>
  <p:sldIdLst>
    <p:sldId id="323" r:id="rId2"/>
    <p:sldId id="317" r:id="rId3"/>
    <p:sldId id="305" r:id="rId4"/>
    <p:sldId id="266" r:id="rId5"/>
    <p:sldId id="319" r:id="rId6"/>
    <p:sldId id="322" r:id="rId7"/>
    <p:sldId id="289" r:id="rId8"/>
    <p:sldId id="32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3333FF"/>
    <a:srgbClr val="6600CC"/>
    <a:srgbClr val="00FF00"/>
    <a:srgbClr val="FF00FF"/>
    <a:srgbClr val="FF0000"/>
    <a:srgbClr val="FF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2"/>
    <p:restoredTop sz="94664"/>
  </p:normalViewPr>
  <p:slideViewPr>
    <p:cSldViewPr showGuides="1">
      <p:cViewPr varScale="1">
        <p:scale>
          <a:sx n="70" d="100"/>
          <a:sy n="70" d="100"/>
        </p:scale>
        <p:origin x="60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9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3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7330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59914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0613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16223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1449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718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99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3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3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72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69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2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73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3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3D11B14-5131-4F7A-A75C-77B4D184B76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76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5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139" y="5603875"/>
            <a:ext cx="6873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20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350" y="5219700"/>
            <a:ext cx="6873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168900"/>
            <a:ext cx="211455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8">
            <a:extLst>
              <a:ext uri="{FF2B5EF4-FFF2-40B4-BE49-F238E27FC236}">
                <a16:creationId xmlns="" xmlns:a16="http://schemas.microsoft.com/office/drawing/2014/main" id="{1CD0ECEB-5BC4-47E1-B938-9FFBC97ED7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261372" y="2296717"/>
            <a:ext cx="2114550" cy="5574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hangingPunct="1">
              <a:defRPr/>
            </a:pPr>
            <a:r>
              <a:rPr lang="en-US" u="sng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u="sng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u="sng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12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465138"/>
            <a:ext cx="12573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WordArt 11"/>
          <p:cNvSpPr>
            <a:spLocks noChangeArrowheads="1" noChangeShapeType="1" noTextEdit="1"/>
          </p:cNvSpPr>
          <p:nvPr/>
        </p:nvSpPr>
        <p:spPr bwMode="auto">
          <a:xfrm>
            <a:off x="3559176" y="3040063"/>
            <a:ext cx="5476875" cy="1174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vi-VN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CUỐI HỌC KÌ II </a:t>
            </a:r>
          </a:p>
          <a:p>
            <a:r>
              <a:rPr lang="vi-VN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vi-VN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2)</a:t>
            </a: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0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613" y="508000"/>
            <a:ext cx="13716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63" y="5219700"/>
            <a:ext cx="21145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09268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Text Box 3"/>
          <p:cNvSpPr txBox="1">
            <a:spLocks noChangeArrowheads="1"/>
          </p:cNvSpPr>
          <p:nvPr/>
        </p:nvSpPr>
        <p:spPr bwMode="auto">
          <a:xfrm>
            <a:off x="1790481" y="5144518"/>
            <a:ext cx="96774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effectLst>
                  <a:outerShdw blurRad="38100" dist="38100" dir="2700000">
                    <a:srgbClr val="C0C0C0"/>
                  </a:outerShdw>
                </a:effectLst>
                <a:cs typeface="Times New Roman" panose="02020603050405020304" pitchFamily="18" charset="0"/>
              </a:rPr>
              <a:t>Ca ngợi Trạng Quỳnh rất thông minh, khôn khéo, biết l</a:t>
            </a:r>
            <a:r>
              <a:rPr lang="en-US" altLang="en-US" sz="2800" b="1" dirty="0">
                <a:effectLst>
                  <a:outerShdw blurRad="38100" dist="38100" dir="2700000">
                    <a:srgbClr val="C0C0C0"/>
                  </a:outerShdw>
                </a:effectLst>
                <a:ea typeface="Times New Roman" panose="02020603050405020304" pitchFamily="18" charset="0"/>
              </a:rPr>
              <a:t>à</a:t>
            </a:r>
            <a:r>
              <a:rPr lang="en-US" altLang="en-US" sz="2800" b="1" dirty="0">
                <a:effectLst>
                  <a:outerShdw blurRad="38100" dist="38100" dir="2700000">
                    <a:srgbClr val="C0C0C0"/>
                  </a:outerShdw>
                </a:effectLst>
                <a:cs typeface="Times New Roman" panose="02020603050405020304" pitchFamily="18" charset="0"/>
              </a:rPr>
              <a:t>m cho Chúa ngon miệng, lại khéo khuyên răn, chê bai chúa.</a:t>
            </a:r>
            <a:endParaRPr lang="en-US" altLang="en-US" sz="2800" b="1" dirty="0">
              <a:effectLst>
                <a:outerShdw blurRad="38100" dist="38100" dir="2700000">
                  <a:srgbClr val="C0C0C0"/>
                </a:outerShdw>
              </a:effectLst>
              <a:ea typeface="Times New Roman" panose="02020603050405020304" pitchFamily="18" charset="0"/>
            </a:endParaRPr>
          </a:p>
        </p:txBody>
      </p:sp>
      <p:sp>
        <p:nvSpPr>
          <p:cNvPr id="5123" name="Text Box 10"/>
          <p:cNvSpPr txBox="1"/>
          <p:nvPr/>
        </p:nvSpPr>
        <p:spPr>
          <a:xfrm>
            <a:off x="3015593" y="135342"/>
            <a:ext cx="7010400" cy="12001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Nêu tên các b</a:t>
            </a:r>
            <a:r>
              <a:rPr lang="en-US" altLang="en-US" sz="2400" b="1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 tập đọc v</a:t>
            </a:r>
            <a:r>
              <a:rPr lang="en-US" altLang="en-US" sz="2400" b="1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học thuộc lòng 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Thuộc chủ điểm: 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 phá thế giới 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Tình yêu cuộc sống ? 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 tuần 29- 34 )</a:t>
            </a:r>
            <a:endParaRPr lang="en-US" altLang="en-US" sz="2400" b="1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9387" name="Text Box 11"/>
          <p:cNvSpPr txBox="1"/>
          <p:nvPr/>
        </p:nvSpPr>
        <p:spPr>
          <a:xfrm>
            <a:off x="1790481" y="1586843"/>
            <a:ext cx="4730312" cy="35394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Khám phá thế giới </a:t>
            </a:r>
            <a:endParaRPr lang="en-US" altLang="en-US" sz="2800" b="1" i="1" u="sng" dirty="0">
              <a:solidFill>
                <a:srgbClr val="6600CC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Đường đi Sa pa 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Trăng ơi 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từ đâu đến?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Hơn một nghìn ng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y vòng quanh trái đất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 Dòng sông mặc áo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5. Ăng-co-vát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6600CC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6. Con chuồn chuồn nước</a:t>
            </a:r>
            <a:endParaRPr lang="en-US" altLang="en-US" sz="2800" b="1" i="1" dirty="0">
              <a:solidFill>
                <a:srgbClr val="66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5125" name="Rectangle 1"/>
          <p:cNvSpPr/>
          <p:nvPr/>
        </p:nvSpPr>
        <p:spPr>
          <a:xfrm>
            <a:off x="7010400" y="2084060"/>
            <a:ext cx="4559957" cy="224676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Vương quốc vắng nụ cười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Ngắm trăng - Không đề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Con chim chiền chiện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4. Tiếng cười l</a:t>
            </a: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liều thuốc bổ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i="1" dirty="0">
                <a:solidFill>
                  <a:srgbClr val="0099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5. Ăn “mầm đá”</a:t>
            </a:r>
            <a:endParaRPr lang="en-US" altLang="en-US" sz="2800" b="1" i="1" dirty="0">
              <a:solidFill>
                <a:srgbClr val="0099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5126" name="Rectangle 2"/>
          <p:cNvSpPr/>
          <p:nvPr/>
        </p:nvSpPr>
        <p:spPr>
          <a:xfrm>
            <a:off x="6934200" y="1586843"/>
            <a:ext cx="3683000" cy="5232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Tình yêu cuộc sống</a:t>
            </a:r>
            <a:endParaRPr lang="en-US" altLang="en-US" sz="2000" u="sng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hecker dir="vert"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9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/>
      <p:bldP spid="229387" grpId="0"/>
      <p:bldP spid="5125" grpId="0"/>
      <p:bldP spid="51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5" name="Text Box 9"/>
          <p:cNvSpPr txBox="1"/>
          <p:nvPr/>
        </p:nvSpPr>
        <p:spPr>
          <a:xfrm>
            <a:off x="2895600" y="304800"/>
            <a:ext cx="8324074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Ôn tập v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kiểm tra cuối học kì II – Tiết 2</a:t>
            </a: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altLang="en-US" sz="2800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8907" name="Text Box 11"/>
          <p:cNvSpPr txBox="1"/>
          <p:nvPr/>
        </p:nvSpPr>
        <p:spPr>
          <a:xfrm>
            <a:off x="2598683" y="1536590"/>
            <a:ext cx="4519613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1. Tập đọc - Học thuộc lòng</a:t>
            </a:r>
            <a:endParaRPr lang="en-US" altLang="en-US" sz="2800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8908" name="Text Box 12"/>
          <p:cNvSpPr txBox="1"/>
          <p:nvPr/>
        </p:nvSpPr>
        <p:spPr>
          <a:xfrm>
            <a:off x="2590800" y="2086741"/>
            <a:ext cx="8186738" cy="1384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2. Lập bảng thống kê các từ đã học ở những tiết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Mở rộng vốn từ</a:t>
            </a: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 trong chủ điểm: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Khám phá thế giới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( </a:t>
            </a: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Tình yêu cuộc sống)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5" grpId="0"/>
      <p:bldP spid="208907" grpId="0"/>
      <p:bldP spid="2089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/>
          <p:cNvSpPr/>
          <p:nvPr/>
        </p:nvSpPr>
        <p:spPr>
          <a:xfrm>
            <a:off x="1524000" y="6248400"/>
            <a:ext cx="914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endParaRPr lang="vi-VN" altLang="en-US" sz="2400" b="1" dirty="0">
              <a:solidFill>
                <a:srgbClr val="FFFF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219" name="Text Box 23"/>
          <p:cNvSpPr txBox="1"/>
          <p:nvPr/>
        </p:nvSpPr>
        <p:spPr>
          <a:xfrm>
            <a:off x="2486025" y="225426"/>
            <a:ext cx="65341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Ôn tập v</a:t>
            </a:r>
            <a:r>
              <a:rPr lang="en-US" altLang="en-US" sz="28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800" b="1" dirty="0">
                <a:latin typeface="Times New Roman" panose="02020603050405020304" pitchFamily="18" charset="0"/>
                <a:cs typeface="Arial" panose="020B0604020202020204" pitchFamily="34" charset="0"/>
              </a:rPr>
              <a:t> kiểm tra cuối học kì II – Tiết 2.</a:t>
            </a:r>
            <a:endParaRPr lang="en-US" altLang="en-US" sz="2800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220" name="Text Box 26"/>
          <p:cNvSpPr txBox="1"/>
          <p:nvPr/>
        </p:nvSpPr>
        <p:spPr>
          <a:xfrm>
            <a:off x="1828800" y="1069976"/>
            <a:ext cx="86106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Bảng thống kê các từ đã học ở các tiết Mở rộng vốn từ trong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chú điểm: 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Khám phá thế giới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alt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aphicFrame>
        <p:nvGraphicFramePr>
          <p:cNvPr id="9221" name="Table 9220"/>
          <p:cNvGraphicFramePr/>
          <p:nvPr>
            <p:extLst>
              <p:ext uri="{D42A27DB-BD31-4B8C-83A1-F6EECF244321}">
                <p14:modId xmlns:p14="http://schemas.microsoft.com/office/powerpoint/2010/main" val="4221288268"/>
              </p:ext>
            </p:extLst>
          </p:nvPr>
        </p:nvGraphicFramePr>
        <p:xfrm>
          <a:off x="1752600" y="2133601"/>
          <a:ext cx="9144000" cy="4267199"/>
        </p:xfrm>
        <a:graphic>
          <a:graphicData uri="http://schemas.openxmlformats.org/drawingml/2006/table">
            <a:tbl>
              <a:tblPr/>
              <a:tblGrid>
                <a:gridCol w="52596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43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1022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en-US" sz="2400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Đồ dùng cho các chuyến du lịch và thám hiểm</a:t>
                      </a: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en-US" altLang="en-US" sz="2800" dirty="0">
                        <a:solidFill>
                          <a:srgbClr val="FF0066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257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en-US" sz="2400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Phương tiện giao thông: </a:t>
                      </a: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en-US" altLang="en-US" sz="2800" dirty="0">
                        <a:solidFill>
                          <a:srgbClr val="FF0066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3644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en-US" sz="2400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Tổ chức và nhân viên phục vụ</a:t>
                      </a: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en-US" altLang="en-US" sz="2800" dirty="0">
                        <a:solidFill>
                          <a:srgbClr val="FF0066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2572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en-US" sz="2400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Địa điểm tham quan và thám hiểm </a:t>
                      </a: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en-US" altLang="en-US" sz="2800" dirty="0">
                        <a:solidFill>
                          <a:srgbClr val="FF0066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364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en-US" sz="2400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Những khó khăn có thể gặp </a:t>
                      </a: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en-US" altLang="en-US" sz="2800" dirty="0">
                        <a:solidFill>
                          <a:srgbClr val="FF0066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24548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r>
                        <a:rPr lang="en-US" altLang="en-US" sz="2400" dirty="0"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Times New Roman" panose="02020603050405020304" pitchFamily="18" charset="0"/>
                        </a:rPr>
                        <a:t>Những đức tính của người thám hiểm </a:t>
                      </a: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</a:pPr>
                      <a:endParaRPr lang="en-US" altLang="en-US" sz="2800" dirty="0">
                        <a:solidFill>
                          <a:srgbClr val="FF0066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>
                    <a:lnL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FF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/>
          <p:nvPr/>
        </p:nvSpPr>
        <p:spPr>
          <a:xfrm>
            <a:off x="1524000" y="152401"/>
            <a:ext cx="9144000" cy="66786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en-US" sz="2000" i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CHỦ ĐIỂM: KHÁM PHÁ THẾ GIỚI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Đồ dùng cần cho chuyến du lịch</a:t>
            </a:r>
            <a:r>
              <a:rPr lang="en-US" altLang="en-US" sz="2000" u="sng" dirty="0"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+ Va li, cần câu, lều trại, quần áo bơi, quần áo thể thao, dụng cụ thể thao, thiết bị nghe nhạc, điện thoại, đồ ăn, nước uống, 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altLang="en-US" sz="24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Phương tiện giao thông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T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 thủy, bến t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u, t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 hỏa, ô tô con, máy bay, t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 điện, xe buýt, ga t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u, sân bay, bến xe, vé t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u, vé xe, xe máy, xe đạp, xích lô, </a:t>
            </a:r>
            <a:r>
              <a:rPr lang="en-US" alt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altLang="en-US" sz="2000" dirty="0">
              <a:solidFill>
                <a:srgbClr val="00206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Tổ chức nhân viên phục vụ du lịch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+  Khách sạn, nh</a:t>
            </a:r>
            <a:r>
              <a:rPr lang="en-US" altLang="en-US" sz="20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 nghỉ, phòng nghỉ, công ty du lịch, hướng dẫn viên, tua du lịch, </a:t>
            </a:r>
            <a:r>
              <a:rPr lang="en-US" altLang="en-US" sz="2000" dirty="0"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altLang="en-US" sz="20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fr-FR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Địa điểm tham quan du lịch</a:t>
            </a:r>
            <a:r>
              <a:rPr lang="fr-FR" altLang="en-US" sz="2000" u="sng" dirty="0"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+ Phố cổ, bãi biển, công viên, hồ, núi, thác nước, đền, chùa, di tích lịch sử, bảo t</a:t>
            </a:r>
            <a:r>
              <a:rPr lang="en-US" altLang="en-US" sz="20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ng, nh</a:t>
            </a:r>
            <a:r>
              <a:rPr lang="en-US" altLang="en-US" sz="20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 lưu niệm.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Tục ngữ</a:t>
            </a:r>
            <a:r>
              <a:rPr lang="fr-FR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Đi một ng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y đ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ng, học một s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ng khôn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    Đi cho biết đó biết đây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Ở nh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với mẹ biết ng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y n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o khôn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Đồ dùng cần cho việc thám hiểm</a:t>
            </a:r>
            <a:r>
              <a:rPr lang="fr-FR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La b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n, lều trại, thiết bị an to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n, quần áo, đồ ăn, nước uống, đèn pin, dao, bật lửa, diêm, vũ khí, ...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Khó khăn nguy hiểm</a:t>
            </a:r>
            <a:r>
              <a:rPr lang="fr-FR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cần vượt qua</a:t>
            </a:r>
            <a:r>
              <a:rPr lang="fr-FR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+ Bão, thú dữ, núi cao, vực sâu, rừng rậm, sa mạc, tuyết, mưa gió, sóng thần, 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altLang="en-US" sz="2400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en-US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Những đức tính cần thiết của người tham gia thám hiểm</a:t>
            </a:r>
            <a:r>
              <a:rPr lang="fr-FR" altLang="en-US" sz="2000" dirty="0"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+ Kiên trì, can đảm, táo bạo, bền gan, bền chí, thông minh, nhanh nhẹn,sáng tạo,...</a:t>
            </a:r>
            <a:endParaRPr lang="en-US" alt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/>
          <p:nvPr/>
        </p:nvSpPr>
        <p:spPr>
          <a:xfrm>
            <a:off x="1695450" y="304800"/>
            <a:ext cx="8686800" cy="60023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fr-FR" altLang="en-US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i 2: </a:t>
            </a:r>
          </a:p>
          <a:p>
            <a:pPr marL="0" indent="0">
              <a:spcBef>
                <a:spcPct val="0"/>
              </a:spcBef>
              <a:buNone/>
            </a:pP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fr-FR" altLang="en-US" u="sng" dirty="0">
                <a:latin typeface="Times New Roman" panose="02020603050405020304" pitchFamily="18" charset="0"/>
                <a:cs typeface="Arial" panose="020B0604020202020204" pitchFamily="34" charset="0"/>
              </a:rPr>
              <a:t>Những từ có tiếng lạc</a:t>
            </a: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fr-FR" altLang="en-US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lạc</a:t>
            </a: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 nghĩa l</a:t>
            </a:r>
            <a:r>
              <a:rPr lang="fr-FR" altLang="en-US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 vui mừng): 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fr-FR" altLang="en-US" u="sng" dirty="0">
                <a:latin typeface="Times New Roman" panose="02020603050405020304" pitchFamily="18" charset="0"/>
                <a:cs typeface="Arial" panose="020B0604020202020204" pitchFamily="34" charset="0"/>
              </a:rPr>
              <a:t>Những từ phức chứa tiếng vui</a:t>
            </a: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+ Vui chơi, góp vui, mua vui, vui thích, vui mừng, vui sướng, vui lòng, vui thú, vui vui, vui tính, vui nhộn, vui tươi,. Vui vẻ, </a:t>
            </a:r>
            <a:r>
              <a:rPr lang="en-US" altLang="en-US" dirty="0"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fr-FR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fr-FR" altLang="en-US" u="sng" dirty="0">
                <a:latin typeface="Times New Roman" panose="02020603050405020304" pitchFamily="18" charset="0"/>
                <a:cs typeface="Arial" panose="020B0604020202020204" pitchFamily="34" charset="0"/>
              </a:rPr>
              <a:t>Từ miêu tả tiếng cười: 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khanh khách, rúc rích, ha hả, hì hì,  hí, hơ hớ, hơ hơ, kh</a:t>
            </a:r>
            <a:r>
              <a:rPr lang="en-US" altLang="en-US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nh khạch, khùng khục, khúc khích, rinh rích, sằng sặc, </a:t>
            </a:r>
            <a:r>
              <a:rPr lang="en-US" altLang="en-US" dirty="0">
                <a:latin typeface="Times New Roman" panose="02020603050405020304" pitchFamily="18" charset="0"/>
                <a:ea typeface="Arial" panose="020B0604020202020204" pitchFamily="34" charset="0"/>
              </a:rPr>
              <a:t>…</a:t>
            </a: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 + </a:t>
            </a:r>
            <a:r>
              <a:rPr lang="en-US" altLang="en-US" u="sng" dirty="0">
                <a:latin typeface="Times New Roman" panose="02020603050405020304" pitchFamily="18" charset="0"/>
                <a:cs typeface="Arial" panose="020B0604020202020204" pitchFamily="34" charset="0"/>
              </a:rPr>
              <a:t>Tục ngữ: 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sông có khúc, người có lúc.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Kiến tha lâu cũng có ng</a:t>
            </a:r>
            <a:r>
              <a:rPr lang="en-US" altLang="en-US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dirty="0">
                <a:latin typeface="Times New Roman" panose="02020603050405020304" pitchFamily="18" charset="0"/>
                <a:cs typeface="Arial" panose="020B0604020202020204" pitchFamily="34" charset="0"/>
              </a:rPr>
              <a:t>y đầy tổ.</a:t>
            </a: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1267" name="Rectangle 4"/>
          <p:cNvSpPr/>
          <p:nvPr/>
        </p:nvSpPr>
        <p:spPr>
          <a:xfrm>
            <a:off x="2743200" y="1295400"/>
            <a:ext cx="3035300" cy="9540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Arial" panose="020B0604020202020204" pitchFamily="34" charset="0"/>
              </a:rPr>
              <a:t>+ Lạc quan, lạc thú.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en-US" sz="28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1"/>
          <p:cNvSpPr txBox="1"/>
          <p:nvPr/>
        </p:nvSpPr>
        <p:spPr>
          <a:xfrm>
            <a:off x="2362200" y="5943601"/>
            <a:ext cx="22860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</a:pPr>
            <a:endParaRPr lang="vi-VN" altLang="en-US" sz="18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2291" name="Text Box 24"/>
          <p:cNvSpPr txBox="1"/>
          <p:nvPr/>
        </p:nvSpPr>
        <p:spPr>
          <a:xfrm>
            <a:off x="4114800" y="5638801"/>
            <a:ext cx="3581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</a:pPr>
            <a:endParaRPr lang="vi-VN" altLang="en-US" sz="18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2292" name="Line 33"/>
          <p:cNvSpPr/>
          <p:nvPr/>
        </p:nvSpPr>
        <p:spPr>
          <a:xfrm>
            <a:off x="9144000" y="0"/>
            <a:ext cx="1752600" cy="0"/>
          </a:xfrm>
          <a:prstGeom prst="line">
            <a:avLst/>
          </a:prstGeom>
          <a:ln w="9525" cap="flat" cmpd="sng">
            <a:solidFill>
              <a:srgbClr val="9933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3246" name="Rectangle 62"/>
          <p:cNvSpPr>
            <a:spLocks noChangeArrowheads="1"/>
          </p:cNvSpPr>
          <p:nvPr/>
        </p:nvSpPr>
        <p:spPr bwMode="auto">
          <a:xfrm>
            <a:off x="6477000" y="152401"/>
            <a:ext cx="396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Clr>
                <a:schemeClr val="hlink"/>
              </a:buClr>
              <a:buSzPct val="70000"/>
              <a:defRPr/>
            </a:pPr>
            <a:endParaRPr lang="en-US" altLang="en-US" sz="280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93250" name="Rectangle 66"/>
          <p:cNvSpPr/>
          <p:nvPr/>
        </p:nvSpPr>
        <p:spPr>
          <a:xfrm>
            <a:off x="1752600" y="695326"/>
            <a:ext cx="7550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Câu 3: </a:t>
            </a:r>
            <a:r>
              <a:rPr lang="en-US" altLang="en-US" sz="2000" b="1" u="sng" dirty="0">
                <a:latin typeface="Times New Roman" panose="02020603050405020304" pitchFamily="18" charset="0"/>
                <a:cs typeface="Arial" panose="020B0604020202020204" pitchFamily="34" charset="0"/>
              </a:rPr>
              <a:t>Giải nghĩa 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một trong số các từ ngữ vừa thống kê ở b</a:t>
            </a:r>
            <a:r>
              <a:rPr lang="en-US" altLang="en-US" sz="2000" b="1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i tập 2.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            </a:t>
            </a:r>
            <a:r>
              <a:rPr lang="en-US" altLang="en-US" sz="2000" b="1" u="sng" dirty="0">
                <a:latin typeface="Times New Roman" panose="02020603050405020304" pitchFamily="18" charset="0"/>
                <a:cs typeface="Arial" panose="020B0604020202020204" pitchFamily="34" charset="0"/>
              </a:rPr>
              <a:t>Đặt câu </a:t>
            </a:r>
            <a:r>
              <a:rPr lang="en-US" altLang="en-US" sz="2000" b="1" dirty="0">
                <a:latin typeface="Times New Roman" panose="02020603050405020304" pitchFamily="18" charset="0"/>
                <a:cs typeface="Arial" panose="020B0604020202020204" pitchFamily="34" charset="0"/>
              </a:rPr>
              <a:t>với từ ngữ ấy:</a:t>
            </a:r>
            <a:endParaRPr lang="en-US" altLang="en-US" sz="2000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3" name="Rectangle 69"/>
          <p:cNvSpPr/>
          <p:nvPr/>
        </p:nvSpPr>
        <p:spPr>
          <a:xfrm>
            <a:off x="1752600" y="1949451"/>
            <a:ext cx="1555750" cy="46037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La b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n: </a:t>
            </a:r>
            <a:endParaRPr lang="en-US" altLang="en-US" sz="2400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4" name="Rectangle 70"/>
          <p:cNvSpPr/>
          <p:nvPr/>
        </p:nvSpPr>
        <p:spPr>
          <a:xfrm>
            <a:off x="2960689" y="1949451"/>
            <a:ext cx="6808787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dụng cụ để xác định phương hướng trong không gian.</a:t>
            </a:r>
            <a:endParaRPr lang="en-US" alt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5" name="Rectangle 71"/>
          <p:cNvSpPr/>
          <p:nvPr/>
        </p:nvSpPr>
        <p:spPr>
          <a:xfrm>
            <a:off x="1752600" y="2849088"/>
            <a:ext cx="195262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Hướng dẫn viên:</a:t>
            </a:r>
            <a:r>
              <a: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 sz="1800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6" name="Rectangle 72"/>
          <p:cNvSpPr/>
          <p:nvPr/>
        </p:nvSpPr>
        <p:spPr>
          <a:xfrm>
            <a:off x="3573621" y="2783998"/>
            <a:ext cx="6502400" cy="8318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người đưa đường, dẫn lối v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giới thiệu các nơi đến tham quan, du lịch.</a:t>
            </a:r>
            <a:endParaRPr lang="en-US" alt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7" name="Rectangle 73"/>
          <p:cNvSpPr/>
          <p:nvPr/>
        </p:nvSpPr>
        <p:spPr>
          <a:xfrm>
            <a:off x="1746569" y="3486787"/>
            <a:ext cx="1425575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Danh nhân: </a:t>
            </a:r>
            <a:endParaRPr lang="en-US" altLang="en-US" sz="2000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8" name="Rectangle 74"/>
          <p:cNvSpPr/>
          <p:nvPr/>
        </p:nvSpPr>
        <p:spPr>
          <a:xfrm>
            <a:off x="3154363" y="3535840"/>
            <a:ext cx="7742237" cy="8318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những người t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i giỏi, nổi tiếng về một mặt hay nhiều mặt trong xã hội,được mọi người khâm phục, ca ngợi, ái mộ.</a:t>
            </a:r>
            <a:endParaRPr lang="en-US" alt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59" name="Rectangle 75"/>
          <p:cNvSpPr/>
          <p:nvPr/>
        </p:nvSpPr>
        <p:spPr>
          <a:xfrm>
            <a:off x="1609407" y="4784091"/>
            <a:ext cx="2474913" cy="396875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Danh lam thắng cảnh:</a:t>
            </a:r>
            <a:r>
              <a: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 sz="1800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93260" name="Rectangle 76"/>
          <p:cNvSpPr/>
          <p:nvPr/>
        </p:nvSpPr>
        <p:spPr>
          <a:xfrm>
            <a:off x="4053840" y="4751546"/>
            <a:ext cx="4213225" cy="461963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lang="en-US" alt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400" dirty="0">
                <a:latin typeface="Times New Roman" panose="02020603050405020304" pitchFamily="18" charset="0"/>
                <a:cs typeface="Arial" panose="020B0604020202020204" pitchFamily="34" charset="0"/>
              </a:rPr>
              <a:t> những nơi có phong cảnh đẹp.</a:t>
            </a:r>
            <a:endParaRPr lang="en-US" alt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0256" name="TextBox 1"/>
          <p:cNvSpPr txBox="1">
            <a:spLocks noChangeArrowheads="1"/>
          </p:cNvSpPr>
          <p:nvPr/>
        </p:nvSpPr>
        <p:spPr bwMode="auto">
          <a:xfrm>
            <a:off x="1984375" y="5221288"/>
            <a:ext cx="84391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sz="2400" u="sng" dirty="0">
                <a:latin typeface="Times New Roman" panose="02020603050405020304" pitchFamily="18" charset="0"/>
                <a:cs typeface="Arial" panose="020B0604020202020204" pitchFamily="34" charset="0"/>
              </a:rPr>
              <a:t>Đặt câu</a:t>
            </a:r>
            <a:r>
              <a:rPr sz="2400" dirty="0">
                <a:latin typeface="Times New Roman" panose="02020603050405020304" pitchFamily="18" charset="0"/>
                <a:cs typeface="Arial" panose="020B0604020202020204" pitchFamily="34" charset="0"/>
              </a:rPr>
              <a:t>: - Hè năm ngoái, em được đi tắm biển ở bãi biền 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Đồ Sơn.</a:t>
            </a:r>
          </a:p>
          <a:p>
            <a:pPr marL="0" indent="0">
              <a:spcBef>
                <a:spcPct val="0"/>
              </a:spcBef>
              <a:buFontTx/>
              <a:buChar char="-"/>
            </a:pP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Vịnh Hạ Long </a:t>
            </a:r>
            <a:r>
              <a:rPr sz="2400" dirty="0">
                <a:latin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sz="24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Arial" panose="020B0604020202020204" pitchFamily="34" charset="0"/>
              </a:rPr>
              <a:t> di sản thiên nhiên thế giới.</a:t>
            </a:r>
          </a:p>
          <a:p>
            <a:pPr marL="0" indent="0">
              <a:spcBef>
                <a:spcPct val="0"/>
              </a:spcBef>
              <a:buFontTx/>
              <a:buChar char="-"/>
            </a:pPr>
            <a:r>
              <a:rPr sz="2400" dirty="0">
                <a:latin typeface="Times New Roman" panose="02020603050405020304" pitchFamily="18" charset="0"/>
                <a:cs typeface="Arial" panose="020B0604020202020204" pitchFamily="34" charset="0"/>
              </a:rPr>
              <a:t>Trên sân trường, chúng em đang 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vui chơi.</a:t>
            </a:r>
          </a:p>
          <a:p>
            <a:pPr marL="0" indent="0">
              <a:spcBef>
                <a:spcPct val="0"/>
              </a:spcBef>
              <a:buFontTx/>
              <a:buChar char="-"/>
            </a:pPr>
            <a:r>
              <a:rPr sz="2400" dirty="0">
                <a:latin typeface="Times New Roman" panose="02020603050405020304" pitchFamily="18" charset="0"/>
                <a:cs typeface="Arial" panose="020B0604020202020204" pitchFamily="34" charset="0"/>
              </a:rPr>
              <a:t>Bác Hồ luôn sống 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lạc quan.</a:t>
            </a:r>
            <a:endParaRPr sz="2400" dirty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3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3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9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50" grpId="0"/>
      <p:bldP spid="93253" grpId="0"/>
      <p:bldP spid="93254" grpId="0"/>
      <p:bldP spid="93255" grpId="0"/>
      <p:bldP spid="93256" grpId="0"/>
      <p:bldP spid="93257" grpId="0"/>
      <p:bldP spid="93258" grpId="0"/>
      <p:bldP spid="93259" grpId="0"/>
      <p:bldP spid="93260" grpId="0"/>
      <p:bldP spid="102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BA3E6E7C-509E-49E8-91B0-E77A1D4EB6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10210800" cy="2262781"/>
          </a:xfrm>
        </p:spPr>
        <p:txBody>
          <a:bodyPr>
            <a:normAutofit fontScale="90000"/>
          </a:bodyPr>
          <a:lstStyle/>
          <a:p>
            <a:r>
              <a:rPr lang="en-US" sz="8800" b="1" dirty="0" smtClean="0">
                <a:solidFill>
                  <a:srgbClr val="00B050"/>
                </a:solidFill>
              </a:rPr>
              <a:t>CỦNG CỐ -DẶN </a:t>
            </a:r>
            <a:r>
              <a:rPr lang="en-US" sz="8800" b="1" dirty="0">
                <a:solidFill>
                  <a:srgbClr val="00B050"/>
                </a:solidFill>
              </a:rPr>
              <a:t>DÒ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909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Century Gothic</vt:lpstr>
      <vt:lpstr>Garamond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CỦNG CỐ -DẶN DÒ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meo luong</dc:creator>
  <cp:lastModifiedBy>Thuy Ninh</cp:lastModifiedBy>
  <cp:revision>255</cp:revision>
  <dcterms:created xsi:type="dcterms:W3CDTF">2007-11-03T10:15:04Z</dcterms:created>
  <dcterms:modified xsi:type="dcterms:W3CDTF">2023-07-22T02:11:33Z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