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8855" r:id="rId3"/>
    <p:sldId id="8838" r:id="rId4"/>
    <p:sldId id="8839" r:id="rId5"/>
    <p:sldId id="448" r:id="rId6"/>
    <p:sldId id="281" r:id="rId7"/>
    <p:sldId id="272" r:id="rId8"/>
    <p:sldId id="449" r:id="rId9"/>
    <p:sldId id="452" r:id="rId10"/>
    <p:sldId id="445" r:id="rId11"/>
    <p:sldId id="8795" r:id="rId12"/>
    <p:sldId id="453" r:id="rId13"/>
    <p:sldId id="282" r:id="rId14"/>
    <p:sldId id="263" r:id="rId15"/>
    <p:sldId id="291" r:id="rId16"/>
    <p:sldId id="292" r:id="rId17"/>
    <p:sldId id="290" r:id="rId18"/>
    <p:sldId id="293" r:id="rId19"/>
    <p:sldId id="8842" r:id="rId20"/>
    <p:sldId id="273" r:id="rId21"/>
    <p:sldId id="456" r:id="rId22"/>
    <p:sldId id="294" r:id="rId23"/>
    <p:sldId id="295" r:id="rId24"/>
    <p:sldId id="296" r:id="rId25"/>
    <p:sldId id="457" r:id="rId26"/>
    <p:sldId id="458" r:id="rId27"/>
    <p:sldId id="261" r:id="rId28"/>
    <p:sldId id="265" r:id="rId29"/>
    <p:sldId id="258" r:id="rId30"/>
    <p:sldId id="8850" r:id="rId31"/>
    <p:sldId id="285" r:id="rId32"/>
    <p:sldId id="8697" r:id="rId3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黑体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CE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6296080-8B61-4B34-BD11-77F9D375BFCA}" type="datetimeFigureOut">
              <a:rPr lang="zh-CN" altLang="en-US"/>
              <a:pPr>
                <a:defRPr/>
              </a:pPr>
              <a:t>2023/7/22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C2880F5-33E1-4BE2-9135-9356AF4B5E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6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8C7D08-49EB-4BA5-83FD-4E5893BE434A}" type="slidenum">
              <a:rPr lang="zh-CN" altLang="en-US">
                <a:latin typeface="VNI-Times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71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93F119-BFA5-479C-84DF-7D9E6470E59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800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ea typeface="宋体" pitchFamily="2" charset="-122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4E4BD8-301D-40F2-BF40-7E47AB9F18C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600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32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88F378-7291-4D05-83D9-CC5AB9088056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77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ea typeface="宋体" pitchFamily="2" charset="-122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F10F82-99C1-440D-ADC7-7A77287F00C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539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04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CA6FFC-B99A-488B-B762-05C72CE05671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66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24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7A1FB0-5BA6-4F23-A6E7-14DFA27D146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936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45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1C2CB3-0153-441D-A231-3527773F70C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564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ea typeface="宋体" pitchFamily="2" charset="-122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538873-D653-4664-A822-2292E27F82E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060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96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1202BE-502A-40EB-8E5B-D2E78B9DC15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18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ea typeface="宋体" pitchFamily="2" charset="-122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EBD32E-CC32-4420-8991-38DB2EBB8B3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72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2D8DAA-3FA7-450B-AF02-5EB060C60DF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250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ea typeface="宋体" pitchFamily="2" charset="-122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064E37-D2C3-4760-8C62-C24A2F13EE0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787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ea typeface="宋体" pitchFamily="2" charset="-122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C7422F-2EA4-4A58-B52A-E7AD490F005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46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ea typeface="宋体" pitchFamily="2" charset="-122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D831E3-115F-4EEC-85CB-D4724E53CA7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817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ea typeface="宋体" pitchFamily="2" charset="-122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CB2949-7A36-40BF-8382-E8D16779ED0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328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F21878-54E4-4E64-8B96-C0F796C5A670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61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87BA98-2825-42A8-B78C-2D55488555D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16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E9A81-9114-46D0-992D-DBD4A446BF8D}" type="datetimeFigureOut">
              <a:rPr lang="zh-CN" altLang="en-US"/>
              <a:pPr>
                <a:defRPr/>
              </a:pPr>
              <a:t>2023/7/22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691BC-0465-40FB-8C0B-511FAB640C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2042D-DC45-419F-BDB7-7C7F87ABDE6E}" type="datetimeFigureOut">
              <a:rPr lang="zh-CN" altLang="en-US"/>
              <a:pPr>
                <a:defRPr/>
              </a:pPr>
              <a:t>2023/7/22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D363C-B501-4B4D-AE9B-7A6BCC033B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56B50-0735-49C5-AFBD-6B3ED4017D0B}" type="datetimeFigureOut">
              <a:rPr lang="zh-CN" altLang="en-US"/>
              <a:pPr>
                <a:defRPr/>
              </a:pPr>
              <a:t>2023/7/22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C174C-23B8-47E8-AA89-FC392E0AF0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接连接符 2"/>
          <p:cNvCxnSpPr/>
          <p:nvPr userDrawn="1"/>
        </p:nvCxnSpPr>
        <p:spPr>
          <a:xfrm>
            <a:off x="457200" y="1109663"/>
            <a:ext cx="11207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958296" flipH="1">
            <a:off x="10328275" y="149225"/>
            <a:ext cx="1223963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8573" y="836712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533B4-1B38-434D-9558-49A1E4F3963F}" type="datetimeFigureOut">
              <a:rPr lang="zh-CN" altLang="en-US"/>
              <a:pPr>
                <a:defRPr/>
              </a:pPr>
              <a:t>2023/7/22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0B184-3C4C-48BD-B2C3-BB5311BE8362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 advTm="4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A6DC1-81A9-406A-A3CE-B2F388569B3B}" type="datetimeFigureOut">
              <a:rPr lang="zh-CN" altLang="en-US"/>
              <a:pPr>
                <a:defRPr/>
              </a:pPr>
              <a:t>2023/7/22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7F31-3D25-4873-8F6B-495B9261A69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9E50-AF9C-4AE4-B626-7433D65D8F07}" type="datetimeFigureOut">
              <a:rPr lang="zh-CN" altLang="en-US"/>
              <a:pPr>
                <a:defRPr/>
              </a:pPr>
              <a:t>2023/7/22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8D64E-AAF8-49A5-A366-4D99A90F6D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9BB74-64FE-4B2D-B09A-6E80D7C5F9DC}" type="datetimeFigureOut">
              <a:rPr lang="zh-CN" altLang="en-US"/>
              <a:pPr>
                <a:defRPr/>
              </a:pPr>
              <a:t>2023/7/22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F52E-A8F5-40AC-8C8F-313A6CDFFE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6EF50-3322-4FB1-969F-78BF6322DCEF}" type="datetimeFigureOut">
              <a:rPr lang="zh-CN" altLang="en-US"/>
              <a:pPr>
                <a:defRPr/>
              </a:pPr>
              <a:t>2023/7/22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1059B-3E4A-4D82-8F3C-C022ED5694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C1C1-01C1-4EC5-B015-9F658F944627}" type="datetimeFigureOut">
              <a:rPr lang="zh-CN" altLang="en-US"/>
              <a:pPr>
                <a:defRPr/>
              </a:pPr>
              <a:t>2023/7/22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6071-682D-46DB-A02C-AB23539F95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3640-FF06-48D1-83AA-2075D513418E}" type="datetimeFigureOut">
              <a:rPr lang="zh-CN" altLang="en-US"/>
              <a:pPr>
                <a:defRPr/>
              </a:pPr>
              <a:t>2023/7/22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E1676-E032-42A5-85D4-AC5ED14926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C25AB-8654-4952-8865-494044333E9C}" type="datetimeFigureOut">
              <a:rPr lang="zh-CN" altLang="en-US"/>
              <a:pPr>
                <a:defRPr/>
              </a:pPr>
              <a:t>2023/7/22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1E3D9-E315-4EE9-9295-5435A6636A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228B-6BE9-4856-B97F-B3021F1BE43D}" type="datetimeFigureOut">
              <a:rPr lang="zh-CN" altLang="en-US"/>
              <a:pPr>
                <a:defRPr/>
              </a:pPr>
              <a:t>2023/7/22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D9910-3682-4D9D-B409-5102C6BC85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72F8D-A20A-4ED4-B682-1AD5BD1C799E}" type="datetimeFigureOut">
              <a:rPr lang="zh-CN" altLang="en-US"/>
              <a:pPr>
                <a:defRPr/>
              </a:pPr>
              <a:t>2023/7/22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4E97B-B398-4AFE-A3CA-E896498FBE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45DE44-4899-4130-A32F-9CEA7D9573A1}" type="datetimeFigureOut">
              <a:rPr lang="zh-CN" altLang="en-US"/>
              <a:pPr>
                <a:defRPr/>
              </a:pPr>
              <a:t>2023/7/22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1F1524D-19A6-4BEF-9E4B-E18D34367B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8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b="0" i="0" smtClean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fld id="{C2FB8FC5-ED5C-4F6B-8052-170FEFF0EAD8}" type="datetimeFigureOut">
              <a:rPr lang="zh-CN" altLang="en-US"/>
              <a:pPr>
                <a:defRPr/>
              </a:pPr>
              <a:t>2023/7/22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0" i="0" dirty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0" i="0" smtClean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>
              <a:defRPr/>
            </a:pPr>
            <a:fld id="{A02FA7E0-4404-4EB5-A1E9-9F730155D2EC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pic>
        <p:nvPicPr>
          <p:cNvPr id="14344" name="图片 11"/>
          <p:cNvPicPr>
            <a:picLocks noChangeAspect="1"/>
          </p:cNvPicPr>
          <p:nvPr userDrawn="1"/>
        </p:nvPicPr>
        <p:blipFill>
          <a:blip r:embed="rId8"/>
          <a:srcRect r="22910" b="71307"/>
          <a:stretch>
            <a:fillRect/>
          </a:stretch>
        </p:blipFill>
        <p:spPr bwMode="auto">
          <a:xfrm>
            <a:off x="7364413" y="4543425"/>
            <a:ext cx="4827587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5" name="Group 8"/>
          <p:cNvGrpSpPr>
            <a:grpSpLocks/>
          </p:cNvGrpSpPr>
          <p:nvPr userDrawn="1"/>
        </p:nvGrpSpPr>
        <p:grpSpPr bwMode="auto">
          <a:xfrm>
            <a:off x="11063288" y="136525"/>
            <a:ext cx="1103312" cy="892175"/>
            <a:chOff x="10529447" y="506026"/>
            <a:chExt cx="834501" cy="616703"/>
          </a:xfrm>
        </p:grpSpPr>
        <p:sp>
          <p:nvSpPr>
            <p:cNvPr id="10" name="Rectangle 9"/>
            <p:cNvSpPr/>
            <p:nvPr/>
          </p:nvSpPr>
          <p:spPr>
            <a:xfrm>
              <a:off x="10626571" y="506026"/>
              <a:ext cx="656944" cy="616703"/>
            </a:xfrm>
            <a:prstGeom prst="rect">
              <a:avLst/>
            </a:prstGeom>
            <a:noFill/>
          </p:spPr>
          <p:txBody>
            <a:bodyPr spcFirstLastPara="1" wrap="none">
              <a:prstTxWarp prst="textCircle">
                <a:avLst/>
              </a:prstTxWarp>
              <a:sp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00" b="1" kern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13FAE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+mn-lt"/>
                  <a:ea typeface="+mn-ea"/>
                </a:rPr>
                <a:t>NGUYỄN NGỌC THANH VÂN</a:t>
              </a:r>
              <a:r>
                <a:rPr lang="en-US" sz="7200" b="1" kern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+mn-lt"/>
                  <a:ea typeface="+mn-ea"/>
                </a:rPr>
                <a:t> </a:t>
              </a:r>
              <a:r>
                <a:rPr lang="en-US" sz="7200" b="1" kern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+mn-lt"/>
                  <a:ea typeface="+mn-ea"/>
                </a:rPr>
                <a:t>*</a:t>
              </a:r>
              <a:r>
                <a:rPr lang="en-US" sz="7200" b="1" kern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+mn-lt"/>
                  <a:ea typeface="+mn-ea"/>
                </a:rPr>
                <a:t> </a:t>
              </a:r>
              <a:r>
                <a:rPr lang="en-US" sz="7200" b="1" kern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+mn-lt"/>
                  <a:ea typeface="+mn-ea"/>
                </a:rPr>
                <a:t>KHỐI 4 </a:t>
              </a:r>
              <a:r>
                <a:rPr lang="en-US" sz="7200" b="1" kern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+mn-lt"/>
                  <a:ea typeface="+mn-ea"/>
                </a:rPr>
                <a:t>*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29447" y="657458"/>
              <a:ext cx="834501" cy="290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67" b="1" i="1" kern="0" dirty="0" err="1">
                  <a:solidFill>
                    <a:srgbClr val="FF0000"/>
                  </a:solidFill>
                  <a:latin typeface="HP001 4 hàng" panose="020B0603050302020204" pitchFamily="34" charset="0"/>
                  <a:ea typeface="+mn-ea"/>
                </a:rPr>
                <a:t>Tiểu</a:t>
              </a:r>
              <a:r>
                <a:rPr lang="en-US" sz="1067" b="1" i="1" kern="0" dirty="0">
                  <a:solidFill>
                    <a:srgbClr val="FF0000"/>
                  </a:solidFill>
                  <a:latin typeface="HP001 4 hàng" panose="020B0603050302020204" pitchFamily="34" charset="0"/>
                  <a:ea typeface="+mn-ea"/>
                </a:rPr>
                <a:t> </a:t>
              </a:r>
              <a:r>
                <a:rPr lang="en-US" sz="1067" b="1" i="1" kern="0" dirty="0" err="1">
                  <a:solidFill>
                    <a:srgbClr val="FF0000"/>
                  </a:solidFill>
                  <a:latin typeface="HP001 4 hàng" panose="020B0603050302020204" pitchFamily="34" charset="0"/>
                  <a:ea typeface="+mn-ea"/>
                </a:rPr>
                <a:t>học</a:t>
              </a:r>
              <a:endParaRPr lang="en-US" sz="1067" b="1" i="1" kern="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endParaRP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67" b="1" i="1" kern="0" dirty="0">
                  <a:solidFill>
                    <a:srgbClr val="FF0000"/>
                  </a:solidFill>
                  <a:latin typeface="HP001 4 hàng" panose="020B0603050302020204" pitchFamily="34" charset="0"/>
                  <a:ea typeface="+mn-ea"/>
                </a:rPr>
                <a:t>Quang Vinh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76" r:id="rId4"/>
    <p:sldLayoutId id="2147483677" r:id="rId5"/>
  </p:sldLayoutIdLst>
  <p:transition spd="slow" advTm="4000">
    <p:fade/>
  </p:transition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inpin heiti"/>
          <a:ea typeface="inpin heiti"/>
          <a:cs typeface="inpin heiti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inpin heiti"/>
          <a:ea typeface="inpin heiti"/>
          <a:cs typeface="inpin heiti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inpin heiti"/>
          <a:ea typeface="inpin heiti"/>
          <a:cs typeface="inpin heiti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inpin heiti"/>
          <a:ea typeface="inpin heiti"/>
          <a:cs typeface="inpin heiti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inpin heiti"/>
          <a:ea typeface="inpin heiti"/>
          <a:cs typeface="inpin heiti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inpin heiti"/>
          <a:ea typeface="inpin heiti"/>
          <a:cs typeface="inpin heiti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inpin heiti"/>
          <a:ea typeface="inpin heiti"/>
          <a:cs typeface="inpin heiti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inpin heiti"/>
          <a:ea typeface="inpin heiti"/>
          <a:cs typeface="inpin heiti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9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9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4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9.emf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0.png"/><Relationship Id="rId5" Type="http://schemas.openxmlformats.org/officeDocument/2006/relationships/image" Target="../media/image60.emf"/><Relationship Id="rId4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1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0.png"/><Relationship Id="rId11" Type="http://schemas.openxmlformats.org/officeDocument/2006/relationships/image" Target="../media/image61.png"/><Relationship Id="rId5" Type="http://schemas.openxmlformats.org/officeDocument/2006/relationships/image" Target="../media/image41.png"/><Relationship Id="rId10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2338" y="2978150"/>
            <a:ext cx="2200275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5688" y="2855913"/>
            <a:ext cx="220027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itle 1"/>
          <p:cNvSpPr txBox="1">
            <a:spLocks noChangeArrowheads="1"/>
          </p:cNvSpPr>
          <p:nvPr/>
        </p:nvSpPr>
        <p:spPr bwMode="auto">
          <a:xfrm>
            <a:off x="3047999" y="2456984"/>
            <a:ext cx="57388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890588">
              <a:lnSpc>
                <a:spcPct val="90000"/>
              </a:lnSpc>
              <a:buFont typeface="Wingdings 3" pitchFamily="18" charset="2"/>
              <a:buNone/>
            </a:pPr>
            <a:r>
              <a:rPr lang="en-US" altLang="en-US" sz="4400" b="1" u="sng" dirty="0" err="1">
                <a:latin typeface="Times New Roman" pitchFamily="18" charset="0"/>
                <a:ea typeface="等线"/>
                <a:cs typeface="Times New Roman" pitchFamily="18" charset="0"/>
              </a:rPr>
              <a:t>TẬP</a:t>
            </a:r>
            <a:r>
              <a:rPr lang="en-US" altLang="en-US" sz="4400" b="1" u="sng" dirty="0">
                <a:latin typeface="Times New Roman" pitchFamily="18" charset="0"/>
                <a:ea typeface="等线"/>
                <a:cs typeface="Times New Roman" pitchFamily="18" charset="0"/>
              </a:rPr>
              <a:t> </a:t>
            </a:r>
            <a:r>
              <a:rPr lang="en-US" altLang="en-US" sz="4400" b="1" u="sng" dirty="0" err="1">
                <a:latin typeface="Times New Roman" pitchFamily="18" charset="0"/>
                <a:ea typeface="等线"/>
                <a:cs typeface="Times New Roman" pitchFamily="18" charset="0"/>
              </a:rPr>
              <a:t>ĐỌC</a:t>
            </a:r>
            <a:endParaRPr lang="en-US" altLang="en-US" sz="4400" b="1" dirty="0">
              <a:latin typeface="Times New Roman" pitchFamily="18" charset="0"/>
              <a:ea typeface="等线"/>
              <a:cs typeface="Times New Roman" pitchFamily="18" charset="0"/>
            </a:endParaRPr>
          </a:p>
        </p:txBody>
      </p:sp>
      <p:sp>
        <p:nvSpPr>
          <p:cNvPr id="21510" name="Title 1"/>
          <p:cNvSpPr txBox="1">
            <a:spLocks noChangeArrowheads="1"/>
          </p:cNvSpPr>
          <p:nvPr/>
        </p:nvSpPr>
        <p:spPr bwMode="auto">
          <a:xfrm>
            <a:off x="457198" y="3572436"/>
            <a:ext cx="1092041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890588">
              <a:lnSpc>
                <a:spcPct val="90000"/>
              </a:lnSpc>
              <a:buFont typeface="Wingdings 3" pitchFamily="18" charset="2"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ea typeface="等线"/>
                <a:cs typeface="Times New Roman" pitchFamily="18" charset="0"/>
              </a:rPr>
              <a:t>TUỔI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ea typeface="等线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ea typeface="等线"/>
                <a:cs typeface="Times New Roman" pitchFamily="18" charset="0"/>
              </a:rPr>
              <a:t>NGỰA</a:t>
            </a:r>
            <a:endParaRPr lang="en-US" altLang="en-US" sz="6000" b="1" dirty="0">
              <a:solidFill>
                <a:srgbClr val="FF0000"/>
              </a:solidFill>
              <a:latin typeface="Times New Roman" pitchFamily="18" charset="0"/>
              <a:ea typeface="等线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2894013"/>
            <a:ext cx="220027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8625" y="2751138"/>
            <a:ext cx="220027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6175" y="4725988"/>
            <a:ext cx="220027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6325" y="4751388"/>
            <a:ext cx="220027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33700"/>
            <a:ext cx="39243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28063" y="2933700"/>
            <a:ext cx="39243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28675" y="2154238"/>
            <a:ext cx="41735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 sz="35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 đọc </a:t>
            </a:r>
            <a:r>
              <a:rPr lang="en-US" altLang="en-US" sz="35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vi-VN" altLang="en-US" sz="35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4684713" y="2468563"/>
            <a:ext cx="57912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14313" indent="-214313">
              <a:spcBef>
                <a:spcPct val="20000"/>
              </a:spcBef>
              <a:buFontTx/>
              <a:buChar char="-"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Mẹ ơi,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con tuổi gì?</a:t>
            </a:r>
          </a:p>
          <a:p>
            <a:pPr marL="214313" indent="-214313">
              <a:spcBef>
                <a:spcPct val="20000"/>
              </a:spcBef>
              <a:buFontTx/>
              <a:buChar char="-"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Nhưng mẹ ơi,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đừng buồn.</a:t>
            </a:r>
          </a:p>
          <a:p>
            <a:pPr marL="214313" indent="-214313">
              <a:spcBef>
                <a:spcPct val="20000"/>
              </a:spcBef>
              <a:buFontTx/>
              <a:buChar char="-"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Dẫu cách núi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cách rừng</a:t>
            </a:r>
          </a:p>
          <a:p>
            <a:pPr marL="214313" indent="-214313">
              <a:spcBef>
                <a:spcPct val="20000"/>
              </a:spcBef>
              <a:buFontTx/>
              <a:buChar char="-"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Dẫu cách sông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cách biển</a:t>
            </a:r>
          </a:p>
        </p:txBody>
      </p:sp>
      <p:grpSp>
        <p:nvGrpSpPr>
          <p:cNvPr id="37891" name="Group 1"/>
          <p:cNvGrpSpPr>
            <a:grpSpLocks/>
          </p:cNvGrpSpPr>
          <p:nvPr/>
        </p:nvGrpSpPr>
        <p:grpSpPr bwMode="auto">
          <a:xfrm>
            <a:off x="228600" y="0"/>
            <a:ext cx="4343400" cy="1828800"/>
            <a:chOff x="7456455" y="-167662"/>
            <a:chExt cx="4587578" cy="2072662"/>
          </a:xfrm>
        </p:grpSpPr>
        <p:pic>
          <p:nvPicPr>
            <p:cNvPr id="37892" name="图片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24800" y="-10551"/>
              <a:ext cx="4119233" cy="1915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3" name="图片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933417">
              <a:off x="7456455" y="-167662"/>
              <a:ext cx="1267837" cy="1794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4" name="Rectangle 14"/>
            <p:cNvSpPr>
              <a:spLocks noChangeArrowheads="1"/>
            </p:cNvSpPr>
            <p:nvPr/>
          </p:nvSpPr>
          <p:spPr bwMode="auto">
            <a:xfrm>
              <a:off x="8686800" y="609600"/>
              <a:ext cx="3124200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500" b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vi-VN" altLang="en-US" sz="35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721475" y="384175"/>
            <a:ext cx="54705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642938" y="176213"/>
            <a:ext cx="79486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eaLnBrk="0" hangingPunct="0">
              <a:buFont typeface="Arial" charset="0"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 thầm khổ thơ 1 và trả lời câu hỏi :</a:t>
            </a:r>
          </a:p>
        </p:txBody>
      </p:sp>
      <p:sp>
        <p:nvSpPr>
          <p:cNvPr id="38915" name="TextBox 14"/>
          <p:cNvSpPr txBox="1">
            <a:spLocks noChangeArrowheads="1"/>
          </p:cNvSpPr>
          <p:nvPr/>
        </p:nvSpPr>
        <p:spPr bwMode="auto">
          <a:xfrm>
            <a:off x="7713663" y="1233488"/>
            <a:ext cx="39243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Mẹ ơi, con tuổi gì?</a:t>
            </a:r>
          </a:p>
          <a:p>
            <a:pPr>
              <a:buFontTx/>
              <a:buChar char="-"/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Tuổi con là tuổi Ngựa</a:t>
            </a:r>
          </a:p>
          <a:p>
            <a:pPr>
              <a:buFont typeface="Arial" charset="0"/>
              <a:buNone/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Ngựa không yên một chỗ</a:t>
            </a:r>
          </a:p>
          <a:p>
            <a:pPr>
              <a:buFont typeface="Arial" charset="0"/>
              <a:buNone/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Tuổi con là tuổi đi …</a:t>
            </a:r>
          </a:p>
        </p:txBody>
      </p:sp>
      <p:pic>
        <p:nvPicPr>
          <p:cNvPr id="38916" name="图片 3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3088" y="1054100"/>
            <a:ext cx="7905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文本框 3"/>
          <p:cNvSpPr txBox="1">
            <a:spLocks noChangeArrowheads="1"/>
          </p:cNvSpPr>
          <p:nvPr/>
        </p:nvSpPr>
        <p:spPr bwMode="auto">
          <a:xfrm>
            <a:off x="7110413" y="1184275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>
              <a:buFont typeface="Arial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1</a:t>
            </a:r>
            <a:endParaRPr lang="zh-CN" altLang="en-US" sz="2400" b="1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07988" y="862013"/>
            <a:ext cx="6019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1. Bạn nhỏ tuổi gì? 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49250" y="1579563"/>
            <a:ext cx="6019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</a:rPr>
              <a:t>- Bạn nhỏ tuổi Ngựa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4150" y="2436813"/>
            <a:ext cx="633888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Mẹ bảo tuổi ấy tính nết như thế nào?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7150" y="3824288"/>
            <a:ext cx="12417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>
                <a:latin typeface="Times New Roman" pitchFamily="18" charset="0"/>
                <a:cs typeface="Times New Roman" pitchFamily="18" charset="0"/>
              </a:rPr>
              <a:t>     Tuổi Ngựa không chịu ở yên một chỗ, là tuổi thích đi.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1763" y="4252913"/>
            <a:ext cx="2695575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53450" y="153988"/>
            <a:ext cx="12700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25413" y="0"/>
            <a:ext cx="2952751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82238" y="153988"/>
            <a:ext cx="1703387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32163" y="153988"/>
            <a:ext cx="54229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938463" y="3652838"/>
            <a:ext cx="601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>
                <a:latin typeface="Times New Roman" pitchFamily="18" charset="0"/>
              </a:rPr>
              <a:t>Tuổi Ngựa: </a:t>
            </a:r>
            <a:r>
              <a:rPr lang="en-US" altLang="en-US" sz="3600">
                <a:latin typeface="Times New Roman" pitchFamily="18" charset="0"/>
              </a:rPr>
              <a:t>sinh năm Ngựa (năm Ngọ, theo âm lịch).</a:t>
            </a:r>
          </a:p>
        </p:txBody>
      </p:sp>
      <p:sp>
        <p:nvSpPr>
          <p:cNvPr id="29" name="TextBox 68"/>
          <p:cNvSpPr txBox="1">
            <a:spLocks/>
          </p:cNvSpPr>
          <p:nvPr/>
        </p:nvSpPr>
        <p:spPr>
          <a:xfrm>
            <a:off x="6043613" y="3933825"/>
            <a:ext cx="2041525" cy="2770188"/>
          </a:xfrm>
          <a:prstGeom prst="rect">
            <a:avLst/>
          </a:prstGeom>
        </p:spPr>
        <p:txBody>
          <a:bodyPr lIns="0" tIns="96000" rIns="0" bIns="0" anchorCtr="1"/>
          <a:lstStyle/>
          <a:p>
            <a:pPr algn="ctr" defTabSz="121917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7" dirty="0">
              <a:solidFill>
                <a:srgbClr val="00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55 0.06389 L 0.31055 0.06412 C 0.3056 0.06528 0.30079 0.06644 0.29623 0.06875 C 0.29401 0.06968 0.29206 0.072 0.29011 0.07315 C 0.28646 0.07524 0.28269 0.07616 0.27904 0.07778 C 0.27735 0.07848 0.27605 0.0794 0.27435 0.0801 C 0.27136 0.08102 0.26823 0.08149 0.26498 0.08287 C 0.24844 0.08149 0.23164 0.08195 0.21524 0.0801 C 0.21185 0.07963 0.20834 0.07825 0.20573 0.07547 L 0.20105 0.07084 C 0.19727 0.05371 0.20274 0.07431 0.1948 0.05926 C 0.19388 0.05764 0.19401 0.05463 0.19323 0.05255 C 0.19206 0.04977 0.18998 0.04792 0.18868 0.04561 C 0.18724 0.04352 0.18633 0.04098 0.18542 0.03866 L 0.1823 0.02477 C 0.18191 0.02269 0.1823 0.01875 0.18086 0.01806 L 0.17605 0.01551 C 0.17292 0.01621 0.16003 0.01806 0.1556 0.02037 C 0.15365 0.0213 0.15183 0.02362 0.14948 0.02477 C 0.1474 0.02593 0.14545 0.02639 0.1431 0.02709 C 0.1418 0.02778 0.14024 0.02871 0.13868 0.0294 C 0.13698 0.03079 0.13542 0.03287 0.13412 0.03426 C 0.13256 0.03519 0.13086 0.03565 0.1293 0.03635 C 0.125 0.03797 0.12084 0.03889 0.11667 0.04098 C 0.10534 0.04653 0.11055 0.04468 0.10118 0.04769 C 0.08881 0.047 0.07618 0.04746 0.06368 0.04561 C 0.06107 0.04514 0.05326 0.04005 0.04974 0.03866 C 0.04753 0.03797 0.04545 0.03727 0.04336 0.03635 C 0.04024 0.03496 0.03724 0.03357 0.03412 0.03172 C 0.03243 0.03079 0.03112 0.0301 0.0293 0.0294 C 0.02735 0.02871 0.02526 0.02801 0.02318 0.02709 C 0.02149 0.02686 0.02019 0.02524 0.01836 0.02477 C 0.01589 0.02385 0.01329 0.02338 0.01055 0.02269 C 0.00847 0.01806 0.0056 0.01389 0.00443 0.0088 C 0.00391 0.00672 0.00391 0.00371 0.00287 0.00209 C 0.00222 0.00047 0.00079 0.00047 -4.16667E-6 -4.44444E-6 L -4.16667E-6 0.00024 " pathEditMode="relative" rAng="0" ptsTypes="AAAAAAAAAAAAAAAAAAAAAAAAAAAAAAAAAAA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224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-0.00069 L 0.01875 -1.11111E-6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-0.02357 0.00023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885950" y="766763"/>
            <a:ext cx="7669213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555163" y="-269875"/>
            <a:ext cx="2890837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642938" y="176213"/>
            <a:ext cx="79486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eaLnBrk="0" hangingPunct="0">
              <a:buFont typeface="Arial" charset="0"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 thầm khổ thơ 2 và trả lời câu hỏi :</a:t>
            </a:r>
          </a:p>
        </p:txBody>
      </p:sp>
      <p:sp>
        <p:nvSpPr>
          <p:cNvPr id="43012" name="TextBox 14"/>
          <p:cNvSpPr txBox="1">
            <a:spLocks noChangeArrowheads="1"/>
          </p:cNvSpPr>
          <p:nvPr/>
        </p:nvSpPr>
        <p:spPr bwMode="auto">
          <a:xfrm>
            <a:off x="3995738" y="1974850"/>
            <a:ext cx="431165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Mẹ ơi, con sẽ phi</a:t>
            </a:r>
          </a:p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 bao nhiêu ngọn gió</a:t>
            </a:r>
          </a:p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Gió xanh miền trung du</a:t>
            </a:r>
          </a:p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Gió hồng vùng đất đỏ</a:t>
            </a:r>
          </a:p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Gió đen hút đại ngàn</a:t>
            </a:r>
          </a:p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Mấp mô triền núi đá…</a:t>
            </a:r>
          </a:p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 mang về cho mẹ</a:t>
            </a:r>
          </a:p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Ngọn gió của trăm miền.</a:t>
            </a:r>
            <a:endParaRPr lang="vi-VN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3" name="图片 3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74963" y="2020888"/>
            <a:ext cx="10096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文本框 3"/>
          <p:cNvSpPr txBox="1">
            <a:spLocks noChangeArrowheads="1"/>
          </p:cNvSpPr>
          <p:nvPr/>
        </p:nvSpPr>
        <p:spPr bwMode="auto">
          <a:xfrm>
            <a:off x="3133725" y="2246313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Font typeface="Arial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2</a:t>
            </a:r>
            <a:endParaRPr lang="zh-CN" altLang="en-US" sz="2800" b="1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43015" name="Group 7"/>
          <p:cNvGrpSpPr>
            <a:grpSpLocks/>
          </p:cNvGrpSpPr>
          <p:nvPr/>
        </p:nvGrpSpPr>
        <p:grpSpPr bwMode="auto">
          <a:xfrm>
            <a:off x="477838" y="5981700"/>
            <a:ext cx="11236325" cy="700088"/>
            <a:chOff x="891741" y="1200747"/>
            <a:chExt cx="11237000" cy="699422"/>
          </a:xfrm>
        </p:grpSpPr>
        <p:pic>
          <p:nvPicPr>
            <p:cNvPr id="43016" name="图片 3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91741" y="1200747"/>
              <a:ext cx="790492" cy="67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7" name="文本框 3"/>
            <p:cNvSpPr txBox="1">
              <a:spLocks noChangeArrowheads="1"/>
            </p:cNvSpPr>
            <p:nvPr/>
          </p:nvSpPr>
          <p:spPr bwMode="auto">
            <a:xfrm>
              <a:off x="1077954" y="1330783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2813">
                <a:buFont typeface="Arial" charset="0"/>
                <a:buNone/>
              </a:pPr>
              <a:r>
                <a:rPr lang="en-US" altLang="zh-CN" sz="24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</a:t>
              </a:r>
              <a:endPara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43018" name="文本框 14"/>
            <p:cNvSpPr>
              <a:spLocks noChangeArrowheads="1"/>
            </p:cNvSpPr>
            <p:nvPr/>
          </p:nvSpPr>
          <p:spPr bwMode="auto">
            <a:xfrm>
              <a:off x="1742081" y="1223061"/>
              <a:ext cx="1038666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800" b="1">
                  <a:solidFill>
                    <a:srgbClr val="000000"/>
                  </a:solidFill>
                  <a:latin typeface="Times New Roman" pitchFamily="18" charset="0"/>
                  <a:ea typeface="隶书"/>
                  <a:cs typeface="Times New Roman" pitchFamily="18" charset="0"/>
                </a:rPr>
                <a:t>“Ngựa con” theo ngọn gió rong chơi những đâu?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DSC039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5105400" cy="5105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5562600" y="850900"/>
            <a:ext cx="2339975" cy="5095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7" b="1" dirty="0" err="1">
                <a:latin typeface="Times New Roman" pitchFamily="18" charset="0"/>
                <a:ea typeface="+mn-ea"/>
                <a:cs typeface="Times New Roman" pitchFamily="18" charset="0"/>
              </a:rPr>
              <a:t>Miền</a:t>
            </a:r>
            <a:r>
              <a:rPr lang="en-US" sz="2707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7" b="1" dirty="0" err="1"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lang="en-US" sz="2707" b="1" dirty="0">
                <a:latin typeface="Times New Roman" pitchFamily="18" charset="0"/>
                <a:ea typeface="+mn-ea"/>
                <a:cs typeface="Times New Roman" pitchFamily="18" charset="0"/>
              </a:rPr>
              <a:t> du</a:t>
            </a:r>
          </a:p>
        </p:txBody>
      </p:sp>
      <p:pic>
        <p:nvPicPr>
          <p:cNvPr id="45059" name="Picture 7" descr="ruong-bac-thang-sâ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00200"/>
            <a:ext cx="64770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685800" y="152400"/>
            <a:ext cx="2011363" cy="5095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7" b="1" dirty="0" err="1">
                <a:latin typeface="Times New Roman" pitchFamily="18" charset="0"/>
                <a:ea typeface="+mn-ea"/>
                <a:cs typeface="Times New Roman" pitchFamily="18" charset="0"/>
              </a:rPr>
              <a:t>Vùng</a:t>
            </a:r>
            <a:r>
              <a:rPr lang="en-US" sz="2707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7" b="1" dirty="0" err="1"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lang="en-US" sz="2707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7" b="1" dirty="0" err="1">
                <a:latin typeface="Times New Roman" pitchFamily="18" charset="0"/>
                <a:ea typeface="+mn-ea"/>
                <a:cs typeface="Times New Roman" pitchFamily="18" charset="0"/>
              </a:rPr>
              <a:t>đỏ</a:t>
            </a:r>
            <a:endParaRPr lang="en-US" sz="2707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6082" name="Group 1"/>
          <p:cNvGrpSpPr>
            <a:grpSpLocks/>
          </p:cNvGrpSpPr>
          <p:nvPr/>
        </p:nvGrpSpPr>
        <p:grpSpPr bwMode="auto">
          <a:xfrm>
            <a:off x="1905000" y="1066800"/>
            <a:ext cx="8534400" cy="5156200"/>
            <a:chOff x="1524000" y="850872"/>
            <a:chExt cx="9144000" cy="5156256"/>
          </a:xfrm>
        </p:grpSpPr>
        <p:pic>
          <p:nvPicPr>
            <p:cNvPr id="46083" name="Picture 5" descr="578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0" y="850872"/>
              <a:ext cx="9144000" cy="515625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46084" name="Picture 17" descr="1710774970_7b7560nn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57512" y="3310836"/>
              <a:ext cx="839086" cy="1034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9" descr="images836590_9_Mountain_Ash_forest_Yarra_0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850900"/>
            <a:ext cx="9144000" cy="5156200"/>
          </a:xfrm>
        </p:spPr>
      </p:pic>
      <p:sp>
        <p:nvSpPr>
          <p:cNvPr id="47106" name="WordArt 5"/>
          <p:cNvSpPr>
            <a:spLocks noChangeArrowheads="1" noChangeShapeType="1" noTextEdit="1"/>
          </p:cNvSpPr>
          <p:nvPr/>
        </p:nvSpPr>
        <p:spPr bwMode="auto">
          <a:xfrm>
            <a:off x="1752600" y="5257800"/>
            <a:ext cx="2667000" cy="57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7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Đại ngàn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7" descr="nhung-khuc-cua-an-tuong-tren-duong-hanh-phuc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38200"/>
            <a:ext cx="91440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762000" y="152400"/>
            <a:ext cx="6399213" cy="5095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7" b="1" dirty="0" err="1">
                <a:latin typeface="Times New Roman" pitchFamily="18" charset="0"/>
                <a:ea typeface="+mn-ea"/>
              </a:rPr>
              <a:t>Triền</a:t>
            </a:r>
            <a:r>
              <a:rPr lang="en-US" sz="2707" b="1" dirty="0">
                <a:latin typeface="Times New Roman" pitchFamily="18" charset="0"/>
                <a:ea typeface="+mn-ea"/>
              </a:rPr>
              <a:t> </a:t>
            </a:r>
            <a:r>
              <a:rPr lang="en-US" sz="2707" b="1" dirty="0" err="1">
                <a:latin typeface="Times New Roman" pitchFamily="18" charset="0"/>
                <a:ea typeface="+mn-ea"/>
              </a:rPr>
              <a:t>núi</a:t>
            </a:r>
            <a:r>
              <a:rPr lang="en-US" sz="2707" b="1" dirty="0">
                <a:latin typeface="Times New Roman" pitchFamily="18" charset="0"/>
                <a:ea typeface="+mn-ea"/>
              </a:rPr>
              <a:t> </a:t>
            </a:r>
            <a:r>
              <a:rPr lang="en-US" sz="2707" b="1" dirty="0" err="1">
                <a:latin typeface="Times New Roman" pitchFamily="18" charset="0"/>
                <a:ea typeface="+mn-ea"/>
              </a:rPr>
              <a:t>đá</a:t>
            </a:r>
            <a:r>
              <a:rPr lang="en-US" sz="2707" b="1" dirty="0">
                <a:latin typeface="Times New Roman" pitchFamily="18" charset="0"/>
                <a:ea typeface="+mn-ea"/>
              </a:rPr>
              <a:t>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7" descr="IMG_01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838200"/>
            <a:ext cx="9144000" cy="5156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9154" name="Picture 14" descr="1710774970_7b7560n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13131" flipH="1">
            <a:off x="2286000" y="1766888"/>
            <a:ext cx="1676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685800" y="152400"/>
            <a:ext cx="6399213" cy="5095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7" b="1" dirty="0" err="1">
                <a:latin typeface="Times New Roman" pitchFamily="18" charset="0"/>
                <a:ea typeface="+mn-ea"/>
              </a:rPr>
              <a:t>Mấp</a:t>
            </a:r>
            <a:r>
              <a:rPr lang="en-US" sz="2707" b="1" dirty="0">
                <a:latin typeface="Times New Roman" pitchFamily="18" charset="0"/>
                <a:ea typeface="+mn-ea"/>
              </a:rPr>
              <a:t> </a:t>
            </a:r>
            <a:r>
              <a:rPr lang="en-US" sz="2707" b="1" dirty="0" err="1">
                <a:latin typeface="Times New Roman" pitchFamily="18" charset="0"/>
                <a:ea typeface="+mn-ea"/>
              </a:rPr>
              <a:t>mô</a:t>
            </a:r>
            <a:r>
              <a:rPr lang="en-US" sz="2707" b="1" dirty="0">
                <a:latin typeface="Times New Roman" pitchFamily="18" charset="0"/>
                <a:ea typeface="+mn-ea"/>
              </a:rPr>
              <a:t> </a:t>
            </a:r>
            <a:r>
              <a:rPr lang="en-US" sz="2707" b="1" dirty="0" err="1">
                <a:latin typeface="Times New Roman" pitchFamily="18" charset="0"/>
                <a:ea typeface="+mn-ea"/>
              </a:rPr>
              <a:t>triền</a:t>
            </a:r>
            <a:r>
              <a:rPr lang="en-US" sz="2707" b="1" dirty="0">
                <a:latin typeface="Times New Roman" pitchFamily="18" charset="0"/>
                <a:ea typeface="+mn-ea"/>
              </a:rPr>
              <a:t> </a:t>
            </a:r>
            <a:r>
              <a:rPr lang="en-US" sz="2707" b="1" dirty="0" err="1">
                <a:latin typeface="Times New Roman" pitchFamily="18" charset="0"/>
                <a:ea typeface="+mn-ea"/>
              </a:rPr>
              <a:t>núi</a:t>
            </a:r>
            <a:r>
              <a:rPr lang="en-US" sz="2707" b="1" dirty="0">
                <a:latin typeface="Times New Roman" pitchFamily="18" charset="0"/>
                <a:ea typeface="+mn-ea"/>
              </a:rPr>
              <a:t> </a:t>
            </a:r>
            <a:r>
              <a:rPr lang="en-US" sz="2707" b="1" dirty="0" err="1">
                <a:latin typeface="Times New Roman" pitchFamily="18" charset="0"/>
                <a:ea typeface="+mn-ea"/>
              </a:rPr>
              <a:t>đá</a:t>
            </a:r>
            <a:r>
              <a:rPr lang="en-US" sz="2707" b="1" dirty="0">
                <a:latin typeface="Times New Roman" pitchFamily="18" charset="0"/>
                <a:ea typeface="+mn-ea"/>
              </a:rPr>
              <a:t>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23"/>
          <p:cNvGrpSpPr>
            <a:grpSpLocks/>
          </p:cNvGrpSpPr>
          <p:nvPr/>
        </p:nvGrpSpPr>
        <p:grpSpPr bwMode="auto">
          <a:xfrm>
            <a:off x="404813" y="193675"/>
            <a:ext cx="11237912" cy="698500"/>
            <a:chOff x="891741" y="1200747"/>
            <a:chExt cx="11237000" cy="699422"/>
          </a:xfrm>
        </p:grpSpPr>
        <p:pic>
          <p:nvPicPr>
            <p:cNvPr id="50189" name="图片 3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1741" y="1200747"/>
              <a:ext cx="790492" cy="67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0" name="文本框 3"/>
            <p:cNvSpPr txBox="1">
              <a:spLocks noChangeArrowheads="1"/>
            </p:cNvSpPr>
            <p:nvPr/>
          </p:nvSpPr>
          <p:spPr bwMode="auto">
            <a:xfrm>
              <a:off x="1077954" y="1330783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2813">
                <a:buFont typeface="Arial" charset="0"/>
                <a:buNone/>
              </a:pPr>
              <a:r>
                <a:rPr lang="en-US" altLang="zh-CN" sz="24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2</a:t>
              </a:r>
              <a:endPara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50191" name="文本框 14"/>
            <p:cNvSpPr>
              <a:spLocks noChangeArrowheads="1"/>
            </p:cNvSpPr>
            <p:nvPr/>
          </p:nvSpPr>
          <p:spPr bwMode="auto">
            <a:xfrm>
              <a:off x="1742081" y="1223061"/>
              <a:ext cx="1038666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800" b="1">
                  <a:latin typeface="Times New Roman" pitchFamily="18" charset="0"/>
                  <a:ea typeface="隶书"/>
                  <a:cs typeface="Times New Roman" pitchFamily="18" charset="0"/>
                </a:rPr>
                <a:t>“Ngựa con” theo ngọn gió rong chơi những đâu?</a:t>
              </a:r>
            </a:p>
          </p:txBody>
        </p:sp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092700" y="1366838"/>
            <a:ext cx="74612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</a:rPr>
              <a:t>Ngựa con rong chơi khắp nơi: qua miền trung du xanh ngắt, qua những cao nguyên đất đỏ, những rừng đại ngàn đến triền núi đá.</a:t>
            </a:r>
          </a:p>
        </p:txBody>
      </p:sp>
      <p:sp>
        <p:nvSpPr>
          <p:cNvPr id="50179" name="TextBox 31"/>
          <p:cNvSpPr txBox="1">
            <a:spLocks noChangeArrowheads="1"/>
          </p:cNvSpPr>
          <p:nvPr/>
        </p:nvSpPr>
        <p:spPr bwMode="auto">
          <a:xfrm>
            <a:off x="592138" y="1444625"/>
            <a:ext cx="43116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Mẹ ơi, con sẽ phi</a:t>
            </a:r>
          </a:p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 bao nhiêu ngọn gió</a:t>
            </a:r>
          </a:p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Gió xanh miền trung du</a:t>
            </a:r>
          </a:p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Gió hồng vùng đất đỏ</a:t>
            </a:r>
          </a:p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Gió đen hút đại ngàn</a:t>
            </a:r>
          </a:p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Mấp mô triền núi đá…</a:t>
            </a:r>
          </a:p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 mang về cho mẹ</a:t>
            </a:r>
          </a:p>
          <a:p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Ngọn gió của trăm miền.</a:t>
            </a:r>
            <a:endParaRPr lang="vi-VN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3063875" y="2727325"/>
            <a:ext cx="1231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3048000" y="3173413"/>
            <a:ext cx="954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2589213" y="3584575"/>
            <a:ext cx="12588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2879725" y="4013200"/>
            <a:ext cx="968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823913" y="4424363"/>
            <a:ext cx="30241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625475" y="4852988"/>
            <a:ext cx="3705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197475" y="4200525"/>
            <a:ext cx="6994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</a:rPr>
              <a:t>    Đi khắp nơi nhưng “ngựa con” vẫn nhớ mang về cho mẹ “ngọn gió của trăm miền”.</a:t>
            </a:r>
          </a:p>
        </p:txBody>
      </p:sp>
      <p:pic>
        <p:nvPicPr>
          <p:cNvPr id="42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6938" y="1160463"/>
            <a:ext cx="773112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3925" y="3903663"/>
            <a:ext cx="92551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11887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图片 5"/>
          <p:cNvPicPr>
            <a:picLocks noChangeAspect="1"/>
          </p:cNvPicPr>
          <p:nvPr/>
        </p:nvPicPr>
        <p:blipFill>
          <a:blip r:embed="rId4"/>
          <a:srcRect b="20491"/>
          <a:stretch>
            <a:fillRect/>
          </a:stretch>
        </p:blipFill>
        <p:spPr bwMode="auto">
          <a:xfrm>
            <a:off x="-457200" y="0"/>
            <a:ext cx="1264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9013" y="949325"/>
            <a:ext cx="1038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2" name="组合 11"/>
          <p:cNvGrpSpPr>
            <a:grpSpLocks/>
          </p:cNvGrpSpPr>
          <p:nvPr/>
        </p:nvGrpSpPr>
        <p:grpSpPr bwMode="auto">
          <a:xfrm>
            <a:off x="-228600" y="990600"/>
            <a:ext cx="4800600" cy="2286000"/>
            <a:chOff x="-558688" y="0"/>
            <a:chExt cx="9107943" cy="6858000"/>
          </a:xfrm>
        </p:grpSpPr>
        <p:pic>
          <p:nvPicPr>
            <p:cNvPr id="22539" name="图片 1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558688" y="0"/>
              <a:ext cx="910794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22533" name="图片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4325" y="4352925"/>
            <a:ext cx="470535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文本框 15"/>
          <p:cNvSpPr txBox="1">
            <a:spLocks noChangeArrowheads="1"/>
          </p:cNvSpPr>
          <p:nvPr/>
        </p:nvSpPr>
        <p:spPr bwMode="auto">
          <a:xfrm>
            <a:off x="609600" y="1676400"/>
            <a:ext cx="3076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  <a:ea typeface="inpin heiti"/>
                <a:cs typeface="Times New Roman" pitchFamily="18" charset="0"/>
                <a:sym typeface="inpin heiti"/>
              </a:rPr>
              <a:t>KHỞI ĐỘNG</a:t>
            </a:r>
            <a:endParaRPr lang="zh-CN" altLang="en-US" sz="4000">
              <a:solidFill>
                <a:srgbClr val="FF0000"/>
              </a:solidFill>
              <a:latin typeface="Times New Roman" pitchFamily="18" charset="0"/>
              <a:ea typeface="inpin heiti"/>
              <a:cs typeface="Times New Roman" pitchFamily="18" charset="0"/>
              <a:sym typeface="inpin heit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72000" y="380999"/>
            <a:ext cx="7391400" cy="2819855"/>
            <a:chOff x="3352800" y="609599"/>
            <a:chExt cx="5791200" cy="3076206"/>
          </a:xfrm>
          <a:solidFill>
            <a:schemeClr val="bg1"/>
          </a:solidFill>
        </p:grpSpPr>
        <p:sp>
          <p:nvSpPr>
            <p:cNvPr id="15" name="Rectangle: Rounded Corners 14"/>
            <p:cNvSpPr/>
            <p:nvPr/>
          </p:nvSpPr>
          <p:spPr>
            <a:xfrm>
              <a:off x="3352800" y="609599"/>
              <a:ext cx="5791200" cy="3076206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Rectangle 1"/>
            <p:cNvSpPr>
              <a:spLocks noChangeArrowheads="1"/>
            </p:cNvSpPr>
            <p:nvPr/>
          </p:nvSpPr>
          <p:spPr bwMode="auto">
            <a:xfrm>
              <a:off x="3531910" y="762000"/>
              <a:ext cx="5432981" cy="2894219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vi-VN" altLang="en-US" sz="26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Hãy chọn ý đúng</a:t>
              </a:r>
              <a:r>
                <a:rPr lang="en-US" altLang="en-US" sz="26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altLang="en-US" sz="26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nhất</a:t>
              </a:r>
              <a:r>
                <a:rPr lang="en-US" altLang="en-US" sz="26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  <a:p>
              <a:pPr fontAlgn="auto"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en-US" sz="26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altLang="en-US" sz="26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1: </a:t>
              </a:r>
              <a:r>
                <a:rPr lang="en-US" sz="26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Qua </a:t>
              </a:r>
              <a:r>
                <a:rPr lang="en-US" sz="26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bài</a:t>
              </a:r>
              <a:r>
                <a:rPr lang="en-US" sz="26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Cánh</a:t>
              </a:r>
              <a:r>
                <a:rPr lang="en-US" sz="26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diều</a:t>
              </a:r>
              <a:r>
                <a:rPr lang="en-US" sz="26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tuổi</a:t>
              </a:r>
              <a:r>
                <a:rPr lang="en-US" sz="26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thơ</a:t>
              </a:r>
              <a:r>
                <a:rPr lang="en-US" sz="26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lang="en-US" sz="26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tác</a:t>
              </a:r>
              <a:r>
                <a:rPr lang="en-US" sz="26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giả</a:t>
              </a:r>
              <a:r>
                <a:rPr lang="en-US" sz="26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muốn</a:t>
              </a:r>
              <a:r>
                <a:rPr lang="en-US" sz="26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nói</a:t>
              </a:r>
              <a:r>
                <a:rPr lang="en-US" sz="26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điều</a:t>
              </a:r>
              <a:r>
                <a:rPr lang="en-US" sz="26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gì</a:t>
              </a:r>
              <a:r>
                <a:rPr lang="en-US" sz="26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về</a:t>
              </a:r>
              <a:r>
                <a:rPr lang="en-US" sz="26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cánh</a:t>
              </a:r>
              <a:r>
                <a:rPr lang="en-US" sz="26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diều</a:t>
              </a:r>
              <a:r>
                <a:rPr lang="en-US" sz="26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? </a:t>
              </a:r>
            </a:p>
            <a:p>
              <a:pPr fontAlgn="auto"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A.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Cánh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diều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là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kỉ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niệm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đẹp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đẽ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tuổi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thơ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B.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Cánh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diều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khơi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gợi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ước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mơ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đẹp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cho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tuổi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thơ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C.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Cánh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diều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đem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đến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bao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niềm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vui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cho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tuổi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thơ</a:t>
              </a:r>
              <a:r>
                <a:rPr lang="en-US" sz="2600" dirty="0"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00" y="3505200"/>
            <a:ext cx="7459982" cy="3124200"/>
            <a:chOff x="3352800" y="609600"/>
            <a:chExt cx="5791200" cy="3628103"/>
          </a:xfrm>
          <a:solidFill>
            <a:schemeClr val="bg1"/>
          </a:solidFill>
        </p:grpSpPr>
        <p:sp>
          <p:nvSpPr>
            <p:cNvPr id="21" name="Rectangle: Rounded Corners 20"/>
            <p:cNvSpPr/>
            <p:nvPr/>
          </p:nvSpPr>
          <p:spPr>
            <a:xfrm>
              <a:off x="3352800" y="609600"/>
              <a:ext cx="5791200" cy="3628103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Rectangle 1"/>
            <p:cNvSpPr>
              <a:spLocks noChangeArrowheads="1"/>
            </p:cNvSpPr>
            <p:nvPr/>
          </p:nvSpPr>
          <p:spPr bwMode="auto">
            <a:xfrm>
              <a:off x="3589417" y="685800"/>
              <a:ext cx="5450206" cy="312226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alt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2: 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Hai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câu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văn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: “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Cánh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diều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mềm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mại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cánh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bướm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Tiếng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sáo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diều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vi vu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trầm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bổng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.”,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tác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giả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đã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sử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dụng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những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giác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quan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nào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?  </a:t>
              </a:r>
              <a:r>
                <a:rPr lang="en-US" altLang="vi-VN" sz="28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	</a:t>
              </a:r>
              <a:r>
                <a:rPr lang="en-US" sz="28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</a:p>
            <a:p>
              <a: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A. </a:t>
              </a:r>
              <a:r>
                <a:rPr lang="en-US" sz="24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Thính</a:t>
              </a:r>
              <a:r>
                <a:rPr lang="en-US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giác</a:t>
              </a:r>
              <a:r>
                <a:rPr lang="en-US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 (tai)</a:t>
              </a:r>
            </a:p>
            <a:p>
              <a: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B. </a:t>
              </a:r>
              <a:r>
                <a:rPr lang="en-US" sz="24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Thị</a:t>
              </a:r>
              <a:r>
                <a:rPr lang="en-US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giác</a:t>
              </a:r>
              <a:r>
                <a:rPr lang="en-US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 (</a:t>
              </a:r>
              <a:r>
                <a:rPr lang="en-US" sz="24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mắt</a:t>
              </a:r>
              <a:r>
                <a:rPr lang="en-US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)</a:t>
              </a:r>
            </a:p>
            <a:p>
              <a: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C. </a:t>
              </a:r>
              <a:r>
                <a:rPr lang="en-US" sz="24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Cả</a:t>
              </a:r>
              <a:r>
                <a:rPr lang="en-US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hai</a:t>
              </a:r>
              <a:r>
                <a:rPr lang="en-US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đáp</a:t>
              </a:r>
              <a:r>
                <a:rPr lang="en-US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án</a:t>
              </a:r>
              <a:r>
                <a:rPr lang="en-US" sz="24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trên</a:t>
              </a:r>
              <a:endParaRPr lang="en-US" altLang="vi-V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3979863" y="5751513"/>
            <a:ext cx="598487" cy="576262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713288" y="2176463"/>
            <a:ext cx="598487" cy="576262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885950" y="720725"/>
            <a:ext cx="7669213" cy="534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555163" y="-269875"/>
            <a:ext cx="2890837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642938" y="176213"/>
            <a:ext cx="79486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eaLnBrk="0" hangingPunct="0">
              <a:buFont typeface="Arial" charset="0"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 thầm khổ thơ 3 và trả lời câu hỏi :</a:t>
            </a:r>
          </a:p>
        </p:txBody>
      </p:sp>
      <p:sp>
        <p:nvSpPr>
          <p:cNvPr id="52228" name="TextBox 14"/>
          <p:cNvSpPr txBox="1">
            <a:spLocks noChangeArrowheads="1"/>
          </p:cNvSpPr>
          <p:nvPr/>
        </p:nvSpPr>
        <p:spPr bwMode="auto">
          <a:xfrm>
            <a:off x="3940175" y="2020888"/>
            <a:ext cx="431165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Ngựa con sẽ đi khắp</a:t>
            </a:r>
          </a:p>
          <a:p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 những cánh đồng hoa</a:t>
            </a:r>
          </a:p>
          <a:p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Lóa màu trắng hoa mơ</a:t>
            </a:r>
          </a:p>
          <a:p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 giấy nguyên chưa viết</a:t>
            </a:r>
          </a:p>
          <a:p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 làm sao ôm hết</a:t>
            </a:r>
          </a:p>
          <a:p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Mùi hoa huệ ngạt ngào</a:t>
            </a:r>
          </a:p>
          <a:p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Gió và nắng xôn xao</a:t>
            </a:r>
          </a:p>
          <a:p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Khắp đồng hoa cúc dại.</a:t>
            </a:r>
          </a:p>
        </p:txBody>
      </p:sp>
      <p:pic>
        <p:nvPicPr>
          <p:cNvPr id="52229" name="图片 3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74963" y="2020888"/>
            <a:ext cx="10096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文本框 3"/>
          <p:cNvSpPr txBox="1">
            <a:spLocks noChangeArrowheads="1"/>
          </p:cNvSpPr>
          <p:nvPr/>
        </p:nvSpPr>
        <p:spPr bwMode="auto">
          <a:xfrm>
            <a:off x="3133725" y="2246313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Font typeface="Arial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3</a:t>
            </a:r>
            <a:endParaRPr lang="zh-CN" altLang="en-US" sz="2800" b="1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52231" name="Group 7"/>
          <p:cNvGrpSpPr>
            <a:grpSpLocks/>
          </p:cNvGrpSpPr>
          <p:nvPr/>
        </p:nvGrpSpPr>
        <p:grpSpPr bwMode="auto">
          <a:xfrm>
            <a:off x="136525" y="5943600"/>
            <a:ext cx="12507913" cy="698500"/>
            <a:chOff x="891741" y="1200747"/>
            <a:chExt cx="11528526" cy="699422"/>
          </a:xfrm>
        </p:grpSpPr>
        <p:pic>
          <p:nvPicPr>
            <p:cNvPr id="52232" name="图片 3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91741" y="1200747"/>
              <a:ext cx="790492" cy="67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3" name="文本框 3"/>
            <p:cNvSpPr txBox="1">
              <a:spLocks noChangeArrowheads="1"/>
            </p:cNvSpPr>
            <p:nvPr/>
          </p:nvSpPr>
          <p:spPr bwMode="auto">
            <a:xfrm>
              <a:off x="1077954" y="1330783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2813">
                <a:buFont typeface="Arial" charset="0"/>
                <a:buNone/>
              </a:pPr>
              <a:r>
                <a:rPr lang="en-US" altLang="zh-CN" sz="24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</a:t>
              </a:r>
              <a:endPara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52234" name="文本框 14"/>
            <p:cNvSpPr>
              <a:spLocks noChangeArrowheads="1"/>
            </p:cNvSpPr>
            <p:nvPr/>
          </p:nvSpPr>
          <p:spPr bwMode="auto">
            <a:xfrm>
              <a:off x="1742081" y="1223061"/>
              <a:ext cx="10678186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600" b="1">
                  <a:latin typeface="Times New Roman" pitchFamily="18" charset="0"/>
                  <a:ea typeface="隶书"/>
                  <a:cs typeface="Times New Roman" pitchFamily="18" charset="0"/>
                </a:rPr>
                <a:t>Điều gì hấp dẫn “ngựa con” trên những cánh đồng hoa</a:t>
              </a:r>
              <a:r>
                <a:rPr lang="en-US" altLang="zh-CN" sz="3800" b="1">
                  <a:latin typeface="Times New Roman" pitchFamily="18" charset="0"/>
                  <a:ea typeface="隶书"/>
                  <a:cs typeface="Times New Roman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6" descr="3716022200903005k_-34cae-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133600"/>
            <a:ext cx="66357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9" descr="Hoa mơ trắng tinh khiết giữa núi rừ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4953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304800" y="4343400"/>
            <a:ext cx="3276600" cy="555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8" b="1" dirty="0" err="1"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lang="en-US" sz="3008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008" b="1" dirty="0" err="1">
                <a:latin typeface="Times New Roman" pitchFamily="18" charset="0"/>
                <a:ea typeface="+mn-ea"/>
                <a:cs typeface="Times New Roman" pitchFamily="18" charset="0"/>
              </a:rPr>
              <a:t>trắng</a:t>
            </a:r>
            <a:r>
              <a:rPr lang="en-US" sz="3008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008" b="1" dirty="0" err="1"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lang="en-US" sz="3008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008" b="1" dirty="0" err="1">
                <a:latin typeface="Times New Roman" pitchFamily="18" charset="0"/>
                <a:ea typeface="+mn-ea"/>
                <a:cs typeface="Times New Roman" pitchFamily="18" charset="0"/>
              </a:rPr>
              <a:t>mơ</a:t>
            </a:r>
            <a:endParaRPr lang="en-US" sz="3008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7" descr="CLX060109_073_1_5-de-38189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57200"/>
            <a:ext cx="49530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9" descr="LILYCASABLANCA-1024x7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53340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1219200" y="381000"/>
            <a:ext cx="3589338" cy="50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7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Mùi</a:t>
            </a:r>
            <a:r>
              <a:rPr lang="en-US" sz="2707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7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lang="en-US" sz="2707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7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huệ</a:t>
            </a:r>
            <a:r>
              <a:rPr lang="en-US" sz="2707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7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ngạt</a:t>
            </a:r>
            <a:r>
              <a:rPr lang="en-US" sz="2707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7" b="1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ngào</a:t>
            </a:r>
            <a:endParaRPr lang="en-US" sz="2707" b="1" dirty="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8" descr="CÚC 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752600"/>
            <a:ext cx="7138988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17" descr="hoa dai4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396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685800" y="228600"/>
            <a:ext cx="2733675" cy="50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7" b="1" dirty="0" err="1"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lang="en-US" sz="2707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7" b="1" dirty="0" err="1"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lang="en-US" sz="2707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7" b="1" dirty="0" err="1">
                <a:latin typeface="Times New Roman" pitchFamily="18" charset="0"/>
                <a:ea typeface="+mn-ea"/>
                <a:cs typeface="Times New Roman" pitchFamily="18" charset="0"/>
              </a:rPr>
              <a:t>cúc</a:t>
            </a:r>
            <a:r>
              <a:rPr lang="en-US" sz="2707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707" b="1" dirty="0" err="1">
                <a:latin typeface="Times New Roman" pitchFamily="18" charset="0"/>
                <a:ea typeface="+mn-ea"/>
                <a:cs typeface="Times New Roman" pitchFamily="18" charset="0"/>
              </a:rPr>
              <a:t>dại</a:t>
            </a:r>
            <a:endParaRPr lang="en-US" sz="2707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16"/>
          <p:cNvSpPr txBox="1">
            <a:spLocks noChangeArrowheads="1"/>
          </p:cNvSpPr>
          <p:nvPr/>
        </p:nvSpPr>
        <p:spPr bwMode="auto">
          <a:xfrm>
            <a:off x="387350" y="1419225"/>
            <a:ext cx="431165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Ngựa con sẽ đi khắp</a:t>
            </a:r>
          </a:p>
          <a:p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 những cánh đồng hoa</a:t>
            </a:r>
          </a:p>
          <a:p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Lóa màu trắng hoa mơ</a:t>
            </a:r>
          </a:p>
          <a:p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 giấy nguyên chưa viết</a:t>
            </a:r>
          </a:p>
          <a:p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 làm sao ôm hết</a:t>
            </a:r>
          </a:p>
          <a:p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Mùi hoa huệ ngạt ngào</a:t>
            </a:r>
          </a:p>
          <a:p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Gió và nắng xôn xao</a:t>
            </a:r>
          </a:p>
          <a:p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Khắp đồng hoa cúc dại.</a:t>
            </a:r>
          </a:p>
        </p:txBody>
      </p:sp>
      <p:grpSp>
        <p:nvGrpSpPr>
          <p:cNvPr id="57346" name="Group 17"/>
          <p:cNvGrpSpPr>
            <a:grpSpLocks/>
          </p:cNvGrpSpPr>
          <p:nvPr/>
        </p:nvGrpSpPr>
        <p:grpSpPr bwMode="auto">
          <a:xfrm>
            <a:off x="184150" y="195263"/>
            <a:ext cx="12509500" cy="700087"/>
            <a:chOff x="891741" y="1200747"/>
            <a:chExt cx="11528526" cy="699422"/>
          </a:xfrm>
        </p:grpSpPr>
        <p:pic>
          <p:nvPicPr>
            <p:cNvPr id="57349" name="图片 3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1741" y="1200747"/>
              <a:ext cx="790492" cy="67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0" name="文本框 3"/>
            <p:cNvSpPr txBox="1">
              <a:spLocks noChangeArrowheads="1"/>
            </p:cNvSpPr>
            <p:nvPr/>
          </p:nvSpPr>
          <p:spPr bwMode="auto">
            <a:xfrm>
              <a:off x="1077954" y="1330783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2813">
                <a:buFont typeface="Arial" charset="0"/>
                <a:buNone/>
              </a:pPr>
              <a:r>
                <a:rPr lang="en-US" altLang="zh-CN" sz="24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3</a:t>
              </a:r>
              <a:endPara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57351" name="文本框 14"/>
            <p:cNvSpPr>
              <a:spLocks noChangeArrowheads="1"/>
            </p:cNvSpPr>
            <p:nvPr/>
          </p:nvSpPr>
          <p:spPr bwMode="auto">
            <a:xfrm>
              <a:off x="1742081" y="1223061"/>
              <a:ext cx="10678186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600" b="1">
                  <a:latin typeface="Times New Roman" pitchFamily="18" charset="0"/>
                  <a:ea typeface="隶书"/>
                  <a:cs typeface="Times New Roman" pitchFamily="18" charset="0"/>
                </a:rPr>
                <a:t>Điều gì hấp dẫn “ngựa con” trên những cánh đồng hoa</a:t>
              </a:r>
              <a:r>
                <a:rPr lang="en-US" altLang="zh-CN" sz="3800" b="1">
                  <a:latin typeface="Times New Roman" pitchFamily="18" charset="0"/>
                  <a:ea typeface="隶书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10200" y="1293813"/>
            <a:ext cx="66484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</a:rPr>
              <a:t>    Trên những cánh đồng hoa có nhiều điều hấp dẫn: màu trắng lóa của hoa mơ, hương thơm ngạt ngào của hoa huệ, gió và nắng xôn xao trên cánh đồng tràn ngập hoa cúc dại. </a:t>
            </a:r>
          </a:p>
        </p:txBody>
      </p:sp>
      <p:pic>
        <p:nvPicPr>
          <p:cNvPr id="57348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4425" y="3856038"/>
            <a:ext cx="3328988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728788"/>
            <a:ext cx="5287963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TextBox 3"/>
          <p:cNvSpPr txBox="1">
            <a:spLocks noChangeArrowheads="1"/>
          </p:cNvSpPr>
          <p:nvPr/>
        </p:nvSpPr>
        <p:spPr bwMode="auto">
          <a:xfrm>
            <a:off x="280988" y="146050"/>
            <a:ext cx="7948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eaLnBrk="0" hangingPunct="0">
              <a:buFont typeface="Arial" charset="0"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 thầm khổ thơ 4 và trả lời câu hỏi :</a:t>
            </a:r>
          </a:p>
        </p:txBody>
      </p:sp>
      <p:sp>
        <p:nvSpPr>
          <p:cNvPr id="59395" name="TextBox 14"/>
          <p:cNvSpPr txBox="1">
            <a:spLocks noChangeArrowheads="1"/>
          </p:cNvSpPr>
          <p:nvPr/>
        </p:nvSpPr>
        <p:spPr bwMode="auto">
          <a:xfrm>
            <a:off x="976313" y="2982913"/>
            <a:ext cx="43116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Tuổi con là tuổi Ngựa</a:t>
            </a:r>
          </a:p>
          <a:p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 mẹ ơi, đừng buồn</a:t>
            </a:r>
          </a:p>
          <a:p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Dẫu cách núi cách rừng</a:t>
            </a:r>
          </a:p>
          <a:p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Dẫu cách sông cách biển</a:t>
            </a:r>
          </a:p>
          <a:p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 tìm về với mẹ</a:t>
            </a:r>
          </a:p>
          <a:p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Ngựa con vẫn nhớ đường. </a:t>
            </a:r>
          </a:p>
        </p:txBody>
      </p:sp>
      <p:pic>
        <p:nvPicPr>
          <p:cNvPr id="59396" name="图片 3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163" y="2389188"/>
            <a:ext cx="10096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文本框 3"/>
          <p:cNvSpPr txBox="1">
            <a:spLocks noChangeArrowheads="1"/>
          </p:cNvSpPr>
          <p:nvPr/>
        </p:nvSpPr>
        <p:spPr bwMode="auto">
          <a:xfrm>
            <a:off x="542925" y="2616200"/>
            <a:ext cx="4333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Font typeface="Arial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4</a:t>
            </a:r>
            <a:endParaRPr lang="zh-CN" altLang="en-US" sz="2800" b="1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21388" y="1728788"/>
            <a:ext cx="57800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</a:rPr>
              <a:t>   “Ngựa con” nhắn nhủ với mẹ: tuổi con là tuổi đi nhưng mẹ đừng buồn, dù đi xa cách núi cách rừng, cách sông, cách biển, con cũng nhớ tìm đường về với mẹ. </a:t>
            </a:r>
          </a:p>
        </p:txBody>
      </p:sp>
      <p:grpSp>
        <p:nvGrpSpPr>
          <p:cNvPr id="59399" name="Group 8"/>
          <p:cNvGrpSpPr>
            <a:grpSpLocks/>
          </p:cNvGrpSpPr>
          <p:nvPr/>
        </p:nvGrpSpPr>
        <p:grpSpPr bwMode="auto">
          <a:xfrm>
            <a:off x="26988" y="890588"/>
            <a:ext cx="12507912" cy="1284287"/>
            <a:chOff x="891741" y="1200747"/>
            <a:chExt cx="11237000" cy="1284198"/>
          </a:xfrm>
        </p:grpSpPr>
        <p:pic>
          <p:nvPicPr>
            <p:cNvPr id="59403" name="图片 3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91741" y="1200747"/>
              <a:ext cx="790492" cy="67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04" name="文本框 3"/>
            <p:cNvSpPr txBox="1">
              <a:spLocks noChangeArrowheads="1"/>
            </p:cNvSpPr>
            <p:nvPr/>
          </p:nvSpPr>
          <p:spPr bwMode="auto">
            <a:xfrm>
              <a:off x="1077954" y="1330783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2813">
                <a:buFont typeface="Arial" charset="0"/>
                <a:buNone/>
              </a:pPr>
              <a:r>
                <a:rPr lang="en-US" altLang="zh-CN" sz="24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4</a:t>
              </a:r>
              <a:endPara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59405" name="文本框 14"/>
            <p:cNvSpPr>
              <a:spLocks noChangeArrowheads="1"/>
            </p:cNvSpPr>
            <p:nvPr/>
          </p:nvSpPr>
          <p:spPr bwMode="auto">
            <a:xfrm>
              <a:off x="1742081" y="1223061"/>
              <a:ext cx="10386660" cy="12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800" b="1">
                  <a:latin typeface="Times New Roman" pitchFamily="18" charset="0"/>
                  <a:ea typeface="隶书"/>
                  <a:cs typeface="Times New Roman" pitchFamily="18" charset="0"/>
                </a:rPr>
                <a:t>Trong khổ thơ cuối, “ngựa con” nhắn nhủ mẹ điều gì?</a:t>
              </a:r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978525" y="5362575"/>
            <a:ext cx="69484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>
                <a:solidFill>
                  <a:srgbClr val="002060"/>
                </a:solidFill>
                <a:latin typeface="Times New Roman" pitchFamily="18" charset="0"/>
              </a:rPr>
              <a:t>Cậu bé dù đi muôn nơi vẫn tìm đường về với mẹ. 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1127125" y="5111750"/>
            <a:ext cx="2547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127125" y="5556250"/>
            <a:ext cx="33766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15"/>
          <p:cNvGrpSpPr>
            <a:grpSpLocks/>
          </p:cNvGrpSpPr>
          <p:nvPr/>
        </p:nvGrpSpPr>
        <p:grpSpPr bwMode="auto">
          <a:xfrm>
            <a:off x="155575" y="139700"/>
            <a:ext cx="12507913" cy="1252538"/>
            <a:chOff x="891741" y="1200747"/>
            <a:chExt cx="11528526" cy="1253420"/>
          </a:xfrm>
        </p:grpSpPr>
        <p:pic>
          <p:nvPicPr>
            <p:cNvPr id="61447" name="图片 3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1741" y="1200747"/>
              <a:ext cx="790492" cy="67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48" name="文本框 3"/>
            <p:cNvSpPr txBox="1">
              <a:spLocks noChangeArrowheads="1"/>
            </p:cNvSpPr>
            <p:nvPr/>
          </p:nvSpPr>
          <p:spPr bwMode="auto">
            <a:xfrm>
              <a:off x="1077954" y="1330783"/>
              <a:ext cx="312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2813">
                <a:buFont typeface="Arial" charset="0"/>
                <a:buNone/>
              </a:pPr>
              <a:r>
                <a:rPr lang="en-US" altLang="zh-CN" sz="24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5</a:t>
              </a:r>
              <a:endPara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61449" name="文本框 14"/>
            <p:cNvSpPr>
              <a:spLocks noChangeArrowheads="1"/>
            </p:cNvSpPr>
            <p:nvPr/>
          </p:nvSpPr>
          <p:spPr bwMode="auto">
            <a:xfrm>
              <a:off x="1742081" y="1223061"/>
              <a:ext cx="10678186" cy="123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600" b="1">
                  <a:latin typeface="Times New Roman" pitchFamily="18" charset="0"/>
                  <a:ea typeface="隶书"/>
                  <a:cs typeface="Times New Roman" pitchFamily="18" charset="0"/>
                </a:rPr>
                <a:t>Nếu vẽ một bức tranh minh hoạ bài thơ này, em sẽ vẽ </a:t>
              </a:r>
            </a:p>
            <a:p>
              <a:r>
                <a:rPr lang="en-US" altLang="zh-CN" sz="3600" b="1">
                  <a:latin typeface="Times New Roman" pitchFamily="18" charset="0"/>
                  <a:ea typeface="隶书"/>
                  <a:cs typeface="Times New Roman" pitchFamily="18" charset="0"/>
                </a:rPr>
                <a:t>như thế nào</a:t>
              </a:r>
              <a:r>
                <a:rPr lang="en-US" altLang="zh-CN" sz="3800" b="1">
                  <a:latin typeface="Times New Roman" pitchFamily="18" charset="0"/>
                  <a:ea typeface="隶书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55575" y="5080000"/>
            <a:ext cx="12507913" cy="700088"/>
            <a:chOff x="891741" y="1200747"/>
            <a:chExt cx="11528526" cy="699422"/>
          </a:xfrm>
        </p:grpSpPr>
        <p:pic>
          <p:nvPicPr>
            <p:cNvPr id="61444" name="图片 3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1741" y="1200747"/>
              <a:ext cx="790492" cy="67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45" name="文本框 3"/>
            <p:cNvSpPr txBox="1">
              <a:spLocks noChangeArrowheads="1"/>
            </p:cNvSpPr>
            <p:nvPr/>
          </p:nvSpPr>
          <p:spPr bwMode="auto">
            <a:xfrm>
              <a:off x="1077954" y="1330783"/>
              <a:ext cx="3120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2813">
                <a:buFont typeface="Arial" charset="0"/>
                <a:buNone/>
              </a:pPr>
              <a:r>
                <a:rPr lang="en-US" altLang="zh-CN" sz="2400" b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6</a:t>
              </a:r>
              <a:endParaRPr lang="zh-CN" altLang="en-US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61446" name="文本框 14"/>
            <p:cNvSpPr>
              <a:spLocks noChangeArrowheads="1"/>
            </p:cNvSpPr>
            <p:nvPr/>
          </p:nvSpPr>
          <p:spPr bwMode="auto">
            <a:xfrm>
              <a:off x="1742081" y="1223061"/>
              <a:ext cx="10678186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800" b="1">
                  <a:latin typeface="Times New Roman" pitchFamily="18" charset="0"/>
                  <a:ea typeface="隶书"/>
                  <a:cs typeface="Times New Roman" pitchFamily="18" charset="0"/>
                </a:rPr>
                <a:t>Tự học thuộc lòng bài thơ.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5675" y="1597025"/>
            <a:ext cx="5421313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398588" y="1057275"/>
            <a:ext cx="9394825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A_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1038" y="2978150"/>
            <a:ext cx="3025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>
                <a:latin typeface="Times New Roman" pitchFamily="18" charset="0"/>
                <a:ea typeface="汉仪小麦体简"/>
                <a:cs typeface="Times New Roman" pitchFamily="18" charset="0"/>
                <a:sym typeface="+mn-lt"/>
              </a:rPr>
              <a:t>NỘI DUNG</a:t>
            </a:r>
            <a:endParaRPr lang="zh-CN" altLang="en-US" sz="3600" b="1">
              <a:latin typeface="Times New Roman" pitchFamily="18" charset="0"/>
              <a:ea typeface="汉仪小麦体简"/>
              <a:cs typeface="Times New Roman" pitchFamily="18" charset="0"/>
              <a:sym typeface="+mn-lt"/>
            </a:endParaRPr>
          </a:p>
        </p:txBody>
      </p:sp>
      <p:pic>
        <p:nvPicPr>
          <p:cNvPr id="63491" name="图片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59963" y="4741863"/>
            <a:ext cx="1868487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A_文本框 4"/>
          <p:cNvSpPr txBox="1"/>
          <p:nvPr>
            <p:custDataLst>
              <p:tags r:id="rId3"/>
            </p:custDataLst>
          </p:nvPr>
        </p:nvSpPr>
        <p:spPr>
          <a:xfrm>
            <a:off x="2619375" y="3524250"/>
            <a:ext cx="664368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Cậu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bé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tuổi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Ngựa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thích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bay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nhảy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thích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du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ngoạn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nhiều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nơi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nhưng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rất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yêu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đâu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cũng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nhớ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汉仪小麦体简" panose="00020600040101010101" pitchFamily="18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28775" y="373063"/>
            <a:ext cx="71913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54025" y="1914525"/>
            <a:ext cx="4979988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06475" y="2701925"/>
            <a:ext cx="38766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 đọc dịu dàng, hào hứng; nhanh hơn và trải dài ở khổ thơ </a:t>
            </a:r>
          </a:p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và 3.</a:t>
            </a:r>
          </a:p>
        </p:txBody>
      </p:sp>
      <p:pic>
        <p:nvPicPr>
          <p:cNvPr id="19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524625" y="2049463"/>
            <a:ext cx="4979988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45325" y="3106738"/>
            <a:ext cx="41068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 lại đầy trìu mến ở hai dòng thơ cuối bài thơ.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10972800" cy="1143000"/>
          </a:xfrm>
        </p:spPr>
        <p:txBody>
          <a:bodyPr/>
          <a:lstStyle/>
          <a:p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LUYỆN ĐỌC DIỄN CẢM</a:t>
            </a:r>
          </a:p>
        </p:txBody>
      </p:sp>
      <p:sp>
        <p:nvSpPr>
          <p:cNvPr id="67586" name="Text Box 9"/>
          <p:cNvSpPr txBox="1">
            <a:spLocks noChangeArrowheads="1"/>
          </p:cNvSpPr>
          <p:nvPr/>
        </p:nvSpPr>
        <p:spPr bwMode="auto">
          <a:xfrm>
            <a:off x="3810000" y="2133600"/>
            <a:ext cx="5715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3600" b="1">
                <a:latin typeface="Times New Roman" pitchFamily="18" charset="0"/>
              </a:rPr>
              <a:t>-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Mẹ ơi</a:t>
            </a:r>
            <a:r>
              <a:rPr lang="en-US" sz="3600" b="1">
                <a:latin typeface="Times New Roman" pitchFamily="18" charset="0"/>
              </a:rPr>
              <a:t>, con tuổi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gì </a:t>
            </a:r>
            <a:r>
              <a:rPr lang="en-US" sz="3600" b="1">
                <a:latin typeface="Times New Roman" pitchFamily="18" charset="0"/>
              </a:rPr>
              <a:t>?                                         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3600" b="1">
                <a:latin typeface="Times New Roman" pitchFamily="18" charset="0"/>
              </a:rPr>
              <a:t>- Tuổi con là tuổi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Ngựa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3600" b="1">
                <a:latin typeface="Times New Roman" pitchFamily="18" charset="0"/>
              </a:rPr>
              <a:t>Ngựa không yên một chỗ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3600" b="1">
                <a:latin typeface="Times New Roman" pitchFamily="18" charset="0"/>
              </a:rPr>
              <a:t>Tuổi con là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tuổi đi </a:t>
            </a:r>
            <a:r>
              <a:rPr lang="en-US" sz="3600" b="1">
                <a:latin typeface="Times New Roman" pitchFamily="18" charset="0"/>
              </a:rPr>
              <a:t>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hinh-nen-powerpoint-thien-nhien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 txBox="1">
            <a:spLocks noChangeArrowheads="1"/>
          </p:cNvSpPr>
          <p:nvPr/>
        </p:nvSpPr>
        <p:spPr bwMode="auto">
          <a:xfrm>
            <a:off x="2066925" y="581026"/>
            <a:ext cx="8058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890588">
              <a:buFont typeface="Wingdings 3" pitchFamily="18" charset="2"/>
              <a:buNone/>
            </a:pPr>
            <a:r>
              <a:rPr lang="en-US" altLang="en-US" sz="44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alt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 bwMode="auto">
          <a:xfrm>
            <a:off x="2066925" y="1689007"/>
            <a:ext cx="8058150" cy="7699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defTabSz="8905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05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05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05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05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180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Ngựa</a:t>
            </a:r>
            <a:endParaRPr lang="en-US" altLang="en-US" sz="375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581" name="Picture 23" descr="Picture 0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4400" y="3346450"/>
            <a:ext cx="6197600" cy="34956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82" name="Picture 14" descr="1710774970_7b7560n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13131" flipH="1">
            <a:off x="90488" y="3544888"/>
            <a:ext cx="520382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6213" y="1385888"/>
            <a:ext cx="78057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399588" y="4532313"/>
            <a:ext cx="2436812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64663" y="1385888"/>
            <a:ext cx="1268412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8793163" y="1806575"/>
            <a:ext cx="463550" cy="620713"/>
            <a:chOff x="-2033679" y="889419"/>
            <a:chExt cx="463503" cy="619473"/>
          </a:xfrm>
        </p:grpSpPr>
        <p:pic>
          <p:nvPicPr>
            <p:cNvPr id="68622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7"/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23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8"/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9175" y="492125"/>
            <a:ext cx="134778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3305175" y="4183063"/>
            <a:ext cx="463550" cy="619125"/>
            <a:chOff x="-2033679" y="889419"/>
            <a:chExt cx="463503" cy="619473"/>
          </a:xfrm>
        </p:grpSpPr>
        <p:pic>
          <p:nvPicPr>
            <p:cNvPr id="68620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7"/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21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8"/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96588" y="292100"/>
            <a:ext cx="110331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73638" y="1830388"/>
            <a:ext cx="327818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5894388" y="2727325"/>
            <a:ext cx="184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zh-CN" altLang="en-US" sz="5400" b="1">
              <a:solidFill>
                <a:srgbClr val="BCE2E6"/>
              </a:solidFill>
              <a:ea typeface="汉仪小麦体简"/>
              <a:cs typeface="汉仪小麦体简"/>
            </a:endParaRPr>
          </a:p>
        </p:txBody>
      </p:sp>
      <p:pic>
        <p:nvPicPr>
          <p:cNvPr id="68618" name="Picture 1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133350" y="2559050"/>
            <a:ext cx="4484688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384168" y="2855668"/>
            <a:ext cx="647036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Unicode MS"/>
                <a:ea typeface="+mn-ea"/>
              </a:rPr>
              <a:t>Học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Unicode MS"/>
                <a:ea typeface="+mn-ea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Unicode MS"/>
                <a:ea typeface="+mn-ea"/>
              </a:rPr>
              <a:t>thuộc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Unicode MS"/>
                <a:ea typeface="+mn-ea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Unicode MS"/>
                <a:ea typeface="+mn-ea"/>
              </a:rPr>
              <a:t>bài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Unicode MS"/>
                <a:ea typeface="+mn-ea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Unicode MS"/>
                <a:ea typeface="+mn-ea"/>
              </a:rPr>
              <a:t>thơ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Unicode MS"/>
                <a:ea typeface="+mn-ea"/>
              </a:rPr>
              <a:t>,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Unicode MS"/>
                <a:ea typeface="+mn-ea"/>
              </a:rPr>
              <a:t>nội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Unicode MS"/>
                <a:ea typeface="+mn-ea"/>
              </a:rPr>
              <a:t> dung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Unicode MS"/>
                <a:ea typeface="+mn-ea"/>
              </a:rPr>
              <a:t>bài</a:t>
            </a:r>
            <a:endParaRPr lang="en-US" sz="44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 Unicode MS"/>
              <a:ea typeface="+mn-ea"/>
            </a:endParaRPr>
          </a:p>
          <a:p>
            <a:pPr marL="571500" indent="-5715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Unicode MS"/>
                <a:ea typeface="+mn-ea"/>
              </a:rPr>
              <a:t>Chuẩn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Unicode MS"/>
                <a:ea typeface="+mn-ea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Unicode MS"/>
                <a:ea typeface="+mn-ea"/>
              </a:rPr>
              <a:t>bị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Unicode MS"/>
                <a:ea typeface="+mn-ea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Unicode MS"/>
                <a:ea typeface="+mn-ea"/>
              </a:rPr>
              <a:t>bài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Unicode MS"/>
                <a:ea typeface="+mn-ea"/>
              </a:rPr>
              <a:t>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Unicode MS"/>
                <a:ea typeface="+mn-ea"/>
              </a:rPr>
              <a:t>sau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Unicode MS"/>
                <a:ea typeface="+mn-ea"/>
              </a:rPr>
              <a:t>: </a:t>
            </a:r>
            <a:r>
              <a:rPr lang="en-US" sz="4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Unicode MS"/>
                <a:ea typeface="+mn-ea"/>
              </a:rPr>
              <a:t>Kéo</a:t>
            </a:r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Unicode MS"/>
                <a:ea typeface="+mn-ea"/>
              </a:rPr>
              <a:t> co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55 0.06389 L 0.31055 0.06412 C 0.3056 0.06528 0.30078 0.06644 0.29623 0.06875 C 0.29401 0.06968 0.29206 0.07199 0.29011 0.07315 C 0.28646 0.07523 0.28268 0.07616 0.27904 0.07778 C 0.27735 0.07847 0.27604 0.0794 0.27435 0.08009 C 0.27136 0.08102 0.26823 0.08148 0.26498 0.08287 C 0.24844 0.08148 0.23164 0.08195 0.21524 0.08009 C 0.21185 0.07963 0.20834 0.07824 0.20573 0.07546 L 0.20104 0.07084 C 0.19727 0.05371 0.20274 0.07431 0.19479 0.05926 C 0.19388 0.05764 0.19401 0.05463 0.19323 0.05255 C 0.19206 0.04977 0.18998 0.04792 0.18867 0.0456 C 0.18724 0.04352 0.18633 0.04097 0.18542 0.03866 L 0.18229 0.02477 C 0.1819 0.02269 0.18229 0.01875 0.18086 0.01806 L 0.17604 0.01551 C 0.17292 0.01621 0.16003 0.01806 0.15573 0.02037 C 0.15365 0.0213 0.15182 0.02361 0.14961 0.02477 C 0.1474 0.02593 0.14544 0.02639 0.1431 0.02709 C 0.1418 0.02778 0.14024 0.02871 0.13867 0.0294 C 0.13698 0.03079 0.13542 0.03287 0.13412 0.03426 C 0.13255 0.03519 0.13086 0.03565 0.1293 0.03634 C 0.125 0.03796 0.12084 0.03889 0.11667 0.04097 C 0.10534 0.04653 0.11055 0.04468 0.10117 0.04769 C 0.0888 0.04699 0.07617 0.04746 0.06367 0.0456 C 0.06107 0.04514 0.05326 0.04005 0.04974 0.03866 C 0.04753 0.03796 0.04544 0.03727 0.04336 0.03634 C 0.04024 0.03496 0.03724 0.03357 0.03412 0.03171 C 0.03242 0.03079 0.03112 0.03009 0.0293 0.0294 C 0.02735 0.02871 0.02526 0.02801 0.02318 0.02709 C 0.02149 0.02685 0.02018 0.02523 0.01836 0.02477 C 0.01589 0.02384 0.01328 0.02338 0.01055 0.02269 C 0.00847 0.01806 0.0056 0.01389 0.00443 0.0088 C 0.00391 0.00671 0.00391 0.00371 0.00287 0.00209 C 0.00222 0.00046 0.00078 0.00046 -1.66667E-6 -1.85185E-6 L -1.66667E-6 -1.85185E-6 " pathEditMode="relative" rAng="0" ptsTypes="AAAAAAAAAAAAAAAAAAAAAAAAAAAAAAAAAAA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224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81150" y="2751138"/>
            <a:ext cx="9029700" cy="100330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926" b="1" dirty="0">
              <a:solidFill>
                <a:srgbClr val="00B05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0663" name="WordArt 7"/>
          <p:cNvSpPr>
            <a:spLocks noChangeArrowheads="1" noChangeShapeType="1" noTextEdit="1"/>
          </p:cNvSpPr>
          <p:nvPr/>
        </p:nvSpPr>
        <p:spPr bwMode="auto">
          <a:xfrm>
            <a:off x="1420813" y="2725738"/>
            <a:ext cx="8753475" cy="168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CÁC EM HỌC TẬP TỐT! </a:t>
            </a:r>
          </a:p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CHÀO CÁC EM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25"/>
                            </p:stCondLst>
                            <p:childTnLst>
                              <p:par>
                                <p:cTn id="13" presetID="21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组合 30"/>
          <p:cNvGrpSpPr>
            <a:grpSpLocks/>
          </p:cNvGrpSpPr>
          <p:nvPr/>
        </p:nvGrpSpPr>
        <p:grpSpPr bwMode="auto">
          <a:xfrm>
            <a:off x="169863" y="234950"/>
            <a:ext cx="11209337" cy="693738"/>
            <a:chOff x="488209" y="258683"/>
            <a:chExt cx="11209288" cy="694032"/>
          </a:xfrm>
        </p:grpSpPr>
        <p:sp>
          <p:nvSpPr>
            <p:cNvPr id="25610" name="文本框 14"/>
            <p:cNvSpPr>
              <a:spLocks noChangeArrowheads="1"/>
            </p:cNvSpPr>
            <p:nvPr/>
          </p:nvSpPr>
          <p:spPr bwMode="auto">
            <a:xfrm>
              <a:off x="1219200" y="258683"/>
              <a:ext cx="10478297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zh-CN" sz="3800" b="1">
                <a:solidFill>
                  <a:srgbClr val="000000"/>
                </a:solidFill>
                <a:ea typeface="隶书"/>
                <a:cs typeface="隶书"/>
              </a:endParaRPr>
            </a:p>
          </p:txBody>
        </p:sp>
        <p:pic>
          <p:nvPicPr>
            <p:cNvPr id="25611" name="图片 3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8209" y="274897"/>
              <a:ext cx="730991" cy="67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2" name="TextBox 34"/>
          <p:cNvSpPr txBox="1">
            <a:spLocks noChangeArrowheads="1"/>
          </p:cNvSpPr>
          <p:nvPr/>
        </p:nvSpPr>
        <p:spPr bwMode="auto">
          <a:xfrm>
            <a:off x="-254000" y="-26988"/>
            <a:ext cx="5514975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Tuổi Ngựa</a:t>
            </a:r>
          </a:p>
          <a:p>
            <a:pPr algn="ctr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(trích)</a:t>
            </a:r>
          </a:p>
        </p:txBody>
      </p:sp>
      <p:grpSp>
        <p:nvGrpSpPr>
          <p:cNvPr id="25603" name="Group 41"/>
          <p:cNvGrpSpPr>
            <a:grpSpLocks/>
          </p:cNvGrpSpPr>
          <p:nvPr/>
        </p:nvGrpSpPr>
        <p:grpSpPr bwMode="auto">
          <a:xfrm>
            <a:off x="7461250" y="0"/>
            <a:ext cx="4322763" cy="9572625"/>
            <a:chOff x="7630023" y="442884"/>
            <a:chExt cx="3673423" cy="9571851"/>
          </a:xfrm>
        </p:grpSpPr>
        <p:sp>
          <p:nvSpPr>
            <p:cNvPr id="25608" name="矩形 39"/>
            <p:cNvSpPr>
              <a:spLocks noChangeArrowheads="1"/>
            </p:cNvSpPr>
            <p:nvPr/>
          </p:nvSpPr>
          <p:spPr bwMode="auto">
            <a:xfrm>
              <a:off x="9059163" y="909908"/>
              <a:ext cx="815145" cy="463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217613">
                <a:lnSpc>
                  <a:spcPct val="150000"/>
                </a:lnSpc>
                <a:spcBef>
                  <a:spcPts val="1000"/>
                </a:spcBef>
              </a:pPr>
              <a:endParaRPr lang="zh-CN" altLang="en-US" sz="2800" b="1">
                <a:solidFill>
                  <a:srgbClr val="000000"/>
                </a:solidFill>
                <a:latin typeface="汉仪乐喵体简"/>
                <a:ea typeface="汉仪乐喵体简"/>
                <a:cs typeface="宋体" pitchFamily="2" charset="-122"/>
              </a:endParaRPr>
            </a:p>
          </p:txBody>
        </p:sp>
        <p:sp>
          <p:nvSpPr>
            <p:cNvPr id="25609" name="TextBox 36"/>
            <p:cNvSpPr txBox="1">
              <a:spLocks noChangeArrowheads="1"/>
            </p:cNvSpPr>
            <p:nvPr/>
          </p:nvSpPr>
          <p:spPr bwMode="auto">
            <a:xfrm>
              <a:off x="7630023" y="442884"/>
              <a:ext cx="3673423" cy="957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Ngựa con sẽ đi khắp</a:t>
              </a:r>
            </a:p>
            <a:p>
              <a:pPr>
                <a:buFont typeface="Arial" charset="0"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Trên những cánh đồng hoa</a:t>
              </a:r>
            </a:p>
            <a:p>
              <a:pPr>
                <a:buFont typeface="Arial" charset="0"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Lóa màu trắng hoa mơ</a:t>
              </a:r>
            </a:p>
            <a:p>
              <a:pPr>
                <a:buFont typeface="Arial" charset="0"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Trang giấy nguyên chưa viết</a:t>
              </a:r>
            </a:p>
            <a:p>
              <a:pPr>
                <a:buFont typeface="Arial" charset="0"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Con làm sao ôm hết</a:t>
              </a:r>
            </a:p>
            <a:p>
              <a:pPr>
                <a:buFont typeface="Arial" charset="0"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Mùi hoa huệ ngạt ngào</a:t>
              </a:r>
            </a:p>
            <a:p>
              <a:pPr>
                <a:buFont typeface="Arial" charset="0"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Gió và nắng xôn xao</a:t>
              </a:r>
            </a:p>
            <a:p>
              <a:pPr>
                <a:buFont typeface="Arial" charset="0"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Khắp đồng hoa cúc dại.</a:t>
              </a:r>
            </a:p>
            <a:p>
              <a:pPr>
                <a:buFont typeface="Arial" charset="0"/>
                <a:buNone/>
              </a:pPr>
              <a:endPara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charset="0"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Tuổi con là tuổi Ngựa</a:t>
              </a:r>
            </a:p>
            <a:p>
              <a:pPr>
                <a:buFont typeface="Arial" charset="0"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Nhưng mẹ ơi, đừng buồn</a:t>
              </a:r>
            </a:p>
            <a:p>
              <a:pPr>
                <a:buFont typeface="Arial" charset="0"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Dẫu cách núi cách rừng</a:t>
              </a:r>
            </a:p>
            <a:p>
              <a:pPr>
                <a:buFont typeface="Arial" charset="0"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Dẫu cách sông cách biển</a:t>
              </a:r>
            </a:p>
            <a:p>
              <a:pPr>
                <a:buFont typeface="Arial" charset="0"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Con tìm về với mẹ</a:t>
              </a:r>
            </a:p>
            <a:p>
              <a:pPr>
                <a:buFont typeface="Arial" charset="0"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Ngựa con vẫn nhớ đường. </a:t>
              </a:r>
            </a:p>
            <a:p>
              <a:pPr>
                <a:buFont typeface="Arial" charset="0"/>
                <a:buNone/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            Xuân Quỳnh</a:t>
              </a:r>
            </a:p>
          </p:txBody>
        </p:sp>
      </p:grpSp>
      <p:grpSp>
        <p:nvGrpSpPr>
          <p:cNvPr id="25604" name="Group 40"/>
          <p:cNvGrpSpPr>
            <a:grpSpLocks/>
          </p:cNvGrpSpPr>
          <p:nvPr/>
        </p:nvGrpSpPr>
        <p:grpSpPr bwMode="auto">
          <a:xfrm>
            <a:off x="728663" y="1028700"/>
            <a:ext cx="5164137" cy="5805488"/>
            <a:chOff x="728608" y="1029280"/>
            <a:chExt cx="5163704" cy="5804520"/>
          </a:xfrm>
        </p:grpSpPr>
        <p:sp>
          <p:nvSpPr>
            <p:cNvPr id="25606" name="TextBox 34"/>
            <p:cNvSpPr txBox="1">
              <a:spLocks noChangeArrowheads="1"/>
            </p:cNvSpPr>
            <p:nvPr/>
          </p:nvSpPr>
          <p:spPr bwMode="auto">
            <a:xfrm>
              <a:off x="728608" y="1139934"/>
              <a:ext cx="5163704" cy="5693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Mẹ ơi, con tuổi gì?</a:t>
              </a:r>
            </a:p>
            <a:p>
              <a:pPr>
                <a:buFontTx/>
                <a:buChar char="-"/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Tuổi con là tuổi Ngựa</a:t>
              </a:r>
            </a:p>
            <a:p>
              <a:pPr>
                <a:buFont typeface="Arial" charset="0"/>
                <a:buNone/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Ngựa không yên một chỗ</a:t>
              </a:r>
            </a:p>
            <a:p>
              <a:pPr>
                <a:buFont typeface="Arial" charset="0"/>
                <a:buNone/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Tuổi con là tuổi đi …</a:t>
              </a:r>
            </a:p>
            <a:p>
              <a:pPr>
                <a:buFont typeface="Arial" charset="0"/>
                <a:buNone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 Mẹ ơi, con sẽ phi</a:t>
              </a:r>
            </a:p>
            <a:p>
              <a:pPr>
                <a:buFont typeface="Arial" charset="0"/>
                <a:buNone/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Qua bao nhiêu ngọn gió</a:t>
              </a:r>
            </a:p>
            <a:p>
              <a:pPr>
                <a:buFont typeface="Arial" charset="0"/>
                <a:buNone/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Gió xanh miền trung du</a:t>
              </a:r>
            </a:p>
            <a:p>
              <a:pPr>
                <a:buFont typeface="Arial" charset="0"/>
                <a:buNone/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Gió hồng vùng đất đỏ</a:t>
              </a:r>
            </a:p>
            <a:p>
              <a:pPr>
                <a:buFont typeface="Arial" charset="0"/>
                <a:buNone/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Gió đen hút đại ngàn</a:t>
              </a:r>
            </a:p>
            <a:p>
              <a:pPr>
                <a:buFont typeface="Arial" charset="0"/>
                <a:buNone/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Mấp mô triền núi đá…</a:t>
              </a:r>
            </a:p>
            <a:p>
              <a:pPr>
                <a:buFont typeface="Arial" charset="0"/>
                <a:buNone/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Con mang về cho mẹ</a:t>
              </a:r>
            </a:p>
            <a:p>
              <a:pPr>
                <a:buFont typeface="Arial" charset="0"/>
                <a:buNone/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Ngọn gió của trăm miền.</a:t>
              </a:r>
              <a:endParaRPr lang="vi-V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07" name="矩形 39"/>
            <p:cNvSpPr>
              <a:spLocks noChangeArrowheads="1"/>
            </p:cNvSpPr>
            <p:nvPr/>
          </p:nvSpPr>
          <p:spPr bwMode="auto">
            <a:xfrm>
              <a:off x="3022156" y="1029280"/>
              <a:ext cx="815145" cy="512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217613">
                <a:lnSpc>
                  <a:spcPct val="150000"/>
                </a:lnSpc>
                <a:spcBef>
                  <a:spcPts val="1000"/>
                </a:spcBef>
              </a:pPr>
              <a:endParaRPr lang="zh-CN" altLang="en-US" sz="2800" b="1">
                <a:solidFill>
                  <a:srgbClr val="000000"/>
                </a:solidFill>
                <a:latin typeface="汉仪乐喵体简"/>
                <a:ea typeface="汉仪乐喵体简"/>
                <a:cs typeface="宋体" pitchFamily="2" charset="-122"/>
              </a:endParaRPr>
            </a:p>
          </p:txBody>
        </p:sp>
      </p:grpSp>
      <p:pic>
        <p:nvPicPr>
          <p:cNvPr id="2560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2800" y="233045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060553" flipV="1">
            <a:off x="9083675" y="130175"/>
            <a:ext cx="126841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11091863" y="3429000"/>
            <a:ext cx="1476375" cy="1416050"/>
            <a:chOff x="-2033679" y="889419"/>
            <a:chExt cx="463503" cy="619473"/>
          </a:xfrm>
        </p:grpSpPr>
        <p:pic>
          <p:nvPicPr>
            <p:cNvPr id="27661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4"/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2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5"/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0"/>
            <a:ext cx="13477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0" y="5286375"/>
            <a:ext cx="1841500" cy="1487488"/>
            <a:chOff x="-2033679" y="889419"/>
            <a:chExt cx="463503" cy="619473"/>
          </a:xfrm>
        </p:grpSpPr>
        <p:pic>
          <p:nvPicPr>
            <p:cNvPr id="27659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4"/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0" name="Picture 10" descr="E:\丫头\png\小人\卡通类素材\ry.png"/>
            <p:cNvPicPr>
              <a:picLocks noChangeAspect="1" noChangeArrowheads="1"/>
            </p:cNvPicPr>
            <p:nvPr/>
          </p:nvPicPr>
          <p:blipFill>
            <a:blip r:embed="rId5"/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29900" y="117475"/>
            <a:ext cx="15271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65275" y="1193800"/>
            <a:ext cx="3079750" cy="2078038"/>
            <a:chOff x="1209713" y="1070582"/>
            <a:chExt cx="3079351" cy="2079092"/>
          </a:xfrm>
        </p:grpSpPr>
        <p:pic>
          <p:nvPicPr>
            <p:cNvPr id="27657" name="Picture 2" descr="F:\1-原创素材\1_mm1102\PPT\PPT_014\materaials\pageimg_g16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09713" y="1070582"/>
              <a:ext cx="3079351" cy="2079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8" name="文本框 27"/>
            <p:cNvSpPr txBox="1">
              <a:spLocks noChangeArrowheads="1"/>
            </p:cNvSpPr>
            <p:nvPr/>
          </p:nvSpPr>
          <p:spPr bwMode="auto">
            <a:xfrm>
              <a:off x="1492691" y="1750550"/>
              <a:ext cx="2537919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C00000"/>
                  </a:solidFill>
                  <a:latin typeface="Times New Roman" pitchFamily="18" charset="0"/>
                  <a:ea typeface="汉仪小麦体简"/>
                  <a:cs typeface="Times New Roman" pitchFamily="18" charset="0"/>
                </a:rPr>
                <a:t>Nhà thơ Xuân Quỳnh</a:t>
              </a:r>
              <a:endParaRPr lang="zh-CN" altLang="en-US" sz="3200" b="1">
                <a:solidFill>
                  <a:srgbClr val="C00000"/>
                </a:solidFill>
                <a:latin typeface="Times New Roman" pitchFamily="18" charset="0"/>
                <a:ea typeface="汉仪小麦体简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55763" y="4630738"/>
            <a:ext cx="100187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70C0"/>
                </a:solidFill>
                <a:latin typeface="Times New Roman" pitchFamily="18" charset="0"/>
              </a:rPr>
              <a:t>        Xuân Quỳnh: (1942 - 1988), </a:t>
            </a:r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 đầy đủ là Nguyễn Thị Xuân Quỳnh. </a:t>
            </a:r>
            <a:r>
              <a:rPr lang="en-US" alt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 là nhà thơ nữ xuất sắc trong nền thơ hiện đại Việt Nam. Năm 2001 bà được tặng Giải thưởng Nhà nước về văn học nghệ thuật.</a:t>
            </a:r>
          </a:p>
        </p:txBody>
      </p:sp>
      <p:pic>
        <p:nvPicPr>
          <p:cNvPr id="29" name="Picture 12" descr="Xuan_Quynh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19663" y="117475"/>
            <a:ext cx="407035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-0.0007 L 0.01875 2.22222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02357 0.00024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组合 30"/>
          <p:cNvGrpSpPr>
            <a:grpSpLocks/>
          </p:cNvGrpSpPr>
          <p:nvPr/>
        </p:nvGrpSpPr>
        <p:grpSpPr bwMode="auto">
          <a:xfrm>
            <a:off x="169863" y="234950"/>
            <a:ext cx="11209337" cy="693738"/>
            <a:chOff x="488209" y="258683"/>
            <a:chExt cx="11209288" cy="694032"/>
          </a:xfrm>
        </p:grpSpPr>
        <p:sp>
          <p:nvSpPr>
            <p:cNvPr id="29718" name="文本框 14"/>
            <p:cNvSpPr>
              <a:spLocks noChangeArrowheads="1"/>
            </p:cNvSpPr>
            <p:nvPr/>
          </p:nvSpPr>
          <p:spPr bwMode="auto">
            <a:xfrm>
              <a:off x="1219200" y="258683"/>
              <a:ext cx="10478297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zh-CN" sz="3800" b="1">
                <a:ea typeface="隶书"/>
                <a:cs typeface="隶书"/>
              </a:endParaRPr>
            </a:p>
          </p:txBody>
        </p:sp>
        <p:pic>
          <p:nvPicPr>
            <p:cNvPr id="29719" name="图片 3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8209" y="274897"/>
              <a:ext cx="730991" cy="67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698" name="TextBox 34"/>
          <p:cNvSpPr txBox="1">
            <a:spLocks noChangeArrowheads="1"/>
          </p:cNvSpPr>
          <p:nvPr/>
        </p:nvSpPr>
        <p:spPr bwMode="auto">
          <a:xfrm>
            <a:off x="0" y="209550"/>
            <a:ext cx="1219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TUỔI NGỰA</a:t>
            </a:r>
          </a:p>
          <a:p>
            <a:pPr algn="ctr"/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(trích)</a:t>
            </a:r>
          </a:p>
        </p:txBody>
      </p:sp>
      <p:grpSp>
        <p:nvGrpSpPr>
          <p:cNvPr id="29699" name="Group 41"/>
          <p:cNvGrpSpPr>
            <a:grpSpLocks/>
          </p:cNvGrpSpPr>
          <p:nvPr/>
        </p:nvGrpSpPr>
        <p:grpSpPr bwMode="auto">
          <a:xfrm>
            <a:off x="7958138" y="-20638"/>
            <a:ext cx="3671887" cy="6989763"/>
            <a:chOff x="7957364" y="-20456"/>
            <a:chExt cx="3673423" cy="6988987"/>
          </a:xfrm>
        </p:grpSpPr>
        <p:grpSp>
          <p:nvGrpSpPr>
            <p:cNvPr id="29714" name="组合 9"/>
            <p:cNvGrpSpPr>
              <a:grpSpLocks/>
            </p:cNvGrpSpPr>
            <p:nvPr/>
          </p:nvGrpSpPr>
          <p:grpSpPr bwMode="auto">
            <a:xfrm>
              <a:off x="8814545" y="-20456"/>
              <a:ext cx="1059763" cy="1393931"/>
              <a:chOff x="371454" y="1843316"/>
              <a:chExt cx="1674955" cy="2115651"/>
            </a:xfrm>
          </p:grpSpPr>
          <p:pic>
            <p:nvPicPr>
              <p:cNvPr id="29716" name="图片 10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71454" y="1843316"/>
                <a:ext cx="1451861" cy="1980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17" name="矩形 39"/>
              <p:cNvSpPr>
                <a:spLocks noChangeArrowheads="1"/>
              </p:cNvSpPr>
              <p:nvPr/>
            </p:nvSpPr>
            <p:spPr bwMode="auto">
              <a:xfrm>
                <a:off x="758073" y="3255384"/>
                <a:ext cx="1288336" cy="703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1217613">
                  <a:lnSpc>
                    <a:spcPct val="150000"/>
                  </a:lnSpc>
                  <a:spcBef>
                    <a:spcPts val="1000"/>
                  </a:spcBef>
                </a:pPr>
                <a:endParaRPr lang="zh-CN" altLang="en-US" sz="2800" b="1">
                  <a:latin typeface="汉仪乐喵体简"/>
                  <a:ea typeface="汉仪乐喵体简"/>
                  <a:cs typeface="宋体" pitchFamily="2" charset="-122"/>
                </a:endParaRPr>
              </a:p>
            </p:txBody>
          </p:sp>
        </p:grpSp>
        <p:sp>
          <p:nvSpPr>
            <p:cNvPr id="29715" name="TextBox 36"/>
            <p:cNvSpPr txBox="1">
              <a:spLocks noChangeArrowheads="1"/>
            </p:cNvSpPr>
            <p:nvPr/>
          </p:nvSpPr>
          <p:spPr bwMode="auto">
            <a:xfrm>
              <a:off x="7957364" y="1213109"/>
              <a:ext cx="3673423" cy="575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en-US" sz="2300">
                  <a:latin typeface="Times New Roman" pitchFamily="18" charset="0"/>
                  <a:cs typeface="Times New Roman" pitchFamily="18" charset="0"/>
                </a:rPr>
                <a:t>Ngựa con sẽ đi khắp</a:t>
              </a:r>
            </a:p>
            <a:p>
              <a:pPr>
                <a:buFont typeface="Arial" charset="0"/>
                <a:buNone/>
              </a:pPr>
              <a:r>
                <a:rPr lang="en-US" altLang="en-US" sz="2300">
                  <a:latin typeface="Times New Roman" pitchFamily="18" charset="0"/>
                  <a:cs typeface="Times New Roman" pitchFamily="18" charset="0"/>
                </a:rPr>
                <a:t>Trên những cánh đồng hoa</a:t>
              </a:r>
            </a:p>
            <a:p>
              <a:pPr>
                <a:buFont typeface="Arial" charset="0"/>
                <a:buNone/>
              </a:pPr>
              <a:r>
                <a:rPr lang="en-US" altLang="en-US" sz="2300">
                  <a:latin typeface="Times New Roman" pitchFamily="18" charset="0"/>
                  <a:cs typeface="Times New Roman" pitchFamily="18" charset="0"/>
                </a:rPr>
                <a:t>Lóa màu trắng hoa mơ</a:t>
              </a:r>
            </a:p>
            <a:p>
              <a:pPr>
                <a:buFont typeface="Arial" charset="0"/>
                <a:buNone/>
              </a:pPr>
              <a:r>
                <a:rPr lang="en-US" altLang="en-US" sz="2300">
                  <a:latin typeface="Times New Roman" pitchFamily="18" charset="0"/>
                  <a:cs typeface="Times New Roman" pitchFamily="18" charset="0"/>
                </a:rPr>
                <a:t>Trang giấy nguyên chưa viết</a:t>
              </a:r>
            </a:p>
            <a:p>
              <a:pPr>
                <a:buFont typeface="Arial" charset="0"/>
                <a:buNone/>
              </a:pPr>
              <a:r>
                <a:rPr lang="en-US" altLang="en-US" sz="2300">
                  <a:latin typeface="Times New Roman" pitchFamily="18" charset="0"/>
                  <a:cs typeface="Times New Roman" pitchFamily="18" charset="0"/>
                </a:rPr>
                <a:t>Con làm sao ôm hết</a:t>
              </a:r>
            </a:p>
            <a:p>
              <a:pPr>
                <a:buFont typeface="Arial" charset="0"/>
                <a:buNone/>
              </a:pPr>
              <a:r>
                <a:rPr lang="en-US" altLang="en-US" sz="2300">
                  <a:latin typeface="Times New Roman" pitchFamily="18" charset="0"/>
                  <a:cs typeface="Times New Roman" pitchFamily="18" charset="0"/>
                </a:rPr>
                <a:t>Mùi hoa huệ ngạt ngào</a:t>
              </a:r>
            </a:p>
            <a:p>
              <a:pPr>
                <a:buFont typeface="Arial" charset="0"/>
                <a:buNone/>
              </a:pPr>
              <a:r>
                <a:rPr lang="en-US" altLang="en-US" sz="2300">
                  <a:latin typeface="Times New Roman" pitchFamily="18" charset="0"/>
                  <a:cs typeface="Times New Roman" pitchFamily="18" charset="0"/>
                </a:rPr>
                <a:t>Gió và nắng xôn xao</a:t>
              </a:r>
            </a:p>
            <a:p>
              <a:pPr>
                <a:buFont typeface="Arial" charset="0"/>
                <a:buNone/>
              </a:pPr>
              <a:r>
                <a:rPr lang="en-US" altLang="en-US" sz="2300">
                  <a:latin typeface="Times New Roman" pitchFamily="18" charset="0"/>
                  <a:cs typeface="Times New Roman" pitchFamily="18" charset="0"/>
                </a:rPr>
                <a:t>Khắp đồng hoa cúc dại.</a:t>
              </a:r>
            </a:p>
            <a:p>
              <a:pPr>
                <a:buFont typeface="Arial" charset="0"/>
                <a:buNone/>
              </a:pPr>
              <a:endParaRPr lang="en-US" altLang="en-US" sz="230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charset="0"/>
                <a:buNone/>
              </a:pPr>
              <a:r>
                <a:rPr lang="en-US" altLang="en-US" sz="2300">
                  <a:latin typeface="Times New Roman" pitchFamily="18" charset="0"/>
                  <a:cs typeface="Times New Roman" pitchFamily="18" charset="0"/>
                </a:rPr>
                <a:t>Tuổi con là tuổi Ngựa</a:t>
              </a:r>
            </a:p>
            <a:p>
              <a:pPr>
                <a:buFont typeface="Arial" charset="0"/>
                <a:buNone/>
              </a:pPr>
              <a:r>
                <a:rPr lang="en-US" altLang="en-US" sz="2300">
                  <a:latin typeface="Times New Roman" pitchFamily="18" charset="0"/>
                  <a:cs typeface="Times New Roman" pitchFamily="18" charset="0"/>
                </a:rPr>
                <a:t>Nhưng mẹ ơi, đừng buồn</a:t>
              </a:r>
            </a:p>
            <a:p>
              <a:pPr>
                <a:buFont typeface="Arial" charset="0"/>
                <a:buNone/>
              </a:pPr>
              <a:r>
                <a:rPr lang="en-US" altLang="en-US" sz="2300">
                  <a:latin typeface="Times New Roman" pitchFamily="18" charset="0"/>
                  <a:cs typeface="Times New Roman" pitchFamily="18" charset="0"/>
                </a:rPr>
                <a:t>Dẫu cách núi cách rừng</a:t>
              </a:r>
            </a:p>
            <a:p>
              <a:pPr>
                <a:buFont typeface="Arial" charset="0"/>
                <a:buNone/>
              </a:pPr>
              <a:r>
                <a:rPr lang="en-US" altLang="en-US" sz="2300">
                  <a:latin typeface="Times New Roman" pitchFamily="18" charset="0"/>
                  <a:cs typeface="Times New Roman" pitchFamily="18" charset="0"/>
                </a:rPr>
                <a:t>Dẫu cách sông cách biển</a:t>
              </a:r>
            </a:p>
            <a:p>
              <a:pPr>
                <a:buFont typeface="Arial" charset="0"/>
                <a:buNone/>
              </a:pPr>
              <a:r>
                <a:rPr lang="en-US" altLang="en-US" sz="2300">
                  <a:latin typeface="Times New Roman" pitchFamily="18" charset="0"/>
                  <a:cs typeface="Times New Roman" pitchFamily="18" charset="0"/>
                </a:rPr>
                <a:t>Con tìm về với mẹ</a:t>
              </a:r>
            </a:p>
            <a:p>
              <a:pPr>
                <a:buFont typeface="Arial" charset="0"/>
                <a:buNone/>
              </a:pPr>
              <a:r>
                <a:rPr lang="en-US" altLang="en-US" sz="2300">
                  <a:latin typeface="Times New Roman" pitchFamily="18" charset="0"/>
                  <a:cs typeface="Times New Roman" pitchFamily="18" charset="0"/>
                </a:rPr>
                <a:t>Ngựa con vẫn nhớ đường. </a:t>
              </a:r>
            </a:p>
            <a:p>
              <a:pPr>
                <a:buFont typeface="Arial" charset="0"/>
                <a:buNone/>
              </a:pPr>
              <a:r>
                <a:rPr lang="en-US" altLang="en-US" sz="2300" b="1">
                  <a:latin typeface="Times New Roman" pitchFamily="18" charset="0"/>
                  <a:cs typeface="Times New Roman" pitchFamily="18" charset="0"/>
                </a:rPr>
                <a:t>                   Xuân Quỳnh</a:t>
              </a:r>
            </a:p>
          </p:txBody>
        </p:sp>
      </p:grpSp>
      <p:grpSp>
        <p:nvGrpSpPr>
          <p:cNvPr id="29700" name="Group 40"/>
          <p:cNvGrpSpPr>
            <a:grpSpLocks/>
          </p:cNvGrpSpPr>
          <p:nvPr/>
        </p:nvGrpSpPr>
        <p:grpSpPr bwMode="auto">
          <a:xfrm>
            <a:off x="2263775" y="0"/>
            <a:ext cx="3946525" cy="6384925"/>
            <a:chOff x="1933495" y="0"/>
            <a:chExt cx="3945826" cy="6384780"/>
          </a:xfrm>
        </p:grpSpPr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>
              <a:off x="1933495" y="1491133"/>
              <a:ext cx="3945826" cy="4893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Mẹ ơi, con tuổi gì?</a:t>
              </a:r>
            </a:p>
            <a:p>
              <a:pPr>
                <a:buFontTx/>
                <a:buChar char="-"/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Tuổi con là tuổi Ngựa</a:t>
              </a:r>
            </a:p>
            <a:p>
              <a:pPr>
                <a:buFont typeface="Arial" charset="0"/>
                <a:buNone/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Ngựa không yên một chỗ</a:t>
              </a:r>
            </a:p>
            <a:p>
              <a:pPr>
                <a:buFont typeface="Arial" charset="0"/>
                <a:buNone/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Tuổi con là tuổi đi …</a:t>
              </a:r>
            </a:p>
            <a:p>
              <a:pPr>
                <a:buFont typeface="Arial" charset="0"/>
                <a:buNone/>
              </a:pPr>
              <a:endParaRPr lang="en-US" sz="240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- Mẹ ơi, con sẽ phi</a:t>
              </a:r>
            </a:p>
            <a:p>
              <a:pPr>
                <a:buFont typeface="Arial" charset="0"/>
                <a:buNone/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Qua bao nhiêu ngọn gió</a:t>
              </a:r>
            </a:p>
            <a:p>
              <a:pPr>
                <a:buFont typeface="Arial" charset="0"/>
                <a:buNone/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Gió xanh miền trung du</a:t>
              </a:r>
            </a:p>
            <a:p>
              <a:pPr>
                <a:buFont typeface="Arial" charset="0"/>
                <a:buNone/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Gió hồng vùng đất đỏ</a:t>
              </a:r>
            </a:p>
            <a:p>
              <a:pPr>
                <a:buFont typeface="Arial" charset="0"/>
                <a:buNone/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Gió đen hút đại ngàn</a:t>
              </a:r>
            </a:p>
            <a:p>
              <a:pPr>
                <a:buFont typeface="Arial" charset="0"/>
                <a:buNone/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Mấp mô triền núi đá…</a:t>
              </a:r>
            </a:p>
            <a:p>
              <a:pPr>
                <a:buFont typeface="Arial" charset="0"/>
                <a:buNone/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Con mang về cho mẹ</a:t>
              </a:r>
            </a:p>
            <a:p>
              <a:pPr>
                <a:buFont typeface="Arial" charset="0"/>
                <a:buNone/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Ngọn gió của trăm miền.</a:t>
              </a:r>
              <a:endParaRPr lang="vi-VN" sz="2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711" name="组合 9"/>
            <p:cNvGrpSpPr>
              <a:grpSpLocks/>
            </p:cNvGrpSpPr>
            <p:nvPr/>
          </p:nvGrpSpPr>
          <p:grpSpPr bwMode="auto">
            <a:xfrm>
              <a:off x="2777538" y="0"/>
              <a:ext cx="1059763" cy="1542133"/>
              <a:chOff x="371454" y="1843316"/>
              <a:chExt cx="1674955" cy="2115651"/>
            </a:xfrm>
          </p:grpSpPr>
          <p:pic>
            <p:nvPicPr>
              <p:cNvPr id="29712" name="图片 1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71454" y="1843316"/>
                <a:ext cx="1451861" cy="1980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13" name="矩形 39"/>
              <p:cNvSpPr>
                <a:spLocks noChangeArrowheads="1"/>
              </p:cNvSpPr>
              <p:nvPr/>
            </p:nvSpPr>
            <p:spPr bwMode="auto">
              <a:xfrm>
                <a:off x="758073" y="3255384"/>
                <a:ext cx="1288336" cy="703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1217613">
                  <a:lnSpc>
                    <a:spcPct val="150000"/>
                  </a:lnSpc>
                  <a:spcBef>
                    <a:spcPts val="1000"/>
                  </a:spcBef>
                </a:pPr>
                <a:endParaRPr lang="zh-CN" altLang="en-US" sz="2800" b="1">
                  <a:latin typeface="汉仪乐喵体简"/>
                  <a:ea typeface="汉仪乐喵体简"/>
                  <a:cs typeface="宋体" pitchFamily="2" charset="-122"/>
                </a:endParaRPr>
              </a:p>
            </p:txBody>
          </p:sp>
        </p:grpSp>
      </p:grpSp>
      <p:pic>
        <p:nvPicPr>
          <p:cNvPr id="43" name="图片 3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4625" y="1373188"/>
            <a:ext cx="78898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文本框 3"/>
          <p:cNvSpPr txBox="1">
            <a:spLocks noChangeArrowheads="1"/>
          </p:cNvSpPr>
          <p:nvPr/>
        </p:nvSpPr>
        <p:spPr bwMode="auto">
          <a:xfrm>
            <a:off x="1630363" y="1503363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>
              <a:buFont typeface="Arial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1</a:t>
            </a:r>
            <a:endParaRPr lang="zh-CN" altLang="en-US" sz="2400" b="1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45" name="图片 32"/>
          <p:cNvPicPr>
            <a:picLocks noChangeAspect="1"/>
          </p:cNvPicPr>
          <p:nvPr/>
        </p:nvPicPr>
        <p:blipFill>
          <a:blip r:embed="rId6">
            <a:grayscl/>
            <a:biLevel thresh="50000"/>
          </a:blip>
          <a:srcRect/>
          <a:stretch>
            <a:fillRect/>
          </a:stretch>
        </p:blipFill>
        <p:spPr bwMode="auto">
          <a:xfrm>
            <a:off x="1498600" y="3246438"/>
            <a:ext cx="788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文本框 35"/>
          <p:cNvSpPr txBox="1">
            <a:spLocks noChangeArrowheads="1"/>
          </p:cNvSpPr>
          <p:nvPr/>
        </p:nvSpPr>
        <p:spPr bwMode="auto">
          <a:xfrm>
            <a:off x="1671638" y="3397250"/>
            <a:ext cx="284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Font typeface="Arial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2</a:t>
            </a:r>
            <a:endParaRPr lang="zh-CN" altLang="en-US" sz="2400" b="1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47" name="图片 3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53275" y="1104900"/>
            <a:ext cx="7905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文本框 3"/>
          <p:cNvSpPr txBox="1">
            <a:spLocks noChangeArrowheads="1"/>
          </p:cNvSpPr>
          <p:nvPr/>
        </p:nvSpPr>
        <p:spPr bwMode="auto">
          <a:xfrm>
            <a:off x="7339013" y="1235075"/>
            <a:ext cx="338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>
              <a:buFont typeface="Arial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3</a:t>
            </a:r>
            <a:endParaRPr lang="zh-CN" altLang="en-US" sz="2400" b="1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49" name="图片 32"/>
          <p:cNvPicPr>
            <a:picLocks noChangeAspect="1"/>
          </p:cNvPicPr>
          <p:nvPr/>
        </p:nvPicPr>
        <p:blipFill>
          <a:blip r:embed="rId6">
            <a:grayscl/>
            <a:biLevel thresh="50000"/>
          </a:blip>
          <a:srcRect/>
          <a:stretch>
            <a:fillRect/>
          </a:stretch>
        </p:blipFill>
        <p:spPr bwMode="auto">
          <a:xfrm>
            <a:off x="7153275" y="4181475"/>
            <a:ext cx="7905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文本框 35"/>
          <p:cNvSpPr txBox="1">
            <a:spLocks noChangeArrowheads="1"/>
          </p:cNvSpPr>
          <p:nvPr/>
        </p:nvSpPr>
        <p:spPr bwMode="auto">
          <a:xfrm>
            <a:off x="7327900" y="4316413"/>
            <a:ext cx="2825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Font typeface="Arial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4</a:t>
            </a:r>
            <a:endParaRPr lang="zh-CN" altLang="en-US" sz="2400" b="1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29709" name="Picture 5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19075" y="44196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500313" y="163513"/>
            <a:ext cx="6772275" cy="4416425"/>
            <a:chOff x="644218" y="483518"/>
            <a:chExt cx="5079910" cy="3312368"/>
          </a:xfrm>
        </p:grpSpPr>
        <p:pic>
          <p:nvPicPr>
            <p:cNvPr id="31753" name="图片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4218" y="483518"/>
              <a:ext cx="5079910" cy="33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4" name="TextBox 7"/>
            <p:cNvSpPr txBox="1">
              <a:spLocks noChangeArrowheads="1"/>
            </p:cNvSpPr>
            <p:nvPr/>
          </p:nvSpPr>
          <p:spPr bwMode="auto">
            <a:xfrm>
              <a:off x="922671" y="1523111"/>
              <a:ext cx="4464496" cy="435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1217613"/>
              <a:r>
                <a:rPr lang="en-US" altLang="zh-CN" sz="8000" b="1">
                  <a:solidFill>
                    <a:srgbClr val="FF0000"/>
                  </a:solidFill>
                  <a:latin typeface="Times New Roman" pitchFamily="18" charset="0"/>
                  <a:ea typeface="inpin heiti"/>
                  <a:cs typeface="Times New Roman" pitchFamily="18" charset="0"/>
                </a:rPr>
                <a:t>Luyện đọc</a:t>
              </a:r>
              <a:endParaRPr lang="zh-CN" altLang="en-US" sz="8000" b="1">
                <a:solidFill>
                  <a:srgbClr val="FF0000"/>
                </a:solidFill>
                <a:latin typeface="Times New Roman" pitchFamily="18" charset="0"/>
                <a:ea typeface="inpin heiti"/>
                <a:cs typeface="Times New Roman" pitchFamily="18" charset="0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5925" y="449263"/>
            <a:ext cx="3846513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25" y="2106613"/>
            <a:ext cx="4325938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</a:blip>
          <a:srcRect/>
          <a:stretch>
            <a:fillRect/>
          </a:stretch>
        </p:blipFill>
        <p:spPr bwMode="auto">
          <a:xfrm rot="761292">
            <a:off x="10863263" y="4021138"/>
            <a:ext cx="1087437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</a:blip>
          <a:srcRect/>
          <a:stretch>
            <a:fillRect/>
          </a:stretch>
        </p:blipFill>
        <p:spPr bwMode="auto">
          <a:xfrm rot="761292">
            <a:off x="10147300" y="4768850"/>
            <a:ext cx="812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>
            <a:grayscl/>
            <a:biLevel thresh="50000"/>
          </a:blip>
          <a:srcRect/>
          <a:stretch>
            <a:fillRect/>
          </a:stretch>
        </p:blipFill>
        <p:spPr bwMode="auto">
          <a:xfrm rot="761292">
            <a:off x="10731500" y="5383213"/>
            <a:ext cx="5207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loud 10"/>
          <p:cNvSpPr/>
          <p:nvPr/>
        </p:nvSpPr>
        <p:spPr>
          <a:xfrm>
            <a:off x="-2351088" y="1008063"/>
            <a:ext cx="1449388" cy="471487"/>
          </a:xfrm>
          <a:prstGeom prst="cloud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endParaRPr lang="vi-VN" kern="0">
              <a:solidFill>
                <a:prstClr val="white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1688763" y="808038"/>
            <a:ext cx="2279650" cy="741362"/>
          </a:xfrm>
          <a:prstGeom prst="cloud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endParaRPr lang="vi-VN" kern="0">
              <a:solidFill>
                <a:prstClr val="white"/>
              </a:solidFill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组合 30"/>
          <p:cNvGrpSpPr>
            <a:grpSpLocks/>
          </p:cNvGrpSpPr>
          <p:nvPr/>
        </p:nvGrpSpPr>
        <p:grpSpPr bwMode="auto">
          <a:xfrm>
            <a:off x="169863" y="234950"/>
            <a:ext cx="11209337" cy="693738"/>
            <a:chOff x="488209" y="258683"/>
            <a:chExt cx="11209288" cy="694032"/>
          </a:xfrm>
        </p:grpSpPr>
        <p:sp>
          <p:nvSpPr>
            <p:cNvPr id="33810" name="文本框 14"/>
            <p:cNvSpPr>
              <a:spLocks noChangeArrowheads="1"/>
            </p:cNvSpPr>
            <p:nvPr/>
          </p:nvSpPr>
          <p:spPr bwMode="auto">
            <a:xfrm>
              <a:off x="1219200" y="258683"/>
              <a:ext cx="10478297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zh-CN" sz="3800" b="1">
                <a:solidFill>
                  <a:srgbClr val="000000"/>
                </a:solidFill>
                <a:ea typeface="隶书"/>
                <a:cs typeface="隶书"/>
              </a:endParaRPr>
            </a:p>
          </p:txBody>
        </p:sp>
        <p:pic>
          <p:nvPicPr>
            <p:cNvPr id="33811" name="图片 3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8209" y="274897"/>
              <a:ext cx="730991" cy="67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4" name="TextBox 34"/>
          <p:cNvSpPr txBox="1">
            <a:spLocks noChangeArrowheads="1"/>
          </p:cNvSpPr>
          <p:nvPr/>
        </p:nvSpPr>
        <p:spPr bwMode="auto">
          <a:xfrm>
            <a:off x="0" y="209550"/>
            <a:ext cx="1219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TUỔI NGỰA</a:t>
            </a:r>
          </a:p>
          <a:p>
            <a:pPr algn="ctr"/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(trích)</a:t>
            </a:r>
          </a:p>
        </p:txBody>
      </p:sp>
      <p:grpSp>
        <p:nvGrpSpPr>
          <p:cNvPr id="33795" name="Group 41"/>
          <p:cNvGrpSpPr>
            <a:grpSpLocks/>
          </p:cNvGrpSpPr>
          <p:nvPr/>
        </p:nvGrpSpPr>
        <p:grpSpPr bwMode="auto">
          <a:xfrm>
            <a:off x="7958138" y="909638"/>
            <a:ext cx="3671887" cy="6059487"/>
            <a:chOff x="7957364" y="909908"/>
            <a:chExt cx="3673423" cy="6058623"/>
          </a:xfrm>
        </p:grpSpPr>
        <p:sp>
          <p:nvSpPr>
            <p:cNvPr id="33808" name="矩形 39"/>
            <p:cNvSpPr>
              <a:spLocks noChangeArrowheads="1"/>
            </p:cNvSpPr>
            <p:nvPr/>
          </p:nvSpPr>
          <p:spPr bwMode="auto">
            <a:xfrm>
              <a:off x="9059163" y="909908"/>
              <a:ext cx="815145" cy="463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217613">
                <a:lnSpc>
                  <a:spcPct val="150000"/>
                </a:lnSpc>
                <a:spcBef>
                  <a:spcPts val="1000"/>
                </a:spcBef>
              </a:pPr>
              <a:endParaRPr lang="zh-CN" altLang="en-US" sz="2800" b="1">
                <a:solidFill>
                  <a:srgbClr val="000000"/>
                </a:solidFill>
                <a:latin typeface="汉仪乐喵体简"/>
                <a:ea typeface="汉仪乐喵体简"/>
                <a:cs typeface="宋体" pitchFamily="2" charset="-122"/>
              </a:endParaRPr>
            </a:p>
          </p:txBody>
        </p:sp>
        <p:sp>
          <p:nvSpPr>
            <p:cNvPr id="33809" name="TextBox 36"/>
            <p:cNvSpPr txBox="1">
              <a:spLocks noChangeArrowheads="1"/>
            </p:cNvSpPr>
            <p:nvPr/>
          </p:nvSpPr>
          <p:spPr bwMode="auto">
            <a:xfrm>
              <a:off x="7957364" y="1213109"/>
              <a:ext cx="3673423" cy="575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en-US" sz="2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Ngựa con sẽ đi khắp</a:t>
              </a:r>
            </a:p>
            <a:p>
              <a:pPr>
                <a:buFont typeface="Arial" charset="0"/>
                <a:buNone/>
              </a:pPr>
              <a:r>
                <a:rPr lang="en-US" altLang="en-US" sz="2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Trên những cánh đồng hoa</a:t>
              </a:r>
            </a:p>
            <a:p>
              <a:pPr>
                <a:buFont typeface="Arial" charset="0"/>
                <a:buNone/>
              </a:pPr>
              <a:r>
                <a:rPr lang="en-US" altLang="en-US" sz="2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Lóa màu trắng hoa mơ</a:t>
              </a:r>
            </a:p>
            <a:p>
              <a:pPr>
                <a:buFont typeface="Arial" charset="0"/>
                <a:buNone/>
              </a:pPr>
              <a:r>
                <a:rPr lang="en-US" altLang="en-US" sz="2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Trang giấy nguyên chưa viết</a:t>
              </a:r>
            </a:p>
            <a:p>
              <a:pPr>
                <a:buFont typeface="Arial" charset="0"/>
                <a:buNone/>
              </a:pPr>
              <a:r>
                <a:rPr lang="en-US" altLang="en-US" sz="2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Con làm sao ôm hết</a:t>
              </a:r>
            </a:p>
            <a:p>
              <a:pPr>
                <a:buFont typeface="Arial" charset="0"/>
                <a:buNone/>
              </a:pPr>
              <a:r>
                <a:rPr lang="en-US" altLang="en-US" sz="2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Mùi hoa huệ ngạt ngào</a:t>
              </a:r>
            </a:p>
            <a:p>
              <a:pPr>
                <a:buFont typeface="Arial" charset="0"/>
                <a:buNone/>
              </a:pPr>
              <a:r>
                <a:rPr lang="en-US" altLang="en-US" sz="2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Gió và nắng xôn xao</a:t>
              </a:r>
            </a:p>
            <a:p>
              <a:pPr>
                <a:buFont typeface="Arial" charset="0"/>
                <a:buNone/>
              </a:pPr>
              <a:r>
                <a:rPr lang="en-US" altLang="en-US" sz="2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Khắp đồng hoa cúc dại.</a:t>
              </a:r>
            </a:p>
            <a:p>
              <a:pPr>
                <a:buFont typeface="Arial" charset="0"/>
                <a:buNone/>
              </a:pPr>
              <a:endParaRPr lang="en-US" altLang="en-US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charset="0"/>
                <a:buNone/>
              </a:pPr>
              <a:r>
                <a:rPr lang="en-US" altLang="en-US" sz="2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Tuổi con là tuổi Ngựa</a:t>
              </a:r>
            </a:p>
            <a:p>
              <a:pPr>
                <a:buFont typeface="Arial" charset="0"/>
                <a:buNone/>
              </a:pPr>
              <a:r>
                <a:rPr lang="en-US" altLang="en-US" sz="2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Nhưng mẹ ơi, đừng buồn</a:t>
              </a:r>
            </a:p>
            <a:p>
              <a:pPr>
                <a:buFont typeface="Arial" charset="0"/>
                <a:buNone/>
              </a:pPr>
              <a:r>
                <a:rPr lang="en-US" altLang="en-US" sz="2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Dẫu cách núi cách rừng</a:t>
              </a:r>
            </a:p>
            <a:p>
              <a:pPr>
                <a:buFont typeface="Arial" charset="0"/>
                <a:buNone/>
              </a:pPr>
              <a:r>
                <a:rPr lang="en-US" altLang="en-US" sz="2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Dẫu cách sông cách biển</a:t>
              </a:r>
            </a:p>
            <a:p>
              <a:pPr>
                <a:buFont typeface="Arial" charset="0"/>
                <a:buNone/>
              </a:pPr>
              <a:r>
                <a:rPr lang="en-US" altLang="en-US" sz="2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Con tìm về với mẹ</a:t>
              </a:r>
            </a:p>
            <a:p>
              <a:pPr>
                <a:buFont typeface="Arial" charset="0"/>
                <a:buNone/>
              </a:pPr>
              <a:r>
                <a:rPr lang="en-US" altLang="en-US" sz="2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Ngựa con vẫn nhớ đường. </a:t>
              </a:r>
            </a:p>
            <a:p>
              <a:pPr>
                <a:buFont typeface="Arial" charset="0"/>
                <a:buNone/>
              </a:pPr>
              <a:r>
                <a:rPr lang="en-US" altLang="en-US" sz="23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            Xuân Quỳnh</a:t>
              </a:r>
            </a:p>
          </p:txBody>
        </p:sp>
      </p:grpSp>
      <p:grpSp>
        <p:nvGrpSpPr>
          <p:cNvPr id="33796" name="Group 40"/>
          <p:cNvGrpSpPr>
            <a:grpSpLocks/>
          </p:cNvGrpSpPr>
          <p:nvPr/>
        </p:nvGrpSpPr>
        <p:grpSpPr bwMode="auto">
          <a:xfrm>
            <a:off x="1933575" y="1028700"/>
            <a:ext cx="3946525" cy="5356225"/>
            <a:chOff x="1933495" y="1029280"/>
            <a:chExt cx="3945826" cy="5355500"/>
          </a:xfrm>
        </p:grpSpPr>
        <p:sp>
          <p:nvSpPr>
            <p:cNvPr id="33806" name="TextBox 34"/>
            <p:cNvSpPr txBox="1">
              <a:spLocks noChangeArrowheads="1"/>
            </p:cNvSpPr>
            <p:nvPr/>
          </p:nvSpPr>
          <p:spPr bwMode="auto">
            <a:xfrm>
              <a:off x="1933495" y="1491133"/>
              <a:ext cx="3945826" cy="4893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Mẹ ơi, con tuổi gì?</a:t>
              </a:r>
            </a:p>
            <a:p>
              <a:pPr>
                <a:buFontTx/>
                <a:buChar char="-"/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Tuổi con là tuổi Ngựa</a:t>
              </a:r>
            </a:p>
            <a:p>
              <a:pPr>
                <a:buFont typeface="Arial" charset="0"/>
                <a:buNone/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Ngựa không yên một chỗ</a:t>
              </a:r>
            </a:p>
            <a:p>
              <a:pPr>
                <a:buFont typeface="Arial" charset="0"/>
                <a:buNone/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Tuổi con là tuổi đi …</a:t>
              </a:r>
            </a:p>
            <a:p>
              <a:pPr>
                <a:buFont typeface="Arial" charset="0"/>
                <a:buNone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 Mẹ ơi, con sẽ phi</a:t>
              </a:r>
            </a:p>
            <a:p>
              <a:pPr>
                <a:buFont typeface="Arial" charset="0"/>
                <a:buNone/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Qua bao nhiêu ngọn gió</a:t>
              </a:r>
            </a:p>
            <a:p>
              <a:pPr>
                <a:buFont typeface="Arial" charset="0"/>
                <a:buNone/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Gió xanh miền trung du</a:t>
              </a:r>
            </a:p>
            <a:p>
              <a:pPr>
                <a:buFont typeface="Arial" charset="0"/>
                <a:buNone/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Gió hồng vùng đất đỏ</a:t>
              </a:r>
            </a:p>
            <a:p>
              <a:pPr>
                <a:buFont typeface="Arial" charset="0"/>
                <a:buNone/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Gió đen hút đại ngàn</a:t>
              </a:r>
            </a:p>
            <a:p>
              <a:pPr>
                <a:buFont typeface="Arial" charset="0"/>
                <a:buNone/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Mấp mô triền núi đá…</a:t>
              </a:r>
            </a:p>
            <a:p>
              <a:pPr>
                <a:buFont typeface="Arial" charset="0"/>
                <a:buNone/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Con mang về cho mẹ</a:t>
              </a:r>
            </a:p>
            <a:p>
              <a:pPr>
                <a:buFont typeface="Arial" charset="0"/>
                <a:buNone/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Ngọn gió của trăm miền.</a:t>
              </a:r>
              <a:endPara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07" name="矩形 39"/>
            <p:cNvSpPr>
              <a:spLocks noChangeArrowheads="1"/>
            </p:cNvSpPr>
            <p:nvPr/>
          </p:nvSpPr>
          <p:spPr bwMode="auto">
            <a:xfrm>
              <a:off x="3022156" y="1029280"/>
              <a:ext cx="815145" cy="512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217613">
                <a:lnSpc>
                  <a:spcPct val="150000"/>
                </a:lnSpc>
                <a:spcBef>
                  <a:spcPts val="1000"/>
                </a:spcBef>
              </a:pPr>
              <a:endParaRPr lang="zh-CN" altLang="en-US" sz="2800" b="1">
                <a:solidFill>
                  <a:srgbClr val="000000"/>
                </a:solidFill>
                <a:latin typeface="汉仪乐喵体简"/>
                <a:ea typeface="汉仪乐喵体简"/>
                <a:cs typeface="宋体" pitchFamily="2" charset="-122"/>
              </a:endParaRPr>
            </a:p>
          </p:txBody>
        </p:sp>
      </p:grpSp>
      <p:pic>
        <p:nvPicPr>
          <p:cNvPr id="33797" name="图片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373188"/>
            <a:ext cx="7905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文本框 3"/>
          <p:cNvSpPr txBox="1">
            <a:spLocks noChangeArrowheads="1"/>
          </p:cNvSpPr>
          <p:nvPr/>
        </p:nvSpPr>
        <p:spPr bwMode="auto">
          <a:xfrm>
            <a:off x="1328738" y="1503363"/>
            <a:ext cx="33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>
              <a:buFont typeface="Arial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1</a:t>
            </a:r>
            <a:endParaRPr lang="zh-CN" altLang="en-US" sz="2400" b="1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33799" name="图片 32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1141413" y="3233738"/>
            <a:ext cx="7905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文本框 35"/>
          <p:cNvSpPr txBox="1">
            <a:spLocks noChangeArrowheads="1"/>
          </p:cNvSpPr>
          <p:nvPr/>
        </p:nvSpPr>
        <p:spPr bwMode="auto">
          <a:xfrm>
            <a:off x="1316038" y="3368675"/>
            <a:ext cx="282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Font typeface="Arial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2</a:t>
            </a:r>
            <a:endParaRPr lang="zh-CN" altLang="en-US" sz="2400" b="1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33801" name="图片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3275" y="1104900"/>
            <a:ext cx="7905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文本框 3"/>
          <p:cNvSpPr txBox="1">
            <a:spLocks noChangeArrowheads="1"/>
          </p:cNvSpPr>
          <p:nvPr/>
        </p:nvSpPr>
        <p:spPr bwMode="auto">
          <a:xfrm>
            <a:off x="7339013" y="1235075"/>
            <a:ext cx="338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>
              <a:buFont typeface="Arial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3</a:t>
            </a:r>
            <a:endParaRPr lang="zh-CN" altLang="en-US" sz="2400" b="1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33803" name="图片 32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7153275" y="4181475"/>
            <a:ext cx="7905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4" name="文本框 35"/>
          <p:cNvSpPr txBox="1">
            <a:spLocks noChangeArrowheads="1"/>
          </p:cNvSpPr>
          <p:nvPr/>
        </p:nvSpPr>
        <p:spPr bwMode="auto">
          <a:xfrm>
            <a:off x="7327900" y="4316413"/>
            <a:ext cx="2825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Font typeface="Arial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4</a:t>
            </a:r>
            <a:endParaRPr lang="zh-CN" altLang="en-US" sz="2400" b="1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33805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5238" y="4203700"/>
            <a:ext cx="28829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6813" y="2184400"/>
            <a:ext cx="4325937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6"/>
          <p:cNvSpPr txBox="1">
            <a:spLocks noChangeArrowheads="1"/>
          </p:cNvSpPr>
          <p:nvPr/>
        </p:nvSpPr>
        <p:spPr bwMode="auto">
          <a:xfrm>
            <a:off x="1216025" y="417513"/>
            <a:ext cx="655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1217613"/>
            <a:r>
              <a:rPr lang="en-US" altLang="zh-CN" sz="6400" b="1">
                <a:solidFill>
                  <a:srgbClr val="FF0000"/>
                </a:solidFill>
                <a:latin typeface="Times New Roman" pitchFamily="18" charset="0"/>
                <a:ea typeface="inpin heiti"/>
                <a:cs typeface="Times New Roman" pitchFamily="18" charset="0"/>
              </a:rPr>
              <a:t>Luyện đọc từ</a:t>
            </a:r>
          </a:p>
        </p:txBody>
      </p:sp>
      <p:grpSp>
        <p:nvGrpSpPr>
          <p:cNvPr id="35843" name="Group 4"/>
          <p:cNvGrpSpPr>
            <a:grpSpLocks/>
          </p:cNvGrpSpPr>
          <p:nvPr/>
        </p:nvGrpSpPr>
        <p:grpSpPr bwMode="auto">
          <a:xfrm>
            <a:off x="6026150" y="336550"/>
            <a:ext cx="5424488" cy="6521450"/>
            <a:chOff x="4499992" y="31502"/>
            <a:chExt cx="4069007" cy="4891652"/>
          </a:xfrm>
        </p:grpSpPr>
        <p:pic>
          <p:nvPicPr>
            <p:cNvPr id="35849" name="图片 3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4499992" y="31502"/>
              <a:ext cx="4069007" cy="4891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68"/>
            <p:cNvSpPr txBox="1">
              <a:spLocks/>
            </p:cNvSpPr>
            <p:nvPr/>
          </p:nvSpPr>
          <p:spPr>
            <a:xfrm rot="150251">
              <a:off x="5687233" y="2284424"/>
              <a:ext cx="1080067" cy="500120"/>
            </a:xfrm>
            <a:prstGeom prst="rect">
              <a:avLst/>
            </a:prstGeom>
          </p:spPr>
          <p:txBody>
            <a:bodyPr lIns="0" tIns="96000" rIns="0" bIns="0" anchorCtr="1">
              <a:normAutofit/>
            </a:bodyPr>
            <a:lstStyle/>
            <a:p>
              <a:pPr defTabSz="121917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33" dirty="0">
                <a:solidFill>
                  <a:srgbClr val="000000">
                    <a:lumMod val="75000"/>
                    <a:lumOff val="25000"/>
                  </a:srgbClr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35844" name="Rectangle 13"/>
          <p:cNvSpPr>
            <a:spLocks noChangeArrowheads="1"/>
          </p:cNvSpPr>
          <p:nvPr/>
        </p:nvSpPr>
        <p:spPr bwMode="auto">
          <a:xfrm>
            <a:off x="6621463" y="4741863"/>
            <a:ext cx="2876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0000CC"/>
                </a:solidFill>
                <a:latin typeface="Times New Roman" pitchFamily="18" charset="0"/>
              </a:rPr>
              <a:t>- tr</a:t>
            </a:r>
            <a:r>
              <a:rPr lang="en-US" altLang="en-US" sz="4000" u="sng">
                <a:solidFill>
                  <a:srgbClr val="FF0000"/>
                </a:solidFill>
                <a:latin typeface="Times New Roman" pitchFamily="18" charset="0"/>
              </a:rPr>
              <a:t>iền</a:t>
            </a:r>
            <a:r>
              <a:rPr lang="en-US" altLang="en-US" sz="4000">
                <a:solidFill>
                  <a:srgbClr val="0000CC"/>
                </a:solidFill>
                <a:latin typeface="Times New Roman" pitchFamily="18" charset="0"/>
              </a:rPr>
              <a:t> núi đá</a:t>
            </a:r>
            <a:endParaRPr lang="vi-VN" altLang="en-US" sz="4000">
              <a:latin typeface="Times New Roman" pitchFamily="18" charset="0"/>
            </a:endParaRPr>
          </a:p>
        </p:txBody>
      </p:sp>
      <p:sp>
        <p:nvSpPr>
          <p:cNvPr id="35845" name="Rectangle 14"/>
          <p:cNvSpPr>
            <a:spLocks noChangeArrowheads="1"/>
          </p:cNvSpPr>
          <p:nvPr/>
        </p:nvSpPr>
        <p:spPr bwMode="auto">
          <a:xfrm>
            <a:off x="6688138" y="4090988"/>
            <a:ext cx="2212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4000">
                <a:solidFill>
                  <a:srgbClr val="000099"/>
                </a:solidFill>
                <a:latin typeface="Times New Roman" pitchFamily="18" charset="0"/>
              </a:rPr>
              <a:t>- m</a:t>
            </a:r>
            <a:r>
              <a:rPr lang="en-US" altLang="en-US" sz="4000" u="sng">
                <a:solidFill>
                  <a:srgbClr val="FF0000"/>
                </a:solidFill>
                <a:latin typeface="Times New Roman" pitchFamily="18" charset="0"/>
              </a:rPr>
              <a:t>ấp</a:t>
            </a:r>
            <a:r>
              <a:rPr lang="en-US" altLang="en-US" sz="4000">
                <a:solidFill>
                  <a:srgbClr val="000099"/>
                </a:solidFill>
                <a:latin typeface="Times New Roman" pitchFamily="18" charset="0"/>
              </a:rPr>
              <a:t> mô</a:t>
            </a:r>
          </a:p>
        </p:txBody>
      </p:sp>
      <p:sp>
        <p:nvSpPr>
          <p:cNvPr id="35846" name="Rectangle 15"/>
          <p:cNvSpPr>
            <a:spLocks noChangeArrowheads="1"/>
          </p:cNvSpPr>
          <p:nvPr/>
        </p:nvSpPr>
        <p:spPr bwMode="auto">
          <a:xfrm>
            <a:off x="6573838" y="3495675"/>
            <a:ext cx="2424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0000CC"/>
                </a:solidFill>
                <a:latin typeface="Times New Roman" pitchFamily="18" charset="0"/>
              </a:rPr>
              <a:t>- đại ng</a:t>
            </a:r>
            <a:r>
              <a:rPr lang="en-US" altLang="en-US" sz="4000">
                <a:solidFill>
                  <a:srgbClr val="FF3300"/>
                </a:solidFill>
                <a:latin typeface="Times New Roman" pitchFamily="18" charset="0"/>
              </a:rPr>
              <a:t>àn</a:t>
            </a:r>
            <a:r>
              <a:rPr lang="en-US" altLang="en-US" sz="400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vi-VN" altLang="en-US" sz="4000" u="sng">
              <a:latin typeface="Times New Roman" pitchFamily="18" charset="0"/>
            </a:endParaRPr>
          </a:p>
        </p:txBody>
      </p:sp>
      <p:sp>
        <p:nvSpPr>
          <p:cNvPr id="35847" name="Rectangle 16"/>
          <p:cNvSpPr>
            <a:spLocks noChangeArrowheads="1"/>
          </p:cNvSpPr>
          <p:nvPr/>
        </p:nvSpPr>
        <p:spPr bwMode="auto">
          <a:xfrm>
            <a:off x="6642100" y="2867025"/>
            <a:ext cx="2603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0000CC"/>
                </a:solidFill>
                <a:latin typeface="Times New Roman" pitchFamily="18" charset="0"/>
              </a:rPr>
              <a:t>- t</a:t>
            </a:r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</a:rPr>
              <a:t>uổi</a:t>
            </a:r>
            <a:r>
              <a:rPr lang="en-US" altLang="en-US" sz="4000">
                <a:solidFill>
                  <a:srgbClr val="0000CC"/>
                </a:solidFill>
                <a:latin typeface="Times New Roman" pitchFamily="18" charset="0"/>
              </a:rPr>
              <a:t> Ngựa</a:t>
            </a:r>
            <a:endParaRPr lang="vi-VN" altLang="en-US" sz="4000">
              <a:latin typeface="Times New Roman" pitchFamily="18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7205663" y="3463925"/>
            <a:ext cx="569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7"/>
          <p:cNvCxnSpPr>
            <a:cxnSpLocks/>
          </p:cNvCxnSpPr>
          <p:nvPr/>
        </p:nvCxnSpPr>
        <p:spPr>
          <a:xfrm>
            <a:off x="8278813" y="4135438"/>
            <a:ext cx="471487" cy="1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6608763" y="5341938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0000CC"/>
                </a:solidFill>
                <a:latin typeface="Times New Roman" pitchFamily="18" charset="0"/>
              </a:rPr>
              <a:t>- d</a:t>
            </a:r>
            <a:r>
              <a:rPr lang="en-US" altLang="en-US" sz="4000">
                <a:solidFill>
                  <a:srgbClr val="FF3300"/>
                </a:solidFill>
                <a:latin typeface="Times New Roman" pitchFamily="18" charset="0"/>
              </a:rPr>
              <a:t>ẫu</a:t>
            </a:r>
            <a:endParaRPr lang="vi-VN" altLang="en-US" sz="4000">
              <a:solidFill>
                <a:srgbClr val="FF3300"/>
              </a:solidFill>
              <a:latin typeface="Times New Roman" pitchFamily="18" charset="0"/>
            </a:endParaRPr>
          </a:p>
        </p:txBody>
      </p:sp>
      <p:cxnSp>
        <p:nvCxnSpPr>
          <p:cNvPr id="3" name="Straight Connector 7"/>
          <p:cNvCxnSpPr>
            <a:cxnSpLocks/>
          </p:cNvCxnSpPr>
          <p:nvPr/>
        </p:nvCxnSpPr>
        <p:spPr>
          <a:xfrm>
            <a:off x="7340600" y="6183313"/>
            <a:ext cx="471488" cy="1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1384</Words>
  <Application>Microsoft Office PowerPoint</Application>
  <PresentationFormat>Widescreen</PresentationFormat>
  <Paragraphs>245</Paragraphs>
  <Slides>31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Arial Unicode MS</vt:lpstr>
      <vt:lpstr>宋体</vt:lpstr>
      <vt:lpstr>Arial</vt:lpstr>
      <vt:lpstr>Calibri</vt:lpstr>
      <vt:lpstr>等线</vt:lpstr>
      <vt:lpstr>HP001 4 hàng</vt:lpstr>
      <vt:lpstr>inpin heiti</vt:lpstr>
      <vt:lpstr>隶书</vt:lpstr>
      <vt:lpstr>黑体</vt:lpstr>
      <vt:lpstr>Times New Roman</vt:lpstr>
      <vt:lpstr>VNI-Times</vt:lpstr>
      <vt:lpstr>Wingdings 3</vt:lpstr>
      <vt:lpstr>汉仪乐喵体简</vt:lpstr>
      <vt:lpstr>汉仪小麦体简</vt:lpstr>
      <vt:lpstr>Office 主题​​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DIỄN CẢM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Tài Ngô Tấn</dc:creator>
  <dc:description>www.051661.com</dc:description>
  <cp:lastModifiedBy>Thuy Ninh</cp:lastModifiedBy>
  <cp:revision>31</cp:revision>
  <dcterms:created xsi:type="dcterms:W3CDTF">2017-06-28T04:21:00Z</dcterms:created>
  <dcterms:modified xsi:type="dcterms:W3CDTF">2023-07-22T06:35:33Z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