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330" r:id="rId5"/>
    <p:sldId id="329" r:id="rId6"/>
    <p:sldId id="313" r:id="rId7"/>
    <p:sldId id="315" r:id="rId8"/>
    <p:sldId id="302" r:id="rId9"/>
    <p:sldId id="259" r:id="rId10"/>
    <p:sldId id="256" r:id="rId11"/>
    <p:sldId id="262" r:id="rId12"/>
    <p:sldId id="264" r:id="rId13"/>
    <p:sldId id="267" r:id="rId14"/>
    <p:sldId id="269" r:id="rId15"/>
    <p:sldId id="271" r:id="rId16"/>
    <p:sldId id="273" r:id="rId17"/>
    <p:sldId id="328" r:id="rId18"/>
    <p:sldId id="325" r:id="rId19"/>
    <p:sldId id="326" r:id="rId20"/>
    <p:sldId id="316" r:id="rId21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66"/>
    <a:srgbClr val="00FF99"/>
    <a:srgbClr val="FFFF00"/>
    <a:srgbClr val="FF00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3060" autoAdjust="0"/>
  </p:normalViewPr>
  <p:slideViewPr>
    <p:cSldViewPr>
      <p:cViewPr varScale="1">
        <p:scale>
          <a:sx n="65" d="100"/>
          <a:sy n="65" d="100"/>
        </p:scale>
        <p:origin x="882" y="78"/>
      </p:cViewPr>
      <p:guideLst>
        <p:guide orient="horz" pos="2160"/>
        <p:guide pos="288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8B30E-99D8-46CD-91D4-AB77886ABA6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77C3-1CA0-44BE-A8D4-1A631771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5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headEnd/>
            <a:tailEnd/>
          </a:ln>
        </p:spPr>
      </p:sp>
      <p:sp>
        <p:nvSpPr>
          <p:cNvPr id="27651" name="备注占位符 2"/>
          <p:cNvSpPr txBox="1"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27652" name="灯片编号占位符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A5C568DA-C982-4B05-B93A-D9832ABFD953}" type="slidenum">
              <a:rPr lang="zh-CN" altLang="en-US">
                <a:solidFill>
                  <a:srgbClr val="000000"/>
                </a:solidFill>
                <a:latin typeface="等线"/>
              </a:rPr>
              <a:pPr eaLnBrk="1" hangingPunct="1"/>
              <a:t>1</a:t>
            </a:fld>
            <a:endParaRPr lang="zh-CN" altLang="en-US">
              <a:solidFill>
                <a:srgbClr val="000000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7116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4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289822-CA43-4F16-82BE-534603BB6D3E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891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5" y="2130432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64DAA-6755-4C5C-BB06-533B2685928F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DE9C-C019-4640-939E-20C5D46E1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E0F6F-E665-431E-A471-AA2494068E7A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2B512-DA01-4802-918F-A236E46B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5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5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F032B-0716-404F-9BFF-B57D68573279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E534C-AC27-40E1-9E83-2E91A79C4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5" y="2130432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6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7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26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82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20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90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52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2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B9E1-BF74-460D-84FC-29AA4EDD26EC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90680-91D3-410B-A451-7C5BC925C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8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8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8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60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0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5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5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55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5" y="2130432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68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60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7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60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7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7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76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8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7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EE527-F55F-4C84-A03C-45155FAF0E6C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F155D-D3C3-4FE1-B626-C2278C7BA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3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8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8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8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92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52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5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5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EF94-9EB8-49DF-A50A-85C7D9CC3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EA3D-C730-49DE-8D55-0E8B1816809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3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0010-C5CD-4584-A362-3174B0A628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B560C-F19B-478A-80CC-D1E2B75A52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893704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AD9EF-F348-4A5D-B64C-C9D30B0BBAA2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1187ED-515C-4C60-9134-B3527D0FCD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3313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1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8D1E5-511B-49D1-AF0C-47FEB17137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BA233-8618-430A-8495-0A0085E8FA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773663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E024-6D12-44DE-BDBF-EA967374CE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D3965-83EA-4774-94F6-8A02E02D0C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713625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4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4" y="2505075"/>
            <a:ext cx="518183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68375-8F8A-448D-98A3-AF5A61071D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D0360-D9C6-4EDF-BE22-666D272C2D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858973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8B66-D8B0-404E-BA26-4129E75EDF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64D58-C1D3-4928-B724-6E57CFB369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00535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8F9DE-0927-4C1C-AF3D-C8B4FE02AD83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B31C4-245C-46C7-8465-725F2E50E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ED330-0FF8-48E3-91B1-27E00E2269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9210-DF32-4AC2-9E2F-DDA051F374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7522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26A72-9B36-4D4D-B54F-3AEB80195E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50AF5-0771-4C42-99EF-D61E040A9A7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933364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8B4F5-45E9-4DAE-A179-C416DAE23E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7B3-5DAC-420F-82E1-BFBE8D67830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788928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D655-4F04-4795-B4B5-7E0FBAD493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C738F-CFD9-42A0-BB25-0FC1DFD951E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082307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7"/>
            <a:ext cx="2628215" cy="581183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3" y="365127"/>
            <a:ext cx="7732286" cy="581183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427E-6DD5-4876-8C33-E6651307C4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74BFF-2AB9-4E70-9D69-09E327EFB2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335836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59750" y="1536633"/>
            <a:ext cx="10269325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9750" y="720000"/>
            <a:ext cx="5111868" cy="8168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321EC-5D7B-4B59-BE83-6DAD75EFC8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055A-CC6A-44F6-B671-FB98B04E1A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077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60B1B-2A6B-440B-883C-05715A9BFD07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70F5-B255-4268-A608-1DD054535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1B787-DB4B-4715-968B-2DF6953E26D0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53C63-1075-4E21-AAEC-250A43021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E9E85-9CDA-49D7-9D14-43E54D7C3304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50D15-083E-46A6-9040-24F0B9EF4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DB1AA-AAC7-4632-B41B-12E7ED480117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FF372-E211-4284-9080-3298C21AB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8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8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8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AABC6-9370-4653-801F-32FD0FBAD801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D8F77-B5BC-4B1E-854E-80EABA185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4" y="274638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8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4" y="1600206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7E7016-D366-432C-BCC9-54151FB416D5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57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8" y="635635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F46E65-95DA-4757-B41C-C429E6EAF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A1EF94-9EB8-49DF-A50A-85C7D9CC35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6/6/2023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57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8" y="635635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EA3D-C730-49DE-8D55-0E8B181680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51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A1EF94-9EB8-49DF-A50A-85C7D9CC359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6/6/2023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57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8" y="6356357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EA3D-C730-49DE-8D55-0E8B181680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43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7982" y="366186"/>
            <a:ext cx="10512862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7982" y="1826685"/>
            <a:ext cx="10512862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6A00D3-29B5-467E-AB9E-1628C0C587BC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6183"/>
          </a:xfrm>
          <a:prstGeom prst="rect">
            <a:avLst/>
          </a:prstGeom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fld id="{4B7F5CBB-FE1D-46D8-9B0C-32E48183BFAC}" type="slidenum">
              <a:rPr lang="en-US" altLang="zh-CN">
                <a:latin typeface="Calibri" pitchFamily="34" charset="0"/>
                <a:cs typeface="+mn-cs"/>
              </a:rPr>
              <a:pPr>
                <a:defRPr/>
              </a:pPr>
              <a:t>‹#›</a:t>
            </a:fld>
            <a:endParaRPr lang="en-US" altLang="zh-CN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2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emf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3.xml"/><Relationship Id="rId7" Type="http://schemas.openxmlformats.org/officeDocument/2006/relationships/slide" Target="slide1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188825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167" y="3958168"/>
            <a:ext cx="12705158" cy="291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06" y="4648203"/>
            <a:ext cx="3415410" cy="202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4" y="3139022"/>
            <a:ext cx="708899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8" y="3107272"/>
            <a:ext cx="696202" cy="16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" y="4286255"/>
            <a:ext cx="326305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Party Love Sticker by Muchable for iOS &amp; Android | GIPH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767" y="414871"/>
            <a:ext cx="3988878" cy="398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Flying Blue Bird Sticker by McHone Cartoons for iOS &amp; Android | GIPH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19" y="-914398"/>
            <a:ext cx="4524255" cy="352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9572" y="814301"/>
            <a:ext cx="11196444" cy="1846647"/>
          </a:xfrm>
          <a:prstGeom prst="rect">
            <a:avLst/>
          </a:prstGeom>
          <a:noFill/>
        </p:spPr>
        <p:txBody>
          <a:bodyPr lIns="121893" tIns="60954" rIns="121893" bIns="60954">
            <a:spAutoFit/>
          </a:bodyPr>
          <a:lstStyle/>
          <a:p>
            <a:pPr algn="ctr" defTabSz="914354" eaLnBrk="0" hangingPunct="0">
              <a:defRPr/>
            </a:pPr>
            <a:r>
              <a:rPr lang="vi-VN" altLang="en-US" sz="4800" b="1" dirty="0" smtClean="0">
                <a:solidFill>
                  <a:srgbClr val="800E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dirty="0" smtClean="0">
              <a:solidFill>
                <a:srgbClr val="800E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54" eaLnBrk="0" hangingPunct="0">
              <a:defRPr/>
            </a:pPr>
            <a:r>
              <a:rPr lang="it-IT" sz="6400" b="1" i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ÔN TẬP </a:t>
            </a:r>
            <a:r>
              <a:rPr lang="it-IT" sz="6400" b="1" i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CUỐI KỲ 1( TIẾT 1</a:t>
            </a:r>
            <a:r>
              <a:rPr lang="it-IT" sz="6400" b="1" i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)</a:t>
            </a:r>
            <a:endParaRPr lang="it-IT" sz="9600" b="1" i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Picture 43" descr="s_f_01_589_01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00" y="3810003"/>
            <a:ext cx="2640912" cy="286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4" descr="JAU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50" y="4260851"/>
            <a:ext cx="1320456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tiere09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05" y="4972055"/>
            <a:ext cx="2501248" cy="19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4" descr="Flying Blue Bird Sticker by McHone Cartoons for iOS &amp; Android | GIPH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563" y="-1265767"/>
            <a:ext cx="3889420" cy="397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7" descr="465791lnieeghsa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75" y="5659972"/>
            <a:ext cx="1053825" cy="131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5330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val 4"/>
          <p:cNvSpPr>
            <a:spLocks noChangeArrowheads="1"/>
          </p:cNvSpPr>
          <p:nvPr/>
        </p:nvSpPr>
        <p:spPr bwMode="auto">
          <a:xfrm>
            <a:off x="3" y="0"/>
            <a:ext cx="814705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7107" name="WordArt 5"/>
          <p:cNvSpPr>
            <a:spLocks noChangeArrowheads="1" noChangeShapeType="1" noTextEdit="1"/>
          </p:cNvSpPr>
          <p:nvPr/>
        </p:nvSpPr>
        <p:spPr bwMode="auto">
          <a:xfrm>
            <a:off x="201031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4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1031" y="990600"/>
            <a:ext cx="11810040" cy="278079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41)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thưở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 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Xi-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cốp-xki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0157354" y="5791200"/>
            <a:ext cx="1726750" cy="7620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val 4"/>
          <p:cNvSpPr>
            <a:spLocks noChangeArrowheads="1"/>
          </p:cNvSpPr>
          <p:nvPr/>
        </p:nvSpPr>
        <p:spPr bwMode="auto">
          <a:xfrm>
            <a:off x="336464" y="0"/>
            <a:ext cx="814704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9155" name="WordArt 5"/>
          <p:cNvSpPr>
            <a:spLocks noChangeArrowheads="1" noChangeShapeType="1" noTextEdit="1"/>
          </p:cNvSpPr>
          <p:nvPr/>
        </p:nvSpPr>
        <p:spPr bwMode="auto">
          <a:xfrm>
            <a:off x="537496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5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1031" y="990600"/>
            <a:ext cx="11810040" cy="278079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2,3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48)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Sự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0055781" y="6172200"/>
            <a:ext cx="1726750" cy="6858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val 4"/>
          <p:cNvSpPr>
            <a:spLocks noChangeArrowheads="1"/>
          </p:cNvSpPr>
          <p:nvPr/>
        </p:nvSpPr>
        <p:spPr bwMode="auto">
          <a:xfrm>
            <a:off x="3" y="0"/>
            <a:ext cx="814705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03" name="WordArt 5"/>
          <p:cNvSpPr>
            <a:spLocks noChangeArrowheads="1" noChangeShapeType="1" noTextEdit="1"/>
          </p:cNvSpPr>
          <p:nvPr/>
        </p:nvSpPr>
        <p:spPr bwMode="auto">
          <a:xfrm>
            <a:off x="201031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6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1031" y="990600"/>
            <a:ext cx="11810040" cy="278079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78)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        1.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2. Qua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0258931" y="6324600"/>
            <a:ext cx="1625177" cy="5334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Oval 4"/>
          <p:cNvSpPr>
            <a:spLocks noChangeArrowheads="1"/>
          </p:cNvSpPr>
          <p:nvPr/>
        </p:nvSpPr>
        <p:spPr bwMode="auto">
          <a:xfrm>
            <a:off x="3" y="0"/>
            <a:ext cx="814705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3250" name="WordArt 5"/>
          <p:cNvSpPr>
            <a:spLocks noChangeArrowheads="1" noChangeShapeType="1" noTextEdit="1"/>
          </p:cNvSpPr>
          <p:nvPr/>
        </p:nvSpPr>
        <p:spPr bwMode="auto">
          <a:xfrm>
            <a:off x="201031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7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1031" y="990600"/>
            <a:ext cx="11810040" cy="278079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84)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  *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0563648" y="6400800"/>
            <a:ext cx="1625177" cy="4572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Oval 4"/>
          <p:cNvSpPr>
            <a:spLocks noChangeArrowheads="1"/>
          </p:cNvSpPr>
          <p:nvPr/>
        </p:nvSpPr>
        <p:spPr bwMode="auto">
          <a:xfrm>
            <a:off x="3" y="0"/>
            <a:ext cx="814705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3250" name="WordArt 5"/>
          <p:cNvSpPr>
            <a:spLocks noChangeArrowheads="1" noChangeShapeType="1" noTextEdit="1"/>
          </p:cNvSpPr>
          <p:nvPr/>
        </p:nvSpPr>
        <p:spPr bwMode="auto">
          <a:xfrm>
            <a:off x="201031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8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1031" y="990600"/>
            <a:ext cx="11810040" cy="278079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84)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0563648" y="6400800"/>
            <a:ext cx="1625177" cy="4572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5636" y="152407"/>
            <a:ext cx="7211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………………………….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89592"/>
              </p:ext>
            </p:extLst>
          </p:nvPr>
        </p:nvGraphicFramePr>
        <p:xfrm>
          <a:off x="304721" y="2214270"/>
          <a:ext cx="11680958" cy="39444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6648"/>
                <a:gridCol w="2183831"/>
                <a:gridCol w="3301140"/>
                <a:gridCol w="2539339"/>
              </a:tblGrid>
              <a:tr h="6849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giả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dung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chính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vật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“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Vua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Tàu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thủy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”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Bạch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Thái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Bưởi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Vẽ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trứng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tìm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đường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lên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vì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sao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Văn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hay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chữ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tốt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162" y="1182124"/>
            <a:ext cx="106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3.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Lập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bảng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tổng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kết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tập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truyện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kể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trong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chủ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điểm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chí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thì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cs typeface="+mn-cs"/>
              </a:rPr>
              <a:t>nên</a:t>
            </a:r>
            <a:endParaRPr lang="en-US" sz="2400" b="1" dirty="0" smtClean="0">
              <a:solidFill>
                <a:srgbClr val="0070C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451802"/>
              </p:ext>
            </p:extLst>
          </p:nvPr>
        </p:nvGraphicFramePr>
        <p:xfrm>
          <a:off x="267787" y="1220100"/>
          <a:ext cx="11680958" cy="44034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93585"/>
                <a:gridCol w="2146894"/>
                <a:gridCol w="3301140"/>
                <a:gridCol w="2539339"/>
              </a:tblGrid>
              <a:tr h="6849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giả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dung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chính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70C0"/>
                          </a:solidFill>
                        </a:rPr>
                        <a:t>vật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“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Vua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Tàu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thủy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”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Bạch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Thái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Bưởi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Từ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điển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nhân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vật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lịch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sử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Việt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Nam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 smtClean="0">
                          <a:solidFill>
                            <a:srgbClr val="7030A0"/>
                          </a:solidFill>
                        </a:rPr>
                        <a:t>Bạch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Thái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Bưởi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từ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tay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trắng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nhờ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có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ý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chí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đã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làm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nên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nghiệp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lớn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Bạch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Thái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Bưởi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Vẽ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trứng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Xuân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Yến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 smtClean="0">
                          <a:solidFill>
                            <a:srgbClr val="7030A0"/>
                          </a:solidFill>
                        </a:rPr>
                        <a:t>Nhờ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kiên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trì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rèn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luyện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Lê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-ô-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nác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-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đô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đa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Vin-xi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đã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trở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thành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danh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họa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kiệt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xuất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Lê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-ô-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nác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đô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đa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Vin-xi 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tìm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đường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lên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vì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sao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Lê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Quang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Long-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Phạm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Ngọc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Toàn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Xi-</a:t>
                      </a:r>
                      <a:r>
                        <a:rPr lang="en-US" dirty="0" err="1" smtClean="0">
                          <a:solidFill>
                            <a:srgbClr val="7030A0"/>
                          </a:solidFill>
                        </a:rPr>
                        <a:t>ôn</a:t>
                      </a:r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-</a:t>
                      </a:r>
                      <a:r>
                        <a:rPr lang="en-US" dirty="0" err="1" smtClean="0">
                          <a:solidFill>
                            <a:srgbClr val="7030A0"/>
                          </a:solidFill>
                        </a:rPr>
                        <a:t>cốp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-xki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kiên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trì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theo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đuổi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ước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mơ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đã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tìm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đường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lên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các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vì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sao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Xi-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ôn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cốp-xki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90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00B050"/>
                          </a:solidFill>
                        </a:rPr>
                        <a:t>Văn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hay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chữ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B050"/>
                          </a:solidFill>
                        </a:rPr>
                        <a:t>tốt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Truyện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đọc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 smtClean="0">
                          <a:solidFill>
                            <a:srgbClr val="7030A0"/>
                          </a:solidFill>
                        </a:rPr>
                        <a:t>Nhờ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kiên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trì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luyện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tập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Cao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Bá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Quát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đã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nổi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danh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là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người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văn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hay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chữ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7030A0"/>
                          </a:solidFill>
                        </a:rPr>
                        <a:t>tốt</a:t>
                      </a:r>
                      <a:r>
                        <a:rPr lang="en-US" baseline="0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Cao </a:t>
                      </a:r>
                      <a:r>
                        <a:rPr lang="en-US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Bá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Quát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21888" marR="1218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53500" y="228601"/>
            <a:ext cx="5383398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A.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Hoạt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động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thực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hành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8984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868" y="273050"/>
            <a:ext cx="11173090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6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416" y="-2665414"/>
            <a:ext cx="6858001" cy="121888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15" y="-185711"/>
            <a:ext cx="9215753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9015" y="160912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smtClean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说</a:t>
            </a:r>
            <a:r>
              <a:rPr lang="vi-VN" sz="7200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</a:t>
            </a:r>
            <a:r>
              <a:rPr lang="vi-VN" sz="72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  – Lớp 4</a:t>
            </a:r>
            <a:endParaRPr lang="en-US" sz="7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0" name="TextBox 40"/>
          <p:cNvSpPr txBox="1"/>
          <p:nvPr/>
        </p:nvSpPr>
        <p:spPr>
          <a:xfrm>
            <a:off x="1700578" y="3218834"/>
            <a:ext cx="5265805" cy="1446550"/>
          </a:xfrm>
          <a:prstGeom prst="rect">
            <a:avLst/>
          </a:prstGeom>
          <a:solidFill>
            <a:srgbClr val="FFA7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TẬP CUỐI HK I</a:t>
            </a:r>
          </a:p>
          <a:p>
            <a:pPr algn="ctr"/>
            <a:r>
              <a:rPr lang="en-US" sz="44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(TIẾT 1)</a:t>
            </a:r>
            <a:endParaRPr lang="en-US" sz="4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6284" y="-223699"/>
            <a:ext cx="1996261" cy="121888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57" y="684801"/>
            <a:ext cx="4543598" cy="659484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AE9A21D-29D3-43ED-875A-110538452B42}"/>
              </a:ext>
            </a:extLst>
          </p:cNvPr>
          <p:cNvSpPr/>
          <p:nvPr/>
        </p:nvSpPr>
        <p:spPr>
          <a:xfrm>
            <a:off x="3992256" y="2731832"/>
            <a:ext cx="682447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xmlns="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418" y="380001"/>
            <a:ext cx="609441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9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8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WordArt 15"/>
          <p:cNvSpPr>
            <a:spLocks noChangeArrowheads="1" noChangeShapeType="1" noTextEdit="1"/>
          </p:cNvSpPr>
          <p:nvPr/>
        </p:nvSpPr>
        <p:spPr bwMode="auto">
          <a:xfrm>
            <a:off x="2031474" y="1371600"/>
            <a:ext cx="7821163" cy="7334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4400" kern="10" spc="-44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9" name="AutoShape 26" descr="vbeAAAAAElFTkSuQmCC"/>
          <p:cNvSpPr>
            <a:spLocks noChangeAspect="1" noChangeArrowheads="1"/>
          </p:cNvSpPr>
          <p:nvPr/>
        </p:nvSpPr>
        <p:spPr bwMode="auto">
          <a:xfrm>
            <a:off x="5891266" y="3276600"/>
            <a:ext cx="4062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" name="AutoShape 28" descr="vbeAAAAAElFTkSuQmCC"/>
          <p:cNvSpPr>
            <a:spLocks noChangeAspect="1" noChangeArrowheads="1"/>
          </p:cNvSpPr>
          <p:nvPr/>
        </p:nvSpPr>
        <p:spPr bwMode="auto">
          <a:xfrm>
            <a:off x="5891266" y="3276600"/>
            <a:ext cx="4062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" y="5715000"/>
            <a:ext cx="9643139" cy="1143000"/>
            <a:chOff x="243" y="3600"/>
            <a:chExt cx="4557" cy="720"/>
          </a:xfrm>
        </p:grpSpPr>
        <p:pic>
          <p:nvPicPr>
            <p:cNvPr id="1054" name="Picture 52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3" y="3744"/>
              <a:ext cx="52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5" name="Picture 53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19" y="3744"/>
              <a:ext cx="52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6" name="Picture 54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59" y="3600"/>
              <a:ext cx="657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7" name="Picture 55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1971" y="3744"/>
              <a:ext cx="52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8" name="Picture 56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8" y="3744"/>
              <a:ext cx="52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9" name="Picture 57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3083" y="3648"/>
              <a:ext cx="613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0" name="Picture 58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20" y="3744"/>
              <a:ext cx="52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1" name="Picture 59" descr="blumen-pflanzen05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4275" y="3744"/>
              <a:ext cx="52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08" name="Picture 60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441" y="5486400"/>
            <a:ext cx="8125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" name="Picture 61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324" y="5638800"/>
            <a:ext cx="8125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0" name="Picture 62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1474" y="5486400"/>
            <a:ext cx="81470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1" name="Picture 63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1927" y="5562600"/>
            <a:ext cx="8125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2" name="Picture 64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0812" y="5562600"/>
            <a:ext cx="81470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3" name="Picture 65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441" y="5486400"/>
            <a:ext cx="8125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4" name="Picture 66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028" y="3276600"/>
            <a:ext cx="81047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5" name="Picture 67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73090" y="4343400"/>
            <a:ext cx="8125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6" name="Picture 68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4800"/>
            <a:ext cx="8125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7" name="Picture 69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71520" y="4343400"/>
            <a:ext cx="81047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8" name="Picture 70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35000" y="2133600"/>
            <a:ext cx="81047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" name="Picture 72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76237" y="304800"/>
            <a:ext cx="8125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64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49490" y="6172200"/>
            <a:ext cx="81470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4" descr="!dk8_1l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69946" y="6172200"/>
            <a:ext cx="101573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7" descr="flower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146035">
            <a:off x="16929" y="2012957"/>
            <a:ext cx="2133044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7" descr="flower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503606">
            <a:off x="2700166" y="1531938"/>
            <a:ext cx="2135161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7" descr="flower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698793">
            <a:off x="9097182" y="579445"/>
            <a:ext cx="213516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609445" y="457207"/>
          <a:ext cx="1832556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lip" r:id="rId7" imgW="1057358" imgH="762022" progId="MS_ClipArt_Gallery.2">
                  <p:embed/>
                </p:oleObj>
              </mc:Choice>
              <mc:Fallback>
                <p:oleObj name="Clip" r:id="rId7" imgW="1057358" imgH="762022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5" y="457207"/>
                        <a:ext cx="1832556" cy="1463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9" name="Picture 7" descr="flower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9117676">
            <a:off x="-406291" y="4521207"/>
            <a:ext cx="2130929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7" descr="flower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503606">
            <a:off x="5848943" y="1074745"/>
            <a:ext cx="2133044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WordArt 21"/>
          <p:cNvSpPr>
            <a:spLocks noChangeArrowheads="1" noChangeShapeType="1" noTextEdit="1"/>
          </p:cNvSpPr>
          <p:nvPr/>
        </p:nvSpPr>
        <p:spPr bwMode="auto">
          <a:xfrm>
            <a:off x="609444" y="2819400"/>
            <a:ext cx="10969943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r>
              <a:rPr lang="vi-VN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ÔN TẬP CUỐI HK 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TIẾT 1)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52" name="WordArt 20"/>
          <p:cNvSpPr>
            <a:spLocks noChangeArrowheads="1" noChangeShapeType="1" noTextEdit="1"/>
          </p:cNvSpPr>
          <p:nvPr/>
        </p:nvSpPr>
        <p:spPr bwMode="auto">
          <a:xfrm>
            <a:off x="4056847" y="1471612"/>
            <a:ext cx="4773956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đọc  – Lớp </a:t>
            </a:r>
            <a:r>
              <a:rPr lang="vi-VN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5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0"/>
                            </p:stCondLst>
                            <p:childTnLst>
                              <p:par>
                                <p:cTn id="6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0"/>
                            </p:stCondLst>
                            <p:childTnLst>
                              <p:par>
                                <p:cTn id="6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0"/>
                            </p:stCondLst>
                            <p:childTnLst>
                              <p:par>
                                <p:cTn id="7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10665225" y="4876800"/>
            <a:ext cx="1110961" cy="762000"/>
            <a:chOff x="672" y="624"/>
            <a:chExt cx="525" cy="480"/>
          </a:xfrm>
        </p:grpSpPr>
        <p:sp>
          <p:nvSpPr>
            <p:cNvPr id="4102" name="Freeform 79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03" name="Freeform 80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04" name="Freeform 81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05" name="Freeform 82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099" name="Picture 94" descr="d81dee3dd5f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4516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 bwMode="auto">
          <a:xfrm>
            <a:off x="914165" y="2130432"/>
            <a:ext cx="10360501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18 A. ÔN TẬP 1 (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3991" y="2209800"/>
            <a:ext cx="11807924" cy="3276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41)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3.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48)</a:t>
            </a: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78)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84)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“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24)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" y="0"/>
            <a:ext cx="12188825" cy="6858000"/>
            <a:chOff x="8" y="0"/>
            <a:chExt cx="5760" cy="4320"/>
          </a:xfrm>
        </p:grpSpPr>
        <p:pic>
          <p:nvPicPr>
            <p:cNvPr id="4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7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1" name="TextBox 10"/>
          <p:cNvSpPr txBox="1"/>
          <p:nvPr/>
        </p:nvSpPr>
        <p:spPr>
          <a:xfrm>
            <a:off x="2701856" y="1524000"/>
            <a:ext cx="6399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Kiểm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tra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đọc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các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bài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đọc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3500" y="609607"/>
            <a:ext cx="5383398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A. </a:t>
            </a:r>
            <a:r>
              <a:rPr lang="en-US" sz="2400" b="1" dirty="0" err="1" smtClean="0">
                <a:solidFill>
                  <a:srgbClr val="00B050"/>
                </a:solidFill>
              </a:rPr>
              <a:t>Hoạt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động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thực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hành</a:t>
            </a:r>
            <a:r>
              <a:rPr lang="en-US" sz="2400" b="1" dirty="0" smtClean="0">
                <a:solidFill>
                  <a:srgbClr val="00B050"/>
                </a:solidFill>
              </a:rPr>
              <a:t> :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hinh nen 10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29160" y="17717"/>
            <a:ext cx="12094658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1849705">
            <a:off x="8458469" y="814589"/>
            <a:ext cx="1183560" cy="1813305"/>
          </a:xfrm>
          <a:prstGeom prst="ellipse">
            <a:avLst/>
          </a:prstGeom>
          <a:gradFill rotWithShape="1">
            <a:gsLst>
              <a:gs pos="0">
                <a:srgbClr val="5AFE44"/>
              </a:gs>
              <a:gs pos="100000">
                <a:srgbClr val="2A761F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Calibri" pitchFamily="34" charset="0"/>
              </a:rPr>
              <a:t>7</a:t>
            </a:r>
            <a:endParaRPr lang="vi-VN" sz="7200" b="1" dirty="0">
              <a:solidFill>
                <a:schemeClr val="accent2"/>
              </a:solidFill>
            </a:endParaRPr>
          </a:p>
        </p:txBody>
      </p:sp>
      <p:sp>
        <p:nvSpPr>
          <p:cNvPr id="39942" name="Freeform 5"/>
          <p:cNvSpPr>
            <a:spLocks/>
          </p:cNvSpPr>
          <p:nvPr/>
        </p:nvSpPr>
        <p:spPr bwMode="auto">
          <a:xfrm rot="800344">
            <a:off x="5884432" y="3194057"/>
            <a:ext cx="624255" cy="3313113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3" name="AutoShape 6"/>
          <p:cNvSpPr>
            <a:spLocks noChangeArrowheads="1"/>
          </p:cNvSpPr>
          <p:nvPr/>
        </p:nvSpPr>
        <p:spPr bwMode="auto">
          <a:xfrm rot="800344">
            <a:off x="6632885" y="3427947"/>
            <a:ext cx="192567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47" name="Oval 21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20753712">
            <a:off x="4785596" y="137262"/>
            <a:ext cx="1419372" cy="1622168"/>
          </a:xfrm>
          <a:prstGeom prst="ellipse">
            <a:avLst/>
          </a:prstGeom>
          <a:gradFill rotWithShape="1">
            <a:gsLst>
              <a:gs pos="0">
                <a:srgbClr val="5AFE44"/>
              </a:gs>
              <a:gs pos="100000">
                <a:srgbClr val="2A761F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vi-VN" sz="7200" b="1" dirty="0">
              <a:solidFill>
                <a:schemeClr val="accent2"/>
              </a:solidFill>
            </a:endParaRPr>
          </a:p>
        </p:txBody>
      </p:sp>
      <p:sp>
        <p:nvSpPr>
          <p:cNvPr id="39948" name="Freeform 22"/>
          <p:cNvSpPr>
            <a:spLocks/>
          </p:cNvSpPr>
          <p:nvPr/>
        </p:nvSpPr>
        <p:spPr bwMode="auto">
          <a:xfrm>
            <a:off x="4996152" y="1704982"/>
            <a:ext cx="624253" cy="3313113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9" name="AutoShape 23"/>
          <p:cNvSpPr>
            <a:spLocks noChangeArrowheads="1"/>
          </p:cNvSpPr>
          <p:nvPr/>
        </p:nvSpPr>
        <p:spPr bwMode="auto">
          <a:xfrm>
            <a:off x="5427837" y="1704975"/>
            <a:ext cx="192566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21" name="Oval 25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19538076">
            <a:off x="3067219" y="510054"/>
            <a:ext cx="1248508" cy="15827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schemeClr val="accent2"/>
                </a:solidFill>
                <a:latin typeface="+mn-lt"/>
                <a:cs typeface="+mn-cs"/>
              </a:rPr>
              <a:t>1</a:t>
            </a:r>
            <a:endParaRPr lang="vi-VN" sz="7200" b="1" dirty="0">
              <a:solidFill>
                <a:schemeClr val="accent2"/>
              </a:solidFill>
              <a:latin typeface="+mn-lt"/>
              <a:cs typeface="+mn-cs"/>
            </a:endParaRPr>
          </a:p>
        </p:txBody>
      </p:sp>
      <p:sp>
        <p:nvSpPr>
          <p:cNvPr id="39951" name="Freeform 26"/>
          <p:cNvSpPr>
            <a:spLocks/>
          </p:cNvSpPr>
          <p:nvPr/>
        </p:nvSpPr>
        <p:spPr bwMode="auto">
          <a:xfrm rot="-864877">
            <a:off x="4490092" y="2109407"/>
            <a:ext cx="624253" cy="3313113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2" name="AutoShape 27"/>
          <p:cNvSpPr>
            <a:spLocks noChangeArrowheads="1"/>
          </p:cNvSpPr>
          <p:nvPr/>
        </p:nvSpPr>
        <p:spPr bwMode="auto">
          <a:xfrm rot="-864877">
            <a:off x="4326398" y="1879305"/>
            <a:ext cx="192567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53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705996">
            <a:off x="6700521" y="256092"/>
            <a:ext cx="1248508" cy="155428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 dirty="0">
                <a:solidFill>
                  <a:srgbClr val="000099"/>
                </a:solidFill>
                <a:latin typeface="Calibri" pitchFamily="34" charset="0"/>
              </a:rPr>
              <a:t>3</a:t>
            </a:r>
            <a:endParaRPr lang="vi-VN" sz="7200" b="1" dirty="0">
              <a:solidFill>
                <a:srgbClr val="000099"/>
              </a:solidFill>
            </a:endParaRPr>
          </a:p>
        </p:txBody>
      </p:sp>
      <p:sp>
        <p:nvSpPr>
          <p:cNvPr id="39954" name="Freeform 30"/>
          <p:cNvSpPr>
            <a:spLocks/>
          </p:cNvSpPr>
          <p:nvPr/>
        </p:nvSpPr>
        <p:spPr bwMode="auto">
          <a:xfrm>
            <a:off x="6435111" y="1893888"/>
            <a:ext cx="624253" cy="3313112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5" name="AutoShape 31"/>
          <p:cNvSpPr>
            <a:spLocks noChangeArrowheads="1"/>
          </p:cNvSpPr>
          <p:nvPr/>
        </p:nvSpPr>
        <p:spPr bwMode="auto">
          <a:xfrm>
            <a:off x="6866795" y="1755648"/>
            <a:ext cx="121464" cy="35414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56" name="Oval 45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737271">
            <a:off x="6619159" y="1926362"/>
            <a:ext cx="1152925" cy="153482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Calibri" pitchFamily="34" charset="0"/>
              </a:rPr>
              <a:t>6</a:t>
            </a:r>
            <a:endParaRPr lang="vi-VN" sz="7200" b="1" dirty="0">
              <a:solidFill>
                <a:schemeClr val="accent2"/>
              </a:solidFill>
            </a:endParaRPr>
          </a:p>
        </p:txBody>
      </p:sp>
      <p:sp>
        <p:nvSpPr>
          <p:cNvPr id="39957" name="Freeform 46"/>
          <p:cNvSpPr>
            <a:spLocks/>
          </p:cNvSpPr>
          <p:nvPr/>
        </p:nvSpPr>
        <p:spPr bwMode="auto">
          <a:xfrm rot="2754747">
            <a:off x="6305213" y="3761458"/>
            <a:ext cx="355775" cy="2988639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8" name="AutoShape 47"/>
          <p:cNvSpPr>
            <a:spLocks noChangeArrowheads="1"/>
          </p:cNvSpPr>
          <p:nvPr/>
        </p:nvSpPr>
        <p:spPr bwMode="auto">
          <a:xfrm>
            <a:off x="7528847" y="4348039"/>
            <a:ext cx="192566" cy="290077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59" name="Oval 49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832272">
            <a:off x="4863325" y="1864447"/>
            <a:ext cx="1248508" cy="1582737"/>
          </a:xfrm>
          <a:prstGeom prst="ellipse">
            <a:avLst/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 dirty="0">
                <a:solidFill>
                  <a:srgbClr val="000099"/>
                </a:solidFill>
                <a:latin typeface="Calibri" pitchFamily="34" charset="0"/>
              </a:rPr>
              <a:t>5</a:t>
            </a:r>
            <a:endParaRPr lang="vi-VN" sz="7200" b="1" dirty="0">
              <a:solidFill>
                <a:srgbClr val="000099"/>
              </a:solidFill>
            </a:endParaRPr>
          </a:p>
        </p:txBody>
      </p:sp>
      <p:sp>
        <p:nvSpPr>
          <p:cNvPr id="39960" name="Freeform 50"/>
          <p:cNvSpPr>
            <a:spLocks/>
          </p:cNvSpPr>
          <p:nvPr/>
        </p:nvSpPr>
        <p:spPr bwMode="auto">
          <a:xfrm rot="-539169">
            <a:off x="5065984" y="3427413"/>
            <a:ext cx="624255" cy="3313112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61" name="AutoShape 51"/>
          <p:cNvSpPr>
            <a:spLocks noChangeArrowheads="1"/>
          </p:cNvSpPr>
          <p:nvPr/>
        </p:nvSpPr>
        <p:spPr bwMode="auto">
          <a:xfrm rot="-539169">
            <a:off x="5171790" y="3421063"/>
            <a:ext cx="192567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62" name="Oval 53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8514748">
            <a:off x="2917359" y="2013594"/>
            <a:ext cx="936625" cy="1948884"/>
          </a:xfrm>
          <a:prstGeom prst="ellipse">
            <a:avLst/>
          </a:prstGeom>
          <a:gradFill rotWithShape="1">
            <a:gsLst>
              <a:gs pos="0">
                <a:srgbClr val="5AFE44"/>
              </a:gs>
              <a:gs pos="100000">
                <a:srgbClr val="2A761F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Calibri" pitchFamily="34" charset="0"/>
              </a:rPr>
              <a:t>4</a:t>
            </a:r>
            <a:endParaRPr lang="vi-VN" sz="7200" b="1" dirty="0">
              <a:solidFill>
                <a:schemeClr val="accent2"/>
              </a:solidFill>
            </a:endParaRPr>
          </a:p>
        </p:txBody>
      </p:sp>
      <p:sp>
        <p:nvSpPr>
          <p:cNvPr id="39963" name="Freeform 54"/>
          <p:cNvSpPr>
            <a:spLocks/>
          </p:cNvSpPr>
          <p:nvPr/>
        </p:nvSpPr>
        <p:spPr bwMode="auto">
          <a:xfrm rot="-1165290">
            <a:off x="4304179" y="3497263"/>
            <a:ext cx="624255" cy="3313112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64" name="AutoShape 55"/>
          <p:cNvSpPr>
            <a:spLocks noChangeArrowheads="1"/>
          </p:cNvSpPr>
          <p:nvPr/>
        </p:nvSpPr>
        <p:spPr bwMode="auto">
          <a:xfrm rot="-1165290">
            <a:off x="4037552" y="3532188"/>
            <a:ext cx="192567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69" name="Freeform 14"/>
          <p:cNvSpPr>
            <a:spLocks/>
          </p:cNvSpPr>
          <p:nvPr/>
        </p:nvSpPr>
        <p:spPr bwMode="auto">
          <a:xfrm rot="-672914">
            <a:off x="5013078" y="3366708"/>
            <a:ext cx="624253" cy="3313112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0" name="AutoShape 15"/>
          <p:cNvSpPr>
            <a:spLocks noChangeArrowheads="1"/>
          </p:cNvSpPr>
          <p:nvPr/>
        </p:nvSpPr>
        <p:spPr bwMode="auto">
          <a:xfrm rot="-672914">
            <a:off x="5038471" y="4867275"/>
            <a:ext cx="192566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72" name="AutoShape 39"/>
          <p:cNvSpPr>
            <a:spLocks noChangeArrowheads="1"/>
          </p:cNvSpPr>
          <p:nvPr/>
        </p:nvSpPr>
        <p:spPr bwMode="auto">
          <a:xfrm rot="265461">
            <a:off x="8292956" y="2446318"/>
            <a:ext cx="192567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82" name="Freeform 10"/>
          <p:cNvSpPr>
            <a:spLocks/>
          </p:cNvSpPr>
          <p:nvPr/>
        </p:nvSpPr>
        <p:spPr bwMode="auto">
          <a:xfrm rot="1198510">
            <a:off x="6771334" y="2343232"/>
            <a:ext cx="624253" cy="4605337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46"/>
          <p:cNvSpPr>
            <a:spLocks/>
          </p:cNvSpPr>
          <p:nvPr/>
        </p:nvSpPr>
        <p:spPr bwMode="auto">
          <a:xfrm>
            <a:off x="5676378" y="3521526"/>
            <a:ext cx="418038" cy="2922422"/>
          </a:xfrm>
          <a:custGeom>
            <a:avLst/>
            <a:gdLst>
              <a:gd name="T0" fmla="*/ 2147483647 w 295"/>
              <a:gd name="T1" fmla="*/ 0 h 2087"/>
              <a:gd name="T2" fmla="*/ 2147483647 w 295"/>
              <a:gd name="T3" fmla="*/ 2147483647 h 2087"/>
              <a:gd name="T4" fmla="*/ 2147483647 w 295"/>
              <a:gd name="T5" fmla="*/ 2147483647 h 2087"/>
              <a:gd name="T6" fmla="*/ 0 w 295"/>
              <a:gd name="T7" fmla="*/ 2147483647 h 2087"/>
              <a:gd name="T8" fmla="*/ 0 60000 65536"/>
              <a:gd name="T9" fmla="*/ 0 60000 65536"/>
              <a:gd name="T10" fmla="*/ 0 60000 65536"/>
              <a:gd name="T11" fmla="*/ 0 60000 65536"/>
              <a:gd name="T12" fmla="*/ 0 w 295"/>
              <a:gd name="T13" fmla="*/ 0 h 2087"/>
              <a:gd name="T14" fmla="*/ 295 w 295"/>
              <a:gd name="T15" fmla="*/ 2087 h 20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5" h="2087">
                <a:moveTo>
                  <a:pt x="272" y="0"/>
                </a:moveTo>
                <a:cubicBezTo>
                  <a:pt x="204" y="125"/>
                  <a:pt x="136" y="250"/>
                  <a:pt x="136" y="499"/>
                </a:cubicBezTo>
                <a:cubicBezTo>
                  <a:pt x="136" y="748"/>
                  <a:pt x="295" y="1232"/>
                  <a:pt x="272" y="1497"/>
                </a:cubicBezTo>
                <a:cubicBezTo>
                  <a:pt x="249" y="1762"/>
                  <a:pt x="53" y="1989"/>
                  <a:pt x="0" y="20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47"/>
          <p:cNvSpPr>
            <a:spLocks noChangeArrowheads="1"/>
          </p:cNvSpPr>
          <p:nvPr/>
        </p:nvSpPr>
        <p:spPr bwMode="auto">
          <a:xfrm>
            <a:off x="6031310" y="3334544"/>
            <a:ext cx="192566" cy="215900"/>
          </a:xfrm>
          <a:prstGeom prst="flowChartCollate">
            <a:avLst/>
          </a:prstGeom>
          <a:solidFill>
            <a:srgbClr val="5AFE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6297" y="1867408"/>
            <a:ext cx="11300057" cy="2780792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3,4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3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3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35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35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Oval 10"/>
          <p:cNvSpPr>
            <a:spLocks noChangeArrowheads="1"/>
          </p:cNvSpPr>
          <p:nvPr/>
        </p:nvSpPr>
        <p:spPr bwMode="auto">
          <a:xfrm>
            <a:off x="3" y="0"/>
            <a:ext cx="814705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963" name="WordArt 9"/>
          <p:cNvSpPr>
            <a:spLocks noChangeArrowheads="1" noChangeShapeType="1" noTextEdit="1"/>
          </p:cNvSpPr>
          <p:nvPr/>
        </p:nvSpPr>
        <p:spPr bwMode="auto">
          <a:xfrm>
            <a:off x="181986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1</a:t>
            </a: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1173093" y="6172200"/>
            <a:ext cx="1015735" cy="6858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4"/>
          <p:cNvSpPr>
            <a:spLocks noChangeArrowheads="1"/>
          </p:cNvSpPr>
          <p:nvPr/>
        </p:nvSpPr>
        <p:spPr bwMode="auto">
          <a:xfrm>
            <a:off x="3" y="0"/>
            <a:ext cx="814705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11" name="WordArt 5"/>
          <p:cNvSpPr>
            <a:spLocks noChangeArrowheads="1" noChangeShapeType="1" noTextEdit="1"/>
          </p:cNvSpPr>
          <p:nvPr/>
        </p:nvSpPr>
        <p:spPr bwMode="auto">
          <a:xfrm>
            <a:off x="201031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2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04181" y="990600"/>
            <a:ext cx="11378353" cy="278079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Theo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3.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0969945" y="6324600"/>
            <a:ext cx="1218883" cy="5334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val 4"/>
          <p:cNvSpPr>
            <a:spLocks noChangeArrowheads="1"/>
          </p:cNvSpPr>
          <p:nvPr/>
        </p:nvSpPr>
        <p:spPr bwMode="auto">
          <a:xfrm>
            <a:off x="3" y="0"/>
            <a:ext cx="814705" cy="611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059" name="WordArt 5"/>
          <p:cNvSpPr>
            <a:spLocks noChangeArrowheads="1" noChangeShapeType="1" noTextEdit="1"/>
          </p:cNvSpPr>
          <p:nvPr/>
        </p:nvSpPr>
        <p:spPr bwMode="auto">
          <a:xfrm>
            <a:off x="201031" y="101600"/>
            <a:ext cx="28779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3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1031" y="990600"/>
            <a:ext cx="11810040" cy="278079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sz="3000" dirty="0">
                <a:solidFill>
                  <a:srgbClr val="898989"/>
                </a:solidFill>
                <a:latin typeface="Calibri" pitchFamily="34" charset="0"/>
              </a:rPr>
              <a:t>	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3,4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1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31)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31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1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1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1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1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31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-ô-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nác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Vin-xi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1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1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31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31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End 4">
            <a:hlinkClick r:id="rId2" action="ppaction://hlinksldjump" highlightClick="1"/>
          </p:cNvPr>
          <p:cNvSpPr/>
          <p:nvPr/>
        </p:nvSpPr>
        <p:spPr>
          <a:xfrm>
            <a:off x="11274663" y="6477000"/>
            <a:ext cx="914162" cy="3810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273</Words>
  <Application>Microsoft Office PowerPoint</Application>
  <PresentationFormat>Custom</PresentationFormat>
  <Paragraphs>112</Paragraphs>
  <Slides>17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SimSun</vt:lpstr>
      <vt:lpstr>SimSun</vt:lpstr>
      <vt:lpstr>Arial</vt:lpstr>
      <vt:lpstr>Arial Black</vt:lpstr>
      <vt:lpstr>Calibri</vt:lpstr>
      <vt:lpstr>Calibri Light</vt:lpstr>
      <vt:lpstr>等线</vt:lpstr>
      <vt:lpstr>Times New Roman</vt:lpstr>
      <vt:lpstr>仓耳羽辰体-谷力 W05</vt:lpstr>
      <vt:lpstr>Office Theme</vt:lpstr>
      <vt:lpstr>1_Office Theme</vt:lpstr>
      <vt:lpstr>2_Office Theme</vt:lpstr>
      <vt:lpstr>3_Office Theme</vt:lpstr>
      <vt:lpstr>Clip</vt:lpstr>
      <vt:lpstr>PowerPoint Presentation</vt:lpstr>
      <vt:lpstr>PowerPoint Presentation</vt:lpstr>
      <vt:lpstr>PowerPoint Presentation</vt:lpstr>
      <vt:lpstr>Bài 18 A. ÔN TẬP 1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Thuy Ninh</cp:lastModifiedBy>
  <cp:revision>137</cp:revision>
  <dcterms:created xsi:type="dcterms:W3CDTF">2012-11-26T07:18:10Z</dcterms:created>
  <dcterms:modified xsi:type="dcterms:W3CDTF">2023-06-06T09:51:53Z</dcterms:modified>
</cp:coreProperties>
</file>