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8" r:id="rId2"/>
  </p:sldMasterIdLst>
  <p:notesMasterIdLst>
    <p:notesMasterId r:id="rId27"/>
  </p:notesMasterIdLst>
  <p:sldIdLst>
    <p:sldId id="296" r:id="rId3"/>
    <p:sldId id="286" r:id="rId4"/>
    <p:sldId id="260" r:id="rId5"/>
    <p:sldId id="261" r:id="rId6"/>
    <p:sldId id="27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7" r:id="rId23"/>
    <p:sldId id="288" r:id="rId24"/>
    <p:sldId id="292" r:id="rId25"/>
    <p:sldId id="294" r:id="rId26"/>
  </p:sldIdLst>
  <p:sldSz cx="12192000" cy="6858000"/>
  <p:notesSz cx="6858000" cy="9144000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75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AAF0C-F4DB-40C4-8DA4-73B5105DE11C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199E7-3A94-4D2C-85E4-036BEDA74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83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7192" y="1812927"/>
            <a:ext cx="419709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5924" y="2389190"/>
            <a:ext cx="4628369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anose="02070309020205020404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56088" y="1812927"/>
            <a:ext cx="418998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7" y="2389190"/>
            <a:ext cx="462836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anose="02070309020205020404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3" y="446088"/>
            <a:ext cx="3547533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6873" y="446088"/>
            <a:ext cx="5706492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anose="02070309020205020404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3" y="1631950"/>
            <a:ext cx="3547533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1387058"/>
            <a:ext cx="4641849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4" y="2500312"/>
            <a:ext cx="4641849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6291682" y="993076"/>
            <a:ext cx="2462851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6502400" y="1600200"/>
            <a:ext cx="4572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4" y="1807361"/>
            <a:ext cx="949744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79415" y="675723"/>
            <a:ext cx="1963949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3" y="675724"/>
            <a:ext cx="7290076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1089B-7C5D-4307-8CA9-15CB589AFCC0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1089B-7C5D-4307-8CA9-15CB589AFCC0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1089B-7C5D-4307-8CA9-15CB589AFCC0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6/6/2023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6/6/2023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6/6/2023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6/6/2023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6/6/2023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6/6/2023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6/6/2023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6/6/2023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6/6/2023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6/6/2023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6/6/2023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6/6/2023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6/6/2023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anose="02070309020205020404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3308581"/>
            <a:ext cx="9489571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4777381"/>
            <a:ext cx="948957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675725"/>
            <a:ext cx="949744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5924" y="1809750"/>
            <a:ext cx="4628369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anose="02070309020205020404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708" y="1809749"/>
            <a:ext cx="4625656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anose="02070309020205020404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12" y="-16"/>
            <a:ext cx="12336461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/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51" name="Freeform 73"/>
                <p:cNvSpPr/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52" name="Freeform 74"/>
                <p:cNvSpPr/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/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47" name="Freeform 80"/>
                <p:cNvSpPr/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48" name="Freeform 81"/>
                <p:cNvSpPr/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/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43" name="Freeform 87"/>
                <p:cNvSpPr/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44" name="Freeform 88"/>
                <p:cNvSpPr/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/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39" name="Freeform 87"/>
                <p:cNvSpPr/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40" name="Freeform 88"/>
                <p:cNvSpPr/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/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35" name="Freeform 73"/>
                <p:cNvSpPr/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36" name="Freeform 74"/>
                <p:cNvSpPr/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/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31" name="Freeform 80"/>
                <p:cNvSpPr/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32" name="Freeform 81"/>
                <p:cNvSpPr/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/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21" name="Freeform 80"/>
                <p:cNvSpPr/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22" name="Freeform 81"/>
                <p:cNvSpPr/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/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17" name="Freeform 87"/>
                <p:cNvSpPr/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18" name="Freeform 88"/>
                <p:cNvSpPr/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sp>
            <p:nvSpPr>
              <p:cNvPr id="213" name="Freeform 73"/>
              <p:cNvSpPr/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 sz="1800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/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09" name="Freeform 80"/>
                <p:cNvSpPr/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10" name="Freeform 81"/>
                <p:cNvSpPr/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/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05" name="Freeform 22"/>
                <p:cNvSpPr/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06" name="Freeform 23"/>
                <p:cNvSpPr/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/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01" name="Freeform 50"/>
                <p:cNvSpPr/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02" name="Freeform 51"/>
                <p:cNvSpPr/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/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97" name="Freeform 29"/>
                <p:cNvSpPr/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98" name="Freeform 30"/>
                <p:cNvSpPr/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/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93" name="Freeform 71"/>
                <p:cNvSpPr/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94" name="Freeform 72"/>
                <p:cNvSpPr/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/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89" name="Freeform 36"/>
                <p:cNvSpPr/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90" name="Freeform 37"/>
                <p:cNvSpPr/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/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76" name="Freeform 87"/>
                <p:cNvSpPr/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77" name="Freeform 88"/>
                <p:cNvSpPr/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/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/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68" name="Freeform 73"/>
                <p:cNvSpPr/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69" name="Freeform 74"/>
                <p:cNvSpPr/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/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64" name="Freeform 73"/>
                <p:cNvSpPr/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65" name="Freeform 74"/>
                <p:cNvSpPr/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/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60" name="Freeform 43"/>
                <p:cNvSpPr/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61" name="Freeform 44"/>
                <p:cNvSpPr/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/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56" name="Freeform 57"/>
                <p:cNvSpPr/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57" name="Freeform 58"/>
                <p:cNvSpPr/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/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52" name="Freeform 64"/>
                <p:cNvSpPr/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53" name="Freeform 65"/>
                <p:cNvSpPr/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/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48" name="Freeform 71"/>
                <p:cNvSpPr/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49" name="Freeform 72"/>
                <p:cNvSpPr/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5923" y="675725"/>
            <a:ext cx="9500151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1807361"/>
            <a:ext cx="9500149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3125" y="595181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1786A69-5C44-4E1A-B0C8-667855C8FFE2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74594" y="5951811"/>
            <a:ext cx="7008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3545" y="5951811"/>
            <a:ext cx="81104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 panose="020B0603020202020204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panose="05020102010507070707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panose="05020102010507070707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panose="05020102010507070707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panose="05020102010507070707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panose="05020102010507070707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6/6/2023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z="44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Background, phông nền khai giảng đẹp - Phụ Kiện MacBook Chính Hã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6" y="0"/>
            <a:ext cx="12268200" cy="696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952836" y="746502"/>
            <a:ext cx="10406439" cy="236988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6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6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6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6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6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6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6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</a:p>
          <a:p>
            <a:pPr algn="ctr"/>
            <a:r>
              <a:rPr lang="en-US" sz="8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8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8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609600"/>
            <a:ext cx="11201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067800" y="5791200"/>
            <a:ext cx="16002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685800"/>
            <a:ext cx="11125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753600" y="5943600"/>
            <a:ext cx="9144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838200"/>
            <a:ext cx="10896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5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5400" b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 </a:t>
            </a:r>
            <a:r>
              <a:rPr lang="en-US" sz="5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5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677400" y="5867400"/>
            <a:ext cx="9906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02359"/>
            <a:ext cx="10896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dằn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vặt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–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An-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5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mấy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067800" y="6324600"/>
            <a:ext cx="1219200" cy="533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1295400"/>
            <a:ext cx="10515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91600" y="6324600"/>
            <a:ext cx="1447800" cy="533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990600"/>
            <a:ext cx="1021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763000" y="5943600"/>
            <a:ext cx="13716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609600"/>
            <a:ext cx="10744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1”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Vương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 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15400" y="6172200"/>
            <a:ext cx="12954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929819"/>
            <a:ext cx="10744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372600" y="5638800"/>
            <a:ext cx="12954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219200"/>
            <a:ext cx="10668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6172200"/>
            <a:ext cx="11430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990600"/>
            <a:ext cx="10591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5943600"/>
            <a:ext cx="13716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912" y="1451610"/>
            <a:ext cx="2759494" cy="4251960"/>
          </a:xfrm>
          <a:prstGeom prst="rect">
            <a:avLst/>
          </a:prstGeom>
        </p:spPr>
      </p:pic>
      <p:pic>
        <p:nvPicPr>
          <p:cNvPr id="4" name="PA_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273" y="152400"/>
            <a:ext cx="6731338" cy="5334587"/>
          </a:xfrm>
          <a:prstGeom prst="rect">
            <a:avLst/>
          </a:prstGeom>
        </p:spPr>
      </p:pic>
      <p:sp>
        <p:nvSpPr>
          <p:cNvPr id="5" name="PA_矩形 8"/>
          <p:cNvSpPr/>
          <p:nvPr>
            <p:custDataLst>
              <p:tags r:id="rId2"/>
            </p:custDataLst>
          </p:nvPr>
        </p:nvSpPr>
        <p:spPr>
          <a:xfrm>
            <a:off x="1327996" y="1676400"/>
            <a:ext cx="6109893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5800" b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ÔN LUYỆN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5800" b="1" i="0" u="none" strike="noStrike" kern="1200" cap="none" spc="0" normalizeH="0" baseline="0" noProof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tập đọc</a:t>
            </a:r>
            <a:r>
              <a:rPr kumimoji="0" lang="en-US" altLang="zh-CN" sz="5800" b="1" i="0" u="none" strike="noStrike" kern="1200" cap="none" spc="0" normalizeH="0" noProof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5800" b="1" baseline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Và</a:t>
            </a:r>
            <a:r>
              <a:rPr lang="en-US" altLang="zh-CN" sz="5800" b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 học thuộc lòng</a:t>
            </a:r>
            <a:endParaRPr kumimoji="0" lang="zh-CN" altLang="en-US" sz="58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迷你简少儿" panose="03000509000000000000" pitchFamily="65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990600"/>
            <a:ext cx="10591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Đát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đát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ô-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dốt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372600" y="5791200"/>
            <a:ext cx="1295400" cy="1066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9"/>
          <p:cNvSpPr txBox="1">
            <a:spLocks noChangeArrowheads="1"/>
          </p:cNvSpPr>
          <p:nvPr/>
        </p:nvSpPr>
        <p:spPr bwMode="auto">
          <a:xfrm>
            <a:off x="3048000" y="60953"/>
            <a:ext cx="6096000" cy="9298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08849" tIns="54425" rIns="108849" bIns="5442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3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2</a:t>
            </a:r>
          </a:p>
        </p:txBody>
      </p:sp>
      <p:sp>
        <p:nvSpPr>
          <p:cNvPr id="3075" name="Text Box 10"/>
          <p:cNvSpPr txBox="1">
            <a:spLocks noChangeArrowheads="1"/>
          </p:cNvSpPr>
          <p:nvPr/>
        </p:nvSpPr>
        <p:spPr bwMode="auto">
          <a:xfrm>
            <a:off x="508000" y="914818"/>
            <a:ext cx="7518087" cy="9298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08849" tIns="54425" rIns="108849" bIns="54425">
            <a:spAutoFit/>
          </a:bodyPr>
          <a:lstStyle/>
          <a:p>
            <a:pPr>
              <a:spcBef>
                <a:spcPct val="50000"/>
              </a:spcBef>
            </a:pPr>
            <a:endParaRPr lang="vi-VN" sz="5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6" name="Text Box 11"/>
          <p:cNvSpPr txBox="1">
            <a:spLocks noChangeArrowheads="1"/>
          </p:cNvSpPr>
          <p:nvPr/>
        </p:nvSpPr>
        <p:spPr bwMode="auto">
          <a:xfrm>
            <a:off x="342273" y="902309"/>
            <a:ext cx="11583654" cy="121790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08849" tIns="54425" rIns="108849" bIns="5442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Dựa vào nội dung các bài tập đọc là truyện kể thuộc chủ điểm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Măng mọc thẳng,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ghi vào bảng những điều cần nhớ.</a:t>
            </a:r>
          </a:p>
        </p:txBody>
      </p:sp>
      <p:graphicFrame>
        <p:nvGraphicFramePr>
          <p:cNvPr id="4154" name="Group 58"/>
          <p:cNvGraphicFramePr>
            <a:graphicFrameLocks noGrp="1"/>
          </p:cNvGraphicFramePr>
          <p:nvPr/>
        </p:nvGraphicFramePr>
        <p:xfrm>
          <a:off x="301038" y="2743200"/>
          <a:ext cx="11662367" cy="4038600"/>
        </p:xfrm>
        <a:graphic>
          <a:graphicData uri="http://schemas.openxmlformats.org/drawingml/2006/table">
            <a:tbl>
              <a:tblPr/>
              <a:tblGrid>
                <a:gridCol w="19420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480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2900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789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bài </a:t>
                      </a: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 vật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B4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Giọng đọc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0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96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lang="en-US" sz="3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04173" y="3962400"/>
            <a:ext cx="195758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Một người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chính trực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00143" y="3581400"/>
            <a:ext cx="33910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Ca ngợi lòng ngay thẳng, chính trực, đặt việc nước lên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tình riêng của Tô Hiến Thành.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91200" y="3913156"/>
            <a:ext cx="3010057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-Tô Hiến Thành.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-Đỗ Thái Hậu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34400" y="3586162"/>
            <a:ext cx="335342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Thong thả, rõ ràng. Nhấn giọng những từ ngữ thể hiện tính cách kiên định, khẳng khái của Tô Hiến Thành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86" name="Group 142"/>
          <p:cNvGraphicFramePr>
            <a:graphicFrameLocks noGrp="1"/>
          </p:cNvGraphicFramePr>
          <p:nvPr/>
        </p:nvGraphicFramePr>
        <p:xfrm>
          <a:off x="0" y="0"/>
          <a:ext cx="12191998" cy="6858000"/>
        </p:xfrm>
        <a:graphic>
          <a:graphicData uri="http://schemas.openxmlformats.org/drawingml/2006/table">
            <a:tbl>
              <a:tblPr/>
              <a:tblGrid>
                <a:gridCol w="18814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811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861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126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bài </a:t>
                      </a:r>
                    </a:p>
                  </a:txBody>
                  <a:tcPr marL="121920" marR="121920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</a:t>
                      </a:r>
                    </a:p>
                  </a:txBody>
                  <a:tcPr marL="121920" marR="121920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 vật</a:t>
                      </a:r>
                    </a:p>
                  </a:txBody>
                  <a:tcPr marL="121920" marR="121920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B4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Giọng đọc</a:t>
                      </a:r>
                    </a:p>
                  </a:txBody>
                  <a:tcPr marL="121920" marR="121920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0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453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4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4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4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4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52400" y="1064197"/>
            <a:ext cx="149592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Những 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hạt thóc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giống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25953" y="972692"/>
            <a:ext cx="33910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Nhờ dũng cảm, trung thực, cậu bé Chôm được vua tin yêu, truyền cho ngôi báu.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18164" y="1074258"/>
            <a:ext cx="3010057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Cậu bé Chôm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Nhà vua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03419" y="1001595"/>
            <a:ext cx="39620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Khoan thai, chậm rãi, cảm hứng ngợi ca. Lời Chôm ngây thơ, lo lắng. Lời nhà vua khi ôn tồn, khi dõng dạc.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1531" y="3745969"/>
            <a:ext cx="12192000" cy="47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1531" y="3969463"/>
            <a:ext cx="2206167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ỗi dằn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vặt của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An-đrây-ca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89167" y="3921644"/>
            <a:ext cx="37782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vi-VN" sz="2700">
                <a:latin typeface="Times New Roman" panose="02020603050405020304" pitchFamily="18" charset="0"/>
                <a:cs typeface="Times New Roman" panose="02020603050405020304" pitchFamily="18" charset="0"/>
              </a:rPr>
              <a:t>Nỗi dằn vặt của An-đrây-ca thể hiện tình yêu thương, ý thức trách nhiệm với người thân, lòng trung thực, sự nghiêm khắc với bản thân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518164" y="3974927"/>
            <a:ext cx="301005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An-đrây-ca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Mẹ An-đrây-ca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29914" y="4038600"/>
            <a:ext cx="3962086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rầ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m, buồn, xúc động.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2" grpId="0"/>
      <p:bldP spid="13" grpId="0"/>
      <p:bldP spid="14" grpId="0"/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33" name="Group 41"/>
          <p:cNvGraphicFramePr>
            <a:graphicFrameLocks noGrp="1"/>
          </p:cNvGraphicFramePr>
          <p:nvPr/>
        </p:nvGraphicFramePr>
        <p:xfrm>
          <a:off x="225778" y="151948"/>
          <a:ext cx="11966224" cy="4877252"/>
        </p:xfrm>
        <a:graphic>
          <a:graphicData uri="http://schemas.openxmlformats.org/drawingml/2006/table">
            <a:tbl>
              <a:tblPr/>
              <a:tblGrid>
                <a:gridCol w="12356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581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260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041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bài</a:t>
                      </a:r>
                    </a:p>
                  </a:txBody>
                  <a:tcPr marL="121920" marR="121920"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</a:t>
                      </a:r>
                    </a:p>
                  </a:txBody>
                  <a:tcPr marL="121920" marR="1219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 vật</a:t>
                      </a:r>
                    </a:p>
                  </a:txBody>
                  <a:tcPr marL="121920" marR="1219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B4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Giọng </a:t>
                      </a:r>
                      <a:r>
                        <a:rPr kumimoji="0" lang="vi-VN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0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73110">
                <a:tc>
                  <a:txBody>
                    <a:bodyPr/>
                    <a:lstStyle/>
                    <a:p>
                      <a:pPr rtl="0"/>
                      <a:endParaRPr lang="en-US" sz="3900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endParaRPr lang="vi-VN" sz="3900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endParaRPr lang="vi-VN" sz="3900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endParaRPr lang="vi-VN" sz="3900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81000" y="1772022"/>
            <a:ext cx="1132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13489" y="1628581"/>
            <a:ext cx="298231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Một cô bé hay nói dối ba để đi chơi đã được em gái làm cho tỉnh ngộ</a:t>
            </a:r>
          </a:p>
        </p:txBody>
      </p:sp>
      <p:sp>
        <p:nvSpPr>
          <p:cNvPr id="5" name="Rectangle 4"/>
          <p:cNvSpPr/>
          <p:nvPr/>
        </p:nvSpPr>
        <p:spPr>
          <a:xfrm>
            <a:off x="4495801" y="1687208"/>
            <a:ext cx="1828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Cô chị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Cô em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Người cha</a:t>
            </a:r>
          </a:p>
        </p:txBody>
      </p:sp>
      <p:sp>
        <p:nvSpPr>
          <p:cNvPr id="6" name="Rectangle 5"/>
          <p:cNvSpPr/>
          <p:nvPr/>
        </p:nvSpPr>
        <p:spPr>
          <a:xfrm>
            <a:off x="6595162" y="1571967"/>
            <a:ext cx="557581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Nhẹ nhàng, hóm hỉnh, thể hiện đúng tính cách, cảm xúc của từng nhân vật: Lời người cha lúc ôn tồn, lúc trầm, buồn. Lời cô chị khi lễ phép, khi tức bực. Lời cô em lúc thản nhiên, lúc giả bộ ngây thơ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_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304800"/>
            <a:ext cx="9906000" cy="57488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62200" y="1828800"/>
            <a:ext cx="74695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Chúc </a:t>
            </a:r>
            <a:r>
              <a:rPr kumimoji="0" lang="en-US" sz="7200" b="1" i="0" u="none" strike="noStrike" kern="1200" cap="none" spc="0" normalizeH="0" baseline="0" noProof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em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 tốt!</a:t>
            </a:r>
            <a:endParaRPr kumimoji="0" lang="en-US" sz="7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ction Button: Beginning 9">
            <a:hlinkClick r:id="rId2" action="ppaction://hlinksldjump" highlightClick="1"/>
          </p:cNvPr>
          <p:cNvSpPr/>
          <p:nvPr/>
        </p:nvSpPr>
        <p:spPr>
          <a:xfrm>
            <a:off x="9144000" y="5943600"/>
            <a:ext cx="15240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609600"/>
            <a:ext cx="1021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6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Nhà Trò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ớt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457200"/>
            <a:ext cx="11049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ốm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91600" y="5791200"/>
            <a:ext cx="16764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838200"/>
            <a:ext cx="10058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bọn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nhện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ction Button: Beginning 3">
            <a:hlinkClick r:id="rId2" action="ppaction://hlinksldjump" highlightClick="1"/>
          </p:cNvPr>
          <p:cNvSpPr/>
          <p:nvPr/>
        </p:nvSpPr>
        <p:spPr>
          <a:xfrm>
            <a:off x="8458200" y="5867400"/>
            <a:ext cx="11430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143000"/>
            <a:ext cx="10134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448800" y="6096000"/>
            <a:ext cx="10668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2000"/>
            <a:ext cx="1203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1và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547412" y="5638800"/>
            <a:ext cx="123444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066800"/>
            <a:ext cx="10515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601200" y="5683243"/>
            <a:ext cx="9906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33400"/>
            <a:ext cx="10972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6096000"/>
            <a:ext cx="12192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11908628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Spring</Template>
  <TotalTime>1</TotalTime>
  <Words>903</Words>
  <Application>Microsoft Office PowerPoint</Application>
  <PresentationFormat>Widescreen</PresentationFormat>
  <Paragraphs>81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Arial</vt:lpstr>
      <vt:lpstr>Calibri</vt:lpstr>
      <vt:lpstr>Calibri Light</vt:lpstr>
      <vt:lpstr>Courier New</vt:lpstr>
      <vt:lpstr>Times New Roman</vt:lpstr>
      <vt:lpstr>Trebuchet MS</vt:lpstr>
      <vt:lpstr>Verdana</vt:lpstr>
      <vt:lpstr>Wingdings 2</vt:lpstr>
      <vt:lpstr>迷你简少儿</vt:lpstr>
      <vt:lpstr>Spring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Lioness</dc:creator>
  <cp:lastModifiedBy>Thuy Ninh</cp:lastModifiedBy>
  <cp:revision>78</cp:revision>
  <dcterms:created xsi:type="dcterms:W3CDTF">2011-10-21T01:28:00Z</dcterms:created>
  <dcterms:modified xsi:type="dcterms:W3CDTF">2023-06-06T09:48:37Z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43803A547B574094961F64B1AA8E427C</vt:lpwstr>
  </property>
  <property fmtid="{D5CDD505-2E9C-101B-9397-08002B2CF9AE}" pid="3" name="KSOProductBuildVer">
    <vt:lpwstr>1033-11.2.0.10382</vt:lpwstr>
  </property>
</Properties>
</file>