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7" r:id="rId2"/>
    <p:sldId id="261" r:id="rId3"/>
    <p:sldId id="370" r:id="rId4"/>
    <p:sldId id="361" r:id="rId5"/>
    <p:sldId id="318" r:id="rId6"/>
    <p:sldId id="356" r:id="rId7"/>
    <p:sldId id="357" r:id="rId8"/>
    <p:sldId id="358" r:id="rId9"/>
    <p:sldId id="283" r:id="rId10"/>
    <p:sldId id="330" r:id="rId11"/>
    <p:sldId id="331" r:id="rId12"/>
    <p:sldId id="366" r:id="rId13"/>
    <p:sldId id="367" r:id="rId14"/>
    <p:sldId id="333" r:id="rId15"/>
    <p:sldId id="335" r:id="rId16"/>
    <p:sldId id="368" r:id="rId17"/>
    <p:sldId id="337" r:id="rId18"/>
    <p:sldId id="338" r:id="rId19"/>
    <p:sldId id="340" r:id="rId20"/>
    <p:sldId id="341" r:id="rId21"/>
    <p:sldId id="342" r:id="rId22"/>
    <p:sldId id="345" r:id="rId23"/>
    <p:sldId id="369" r:id="rId24"/>
    <p:sldId id="365" r:id="rId25"/>
    <p:sldId id="346" r:id="rId26"/>
    <p:sldId id="319" r:id="rId27"/>
    <p:sldId id="347" r:id="rId28"/>
    <p:sldId id="348" r:id="rId29"/>
    <p:sldId id="349" r:id="rId30"/>
    <p:sldId id="362" r:id="rId31"/>
    <p:sldId id="363" r:id="rId32"/>
    <p:sldId id="36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F0066"/>
    <a:srgbClr val="0000FF"/>
    <a:srgbClr val="FF66CC"/>
    <a:srgbClr val="CCFFCC"/>
    <a:srgbClr val="690D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11" autoAdjust="0"/>
    <p:restoredTop sz="94670"/>
  </p:normalViewPr>
  <p:slideViewPr>
    <p:cSldViewPr>
      <p:cViewPr varScale="1">
        <p:scale>
          <a:sx n="65" d="100"/>
          <a:sy n="65" d="100"/>
        </p:scale>
        <p:origin x="448" y="4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DFC15-A477-4C11-9EBB-8AB354CE736F}" type="datetimeFigureOut">
              <a:rPr lang="en-US" smtClean="0"/>
              <a:t>4/17/2023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E887CD-E1CF-4393-A809-0414390A32E3}" type="slidenum">
              <a:rPr lang="en-US" smtClean="0"/>
              <a:t>‹#›</a:t>
            </a:fld>
            <a:endParaRPr lang="en-US"/>
          </a:p>
        </p:txBody>
      </p:sp>
    </p:spTree>
    <p:extLst>
      <p:ext uri="{BB962C8B-B14F-4D97-AF65-F5344CB8AC3E}">
        <p14:creationId xmlns:p14="http://schemas.microsoft.com/office/powerpoint/2010/main" val="271925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887CD-E1CF-4393-A809-0414390A32E3}" type="slidenum">
              <a:rPr lang="en-US" smtClean="0"/>
              <a:t>1</a:t>
            </a:fld>
            <a:endParaRPr lang="en-US"/>
          </a:p>
        </p:txBody>
      </p:sp>
    </p:spTree>
    <p:extLst>
      <p:ext uri="{BB962C8B-B14F-4D97-AF65-F5344CB8AC3E}">
        <p14:creationId xmlns:p14="http://schemas.microsoft.com/office/powerpoint/2010/main" val="4131104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ChangeArrowheads="1" noTextEdit="1"/>
          </p:cNvSpPr>
          <p:nvPr>
            <p:ph type="sldImg"/>
          </p:nvPr>
        </p:nvSpPr>
        <p:spPr>
          <a:ln/>
        </p:spPr>
      </p:sp>
      <p:sp>
        <p:nvSpPr>
          <p:cNvPr id="6041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042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fld id="{CDDAAADF-24B4-4521-AF69-26FBC271B9AC}" type="slidenum">
              <a:rPr lang="en-US" altLang="en-US" sz="1200" smtClean="0"/>
              <a:pPr/>
              <a:t>8</a:t>
            </a:fld>
            <a:endParaRPr lang="en-US" altLang="en-US" sz="1200"/>
          </a:p>
        </p:txBody>
      </p:sp>
    </p:spTree>
    <p:extLst>
      <p:ext uri="{BB962C8B-B14F-4D97-AF65-F5344CB8AC3E}">
        <p14:creationId xmlns:p14="http://schemas.microsoft.com/office/powerpoint/2010/main" val="1347673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E887CD-E1CF-4393-A809-0414390A32E3}" type="slidenum">
              <a:rPr lang="en-US" smtClean="0"/>
              <a:t>26</a:t>
            </a:fld>
            <a:endParaRPr lang="en-US"/>
          </a:p>
        </p:txBody>
      </p:sp>
    </p:spTree>
    <p:extLst>
      <p:ext uri="{BB962C8B-B14F-4D97-AF65-F5344CB8AC3E}">
        <p14:creationId xmlns:p14="http://schemas.microsoft.com/office/powerpoint/2010/main" val="2654272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366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3211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3726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1329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8394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5523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3351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6441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840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4790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7823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4/17/2023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900596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248A35-6183-42A0-B877-17C407C68F56}"/>
              </a:ext>
            </a:extLst>
          </p:cNvPr>
          <p:cNvSpPr/>
          <p:nvPr/>
        </p:nvSpPr>
        <p:spPr>
          <a:xfrm>
            <a:off x="2438400" y="1426983"/>
            <a:ext cx="7782194" cy="1446550"/>
          </a:xfrm>
          <a:prstGeom prst="rect">
            <a:avLst/>
          </a:prstGeom>
          <a:noFill/>
        </p:spPr>
        <p:txBody>
          <a:bodyPr spcFirstLastPara="1" wrap="none" lIns="91440" tIns="45720" rIns="91440" bIns="45720" numCol="1">
            <a:prstTxWarp prst="textArchUp">
              <a:avLst/>
            </a:prstTxWarp>
            <a:spAutoFit/>
          </a:bodyPr>
          <a:lstStyle/>
          <a:p>
            <a:pPr algn="ctr"/>
            <a:r>
              <a:rPr lang="en-US" sz="8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 ĐỌC</a:t>
            </a:r>
          </a:p>
        </p:txBody>
      </p:sp>
      <p:sp>
        <p:nvSpPr>
          <p:cNvPr id="5" name="Rectangle 4">
            <a:extLst>
              <a:ext uri="{FF2B5EF4-FFF2-40B4-BE49-F238E27FC236}">
                <a16:creationId xmlns:a16="http://schemas.microsoft.com/office/drawing/2014/main" id="{6EB8257D-D925-4C6D-BDFE-C857C1139AC9}"/>
              </a:ext>
            </a:extLst>
          </p:cNvPr>
          <p:cNvSpPr/>
          <p:nvPr/>
        </p:nvSpPr>
        <p:spPr>
          <a:xfrm>
            <a:off x="3287378" y="2659559"/>
            <a:ext cx="5617243" cy="1107996"/>
          </a:xfrm>
          <a:prstGeom prst="rect">
            <a:avLst/>
          </a:prstGeom>
          <a:noFill/>
        </p:spPr>
        <p:txBody>
          <a:bodyPr wrap="none" lIns="91440" tIns="45720" rIns="91440" bIns="45720">
            <a:spAutoFit/>
          </a:bodyPr>
          <a:lstStyle/>
          <a:p>
            <a:pPr algn="ctr"/>
            <a:r>
              <a:rPr lang="en-US" sz="6600" b="1" dirty="0" err="1">
                <a:ln w="0"/>
                <a:solidFill>
                  <a:srgbClr val="C00000"/>
                </a:solidFill>
                <a:effectLst>
                  <a:outerShdw blurRad="38100" dist="19050" dir="2700000" algn="tl" rotWithShape="0">
                    <a:schemeClr val="dk1">
                      <a:alpha val="40000"/>
                    </a:schemeClr>
                  </a:outerShdw>
                </a:effectLst>
                <a:latin typeface="UTM Showcard" panose="02040603050506020204" pitchFamily="18"/>
                <a:cs typeface="Times New Roman" panose="02020603050405020304" pitchFamily="18" charset="0"/>
              </a:rPr>
              <a:t>Ăng</a:t>
            </a:r>
            <a:r>
              <a:rPr lang="en-US" sz="6600" b="1" dirty="0">
                <a:ln w="0"/>
                <a:solidFill>
                  <a:srgbClr val="C00000"/>
                </a:solidFill>
                <a:effectLst>
                  <a:outerShdw blurRad="38100" dist="19050" dir="2700000" algn="tl" rotWithShape="0">
                    <a:schemeClr val="dk1">
                      <a:alpha val="40000"/>
                    </a:schemeClr>
                  </a:outerShdw>
                </a:effectLst>
                <a:latin typeface="UTM Showcard" panose="02040603050506020204" pitchFamily="18"/>
                <a:cs typeface="Times New Roman" panose="02020603050405020304" pitchFamily="18" charset="0"/>
              </a:rPr>
              <a:t> – co  </a:t>
            </a:r>
            <a:r>
              <a:rPr lang="en-US" sz="6600" b="1" dirty="0" err="1">
                <a:ln w="0"/>
                <a:solidFill>
                  <a:srgbClr val="C00000"/>
                </a:solidFill>
                <a:effectLst>
                  <a:outerShdw blurRad="38100" dist="19050" dir="2700000" algn="tl" rotWithShape="0">
                    <a:schemeClr val="dk1">
                      <a:alpha val="40000"/>
                    </a:schemeClr>
                  </a:outerShdw>
                </a:effectLst>
                <a:latin typeface="UTM Showcard" panose="02040603050506020204" pitchFamily="18"/>
                <a:cs typeface="Times New Roman" panose="02020603050405020304" pitchFamily="18" charset="0"/>
              </a:rPr>
              <a:t>Vát</a:t>
            </a:r>
            <a:endParaRPr lang="en-US" sz="6600" b="1" dirty="0">
              <a:ln w="0"/>
              <a:solidFill>
                <a:srgbClr val="C00000"/>
              </a:solidFill>
              <a:effectLst>
                <a:outerShdw blurRad="38100" dist="19050" dir="2700000" algn="tl" rotWithShape="0">
                  <a:schemeClr val="dk1">
                    <a:alpha val="40000"/>
                  </a:schemeClr>
                </a:outerShdw>
              </a:effectLst>
              <a:latin typeface="UTM Showcard" panose="02040603050506020204" pitchFamily="18"/>
              <a:cs typeface="Times New Roman" panose="02020603050405020304" pitchFamily="18" charset="0"/>
            </a:endParaRPr>
          </a:p>
        </p:txBody>
      </p:sp>
    </p:spTree>
    <p:extLst>
      <p:ext uri="{BB962C8B-B14F-4D97-AF65-F5344CB8AC3E}">
        <p14:creationId xmlns:p14="http://schemas.microsoft.com/office/powerpoint/2010/main" val="107106031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iải mã bí mật xây cất thần tốc Angkor Wat | TTVH Online">
            <a:extLst>
              <a:ext uri="{FF2B5EF4-FFF2-40B4-BE49-F238E27FC236}">
                <a16:creationId xmlns:a16="http://schemas.microsoft.com/office/drawing/2014/main" id="{B2122352-B60A-4CD8-A170-45B0EEF040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7364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Khám phá đền Angkor Wat - 1 trong 7 kì quan thế giới ở Campuchia">
            <a:extLst>
              <a:ext uri="{FF2B5EF4-FFF2-40B4-BE49-F238E27FC236}">
                <a16:creationId xmlns:a16="http://schemas.microsoft.com/office/drawing/2014/main" id="{325EC87A-2304-4DE6-BB62-C4881C1731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89" r="326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473466"/>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AutoShape 4" descr="Káº¿t quáº£ hÃ¬nh áº£nh cho thá»±c tráº¡ng tÃ i nguyÃªn thiÃªn nhiÃªn hiá»n na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thá»±c tráº¡ng tÃ i nguyÃªn thiÃªn nhiÃªn hiá»n nay"/>
          <p:cNvSpPr>
            <a:spLocks noChangeAspect="1" noChangeArrowheads="1"/>
          </p:cNvSpPr>
          <p:nvPr/>
        </p:nvSpPr>
        <p:spPr bwMode="auto">
          <a:xfrm>
            <a:off x="2667000" y="2826818"/>
            <a:ext cx="3200400" cy="32004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id="{29BFDC3B-BF7C-49E0-9A29-88228476FF89}"/>
              </a:ext>
            </a:extLst>
          </p:cNvPr>
          <p:cNvSpPr txBox="1"/>
          <p:nvPr/>
        </p:nvSpPr>
        <p:spPr>
          <a:xfrm>
            <a:off x="410989" y="770684"/>
            <a:ext cx="25908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solidFill>
                  <a:srgbClr val="009900"/>
                </a:solidFill>
                <a:latin typeface="Times New Roman" panose="02020603050405020304" pitchFamily="18" charset="0"/>
                <a:cs typeface="Times New Roman" panose="02020603050405020304" pitchFamily="18" charset="0"/>
              </a:rPr>
              <a:t>Tìm</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hiểu</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bài</a:t>
            </a:r>
            <a:r>
              <a:rPr lang="en-US" sz="3200" b="1" dirty="0">
                <a:solidFill>
                  <a:srgbClr val="009900"/>
                </a:solidFill>
                <a:latin typeface="Times New Roman" panose="02020603050405020304" pitchFamily="18" charset="0"/>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id="{97D26F93-D76F-4018-8F6A-4FAA74D18110}"/>
              </a:ext>
            </a:extLst>
          </p:cNvPr>
          <p:cNvSpPr/>
          <p:nvPr/>
        </p:nvSpPr>
        <p:spPr>
          <a:xfrm>
            <a:off x="2657302" y="1905000"/>
            <a:ext cx="6629400" cy="685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Khu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a:t>
            </a:r>
          </a:p>
        </p:txBody>
      </p:sp>
      <p:pic>
        <p:nvPicPr>
          <p:cNvPr id="3074" name="Picture 2" descr="Cambodia landmarks skyline line and colourful Vector Image">
            <a:extLst>
              <a:ext uri="{FF2B5EF4-FFF2-40B4-BE49-F238E27FC236}">
                <a16:creationId xmlns:a16="http://schemas.microsoft.com/office/drawing/2014/main" id="{50FC0E28-84F4-44DC-A4B2-4B83457194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778" r="1463" b="40000"/>
          <a:stretch/>
        </p:blipFill>
        <p:spPr bwMode="auto">
          <a:xfrm>
            <a:off x="3001789" y="3284017"/>
            <a:ext cx="5940425" cy="1515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059124"/>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1E5F73C-9C04-9898-0BA7-DCE2EC5523FE}"/>
              </a:ext>
            </a:extLst>
          </p:cNvPr>
          <p:cNvSpPr txBox="1"/>
          <p:nvPr/>
        </p:nvSpPr>
        <p:spPr>
          <a:xfrm>
            <a:off x="4419600" y="838200"/>
            <a:ext cx="36576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KHU ĐỀN CHÍNH</a:t>
            </a:r>
          </a:p>
        </p:txBody>
      </p:sp>
      <p:sp>
        <p:nvSpPr>
          <p:cNvPr id="8" name="TextBox 7">
            <a:extLst>
              <a:ext uri="{FF2B5EF4-FFF2-40B4-BE49-F238E27FC236}">
                <a16:creationId xmlns:a16="http://schemas.microsoft.com/office/drawing/2014/main" id="{615CF927-0413-DC55-C4B6-8D598175E809}"/>
              </a:ext>
            </a:extLst>
          </p:cNvPr>
          <p:cNvSpPr txBox="1"/>
          <p:nvPr/>
        </p:nvSpPr>
        <p:spPr>
          <a:xfrm>
            <a:off x="1066800" y="2389189"/>
            <a:ext cx="24384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endParaRPr lang="en-US" sz="3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4534EFD-240C-3944-C24A-7F24CD3BF1DC}"/>
              </a:ext>
            </a:extLst>
          </p:cNvPr>
          <p:cNvSpPr txBox="1"/>
          <p:nvPr/>
        </p:nvSpPr>
        <p:spPr>
          <a:xfrm>
            <a:off x="4533900" y="2389189"/>
            <a:ext cx="34290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 </a:t>
            </a:r>
            <a:r>
              <a:rPr lang="en-US" sz="3200" dirty="0" err="1">
                <a:latin typeface="Times New Roman" panose="02020603050405020304" pitchFamily="18" charset="0"/>
                <a:cs typeface="Times New Roman" panose="02020603050405020304" pitchFamily="18" charset="0"/>
              </a:rPr>
              <a:t>tầng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lang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gần</a:t>
            </a:r>
            <a:r>
              <a:rPr lang="en-US" sz="3200" dirty="0">
                <a:latin typeface="Times New Roman" panose="02020603050405020304" pitchFamily="18" charset="0"/>
                <a:cs typeface="Times New Roman" panose="02020603050405020304" pitchFamily="18" charset="0"/>
              </a:rPr>
              <a:t> 1500m</a:t>
            </a:r>
          </a:p>
        </p:txBody>
      </p:sp>
      <p:sp>
        <p:nvSpPr>
          <p:cNvPr id="10" name="TextBox 9">
            <a:extLst>
              <a:ext uri="{FF2B5EF4-FFF2-40B4-BE49-F238E27FC236}">
                <a16:creationId xmlns:a16="http://schemas.microsoft.com/office/drawing/2014/main" id="{F88D57FE-1FB8-59EE-C05E-5D4675647D7F}"/>
              </a:ext>
            </a:extLst>
          </p:cNvPr>
          <p:cNvSpPr txBox="1"/>
          <p:nvPr/>
        </p:nvSpPr>
        <p:spPr>
          <a:xfrm>
            <a:off x="8991600" y="2389189"/>
            <a:ext cx="24384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latin typeface="Times New Roman" panose="02020603050405020304" pitchFamily="18" charset="0"/>
                <a:cs typeface="Times New Roman" panose="02020603050405020304" pitchFamily="18" charset="0"/>
              </a:rPr>
              <a:t>398 </a:t>
            </a:r>
          </a:p>
          <a:p>
            <a:pPr algn="ct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phòng</a:t>
            </a:r>
            <a:endParaRPr lang="en-US" sz="3200" dirty="0">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E1FC0530-E2C5-23FA-73D3-08C234898A08}"/>
              </a:ext>
            </a:extLst>
          </p:cNvPr>
          <p:cNvCxnSpPr>
            <a:stCxn id="7" idx="2"/>
            <a:endCxn id="8" idx="0"/>
          </p:cNvCxnSpPr>
          <p:nvPr/>
        </p:nvCxnSpPr>
        <p:spPr>
          <a:xfrm flipH="1">
            <a:off x="2286000" y="1422975"/>
            <a:ext cx="396240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1B7F3A0-2B93-A8D2-149D-2436EB9583B9}"/>
              </a:ext>
            </a:extLst>
          </p:cNvPr>
          <p:cNvCxnSpPr>
            <a:stCxn id="7" idx="2"/>
            <a:endCxn id="10" idx="0"/>
          </p:cNvCxnSpPr>
          <p:nvPr/>
        </p:nvCxnSpPr>
        <p:spPr>
          <a:xfrm>
            <a:off x="6248400" y="1422975"/>
            <a:ext cx="396240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F42EA72-B8EF-7236-EA05-1E3072B8ACC9}"/>
              </a:ext>
            </a:extLst>
          </p:cNvPr>
          <p:cNvCxnSpPr>
            <a:stCxn id="7" idx="2"/>
            <a:endCxn id="9" idx="0"/>
          </p:cNvCxnSpPr>
          <p:nvPr/>
        </p:nvCxnSpPr>
        <p:spPr>
          <a:xfrm>
            <a:off x="6248400" y="1422975"/>
            <a:ext cx="0" cy="966214"/>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137B73E-7867-2AF7-C7F7-3E2AD6828511}"/>
              </a:ext>
            </a:extLst>
          </p:cNvPr>
          <p:cNvSpPr txBox="1"/>
          <p:nvPr/>
        </p:nvSpPr>
        <p:spPr>
          <a:xfrm>
            <a:off x="5029200" y="4459114"/>
            <a:ext cx="24384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3200" dirty="0">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59DF542B-4084-F68A-27B9-A9DD783309E4}"/>
              </a:ext>
            </a:extLst>
          </p:cNvPr>
          <p:cNvCxnSpPr>
            <a:cxnSpLocks/>
            <a:stCxn id="16" idx="0"/>
          </p:cNvCxnSpPr>
          <p:nvPr/>
        </p:nvCxnSpPr>
        <p:spPr>
          <a:xfrm flipH="1" flipV="1">
            <a:off x="2057400" y="3479654"/>
            <a:ext cx="4191000" cy="979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B5284CC-DD13-0C1B-A819-07F0969309CD}"/>
              </a:ext>
            </a:extLst>
          </p:cNvPr>
          <p:cNvCxnSpPr/>
          <p:nvPr/>
        </p:nvCxnSpPr>
        <p:spPr>
          <a:xfrm>
            <a:off x="6248400" y="3466407"/>
            <a:ext cx="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151B601-107F-1B1D-CC8F-6D84113A83DC}"/>
              </a:ext>
            </a:extLst>
          </p:cNvPr>
          <p:cNvCxnSpPr/>
          <p:nvPr/>
        </p:nvCxnSpPr>
        <p:spPr>
          <a:xfrm flipH="1">
            <a:off x="6276109" y="3483032"/>
            <a:ext cx="3962400" cy="966214"/>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79918EC-29A0-C3D3-6960-EB1C26C990E3}"/>
              </a:ext>
            </a:extLst>
          </p:cNvPr>
          <p:cNvSpPr txBox="1"/>
          <p:nvPr/>
        </p:nvSpPr>
        <p:spPr>
          <a:xfrm>
            <a:off x="3129743" y="4432621"/>
            <a:ext cx="6093228" cy="584775"/>
          </a:xfrm>
          <a:prstGeom prst="rect">
            <a:avLst/>
          </a:prstGeom>
          <a:noFill/>
        </p:spPr>
        <p:txBody>
          <a:bodyPr wrap="square">
            <a:spAutoFit/>
          </a:bodyPr>
          <a:lstStyle/>
          <a:p>
            <a:pPr algn="ctr">
              <a:spcBef>
                <a:spcPts val="300"/>
              </a:spcBef>
              <a:spcAft>
                <a:spcPts val="300"/>
              </a:spcAft>
            </a:pPr>
            <a:r>
              <a:rPr lang="en-US" sz="3200" b="1" dirty="0" err="1">
                <a:solidFill>
                  <a:srgbClr val="FF0000"/>
                </a:solidFill>
                <a:latin typeface="Times New Roman" panose="02020603050405020304" pitchFamily="18" charset="0"/>
                <a:cs typeface="Times New Roman" panose="02020603050405020304" pitchFamily="18" charset="0"/>
              </a:rPr>
              <a:t>đồ</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sộ</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084914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Đền Ăng Co Vát (Angkor Wat - Campuchia) | Lazi.vn - Cộng đồng Tri thức &amp;  Giáo dục">
            <a:extLst>
              <a:ext uri="{FF2B5EF4-FFF2-40B4-BE49-F238E27FC236}">
                <a16:creationId xmlns:a16="http://schemas.microsoft.com/office/drawing/2014/main" id="{BD70ECF2-ED98-4B6C-9F99-30A0FC9EC1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39" r="554"/>
          <a:stretch/>
        </p:blipFill>
        <p:spPr bwMode="auto">
          <a:xfrm>
            <a:off x="20" y="10"/>
            <a:ext cx="9141724" cy="6863475"/>
          </a:xfrm>
          <a:custGeom>
            <a:avLst/>
            <a:gdLst/>
            <a:ahLst/>
            <a:cxnLst/>
            <a:rect l="l" t="t" r="r" b="b"/>
            <a:pathLst>
              <a:path w="9141744" h="6863485">
                <a:moveTo>
                  <a:pt x="0" y="0"/>
                </a:moveTo>
                <a:lnTo>
                  <a:pt x="5963051" y="0"/>
                </a:lnTo>
                <a:lnTo>
                  <a:pt x="9141744"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Lst>
        </p:spPr>
      </p:pic>
      <p:pic>
        <p:nvPicPr>
          <p:cNvPr id="6148" name="Picture 4" descr="Đền Ăng Co Vát (Angkor Wat - Campuchia) | Lazi.vn - Cộng đồng Tri thức &amp;  Giáo dục">
            <a:extLst>
              <a:ext uri="{FF2B5EF4-FFF2-40B4-BE49-F238E27FC236}">
                <a16:creationId xmlns:a16="http://schemas.microsoft.com/office/drawing/2014/main" id="{265347A3-C00D-441B-885A-6F11008D08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663" r="-1" b="10880"/>
          <a:stretch/>
        </p:blipFill>
        <p:spPr bwMode="auto">
          <a:xfrm>
            <a:off x="5790353" y="10"/>
            <a:ext cx="6401647"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8647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AutoShape 4" descr="Káº¿t quáº£ hÃ¬nh áº£nh cho thá»±c tráº¡ng tÃ i nguyÃªn thiÃªn nhiÃªn hiá»n na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thá»±c tráº¡ng tÃ i nguyÃªn thiÃªn nhiÃªn hiá»n nay"/>
          <p:cNvSpPr>
            <a:spLocks noChangeAspect="1" noChangeArrowheads="1"/>
          </p:cNvSpPr>
          <p:nvPr/>
        </p:nvSpPr>
        <p:spPr bwMode="auto">
          <a:xfrm>
            <a:off x="2667000" y="4114801"/>
            <a:ext cx="3200400" cy="32004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id="{29BFDC3B-BF7C-49E0-9A29-88228476FF89}"/>
              </a:ext>
            </a:extLst>
          </p:cNvPr>
          <p:cNvSpPr txBox="1"/>
          <p:nvPr/>
        </p:nvSpPr>
        <p:spPr>
          <a:xfrm>
            <a:off x="410989" y="478296"/>
            <a:ext cx="25908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solidFill>
                  <a:srgbClr val="009900"/>
                </a:solidFill>
                <a:latin typeface="Times New Roman" panose="02020603050405020304" pitchFamily="18" charset="0"/>
                <a:cs typeface="Times New Roman" panose="02020603050405020304" pitchFamily="18" charset="0"/>
              </a:rPr>
              <a:t>Tìm</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hiểu</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bài</a:t>
            </a:r>
            <a:r>
              <a:rPr lang="en-US" sz="3200" b="1" dirty="0">
                <a:solidFill>
                  <a:srgbClr val="009900"/>
                </a:solidFill>
                <a:latin typeface="Times New Roman" panose="02020603050405020304" pitchFamily="18" charset="0"/>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id="{97D26F93-D76F-4018-8F6A-4FAA74D18110}"/>
              </a:ext>
            </a:extLst>
          </p:cNvPr>
          <p:cNvSpPr/>
          <p:nvPr/>
        </p:nvSpPr>
        <p:spPr>
          <a:xfrm>
            <a:off x="1984375" y="1752600"/>
            <a:ext cx="8143702" cy="685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Khu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a:t>
            </a:r>
          </a:p>
        </p:txBody>
      </p:sp>
      <p:pic>
        <p:nvPicPr>
          <p:cNvPr id="3074" name="Picture 2" descr="Cambodia landmarks skyline line and colourful Vector Image">
            <a:extLst>
              <a:ext uri="{FF2B5EF4-FFF2-40B4-BE49-F238E27FC236}">
                <a16:creationId xmlns:a16="http://schemas.microsoft.com/office/drawing/2014/main" id="{50FC0E28-84F4-44DC-A4B2-4B83457194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778" r="1463" b="40000"/>
          <a:stretch/>
        </p:blipFill>
        <p:spPr bwMode="auto">
          <a:xfrm>
            <a:off x="2962016" y="3022745"/>
            <a:ext cx="5940425" cy="1515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4794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4ECB2AD-C104-A3E4-5B15-AF613A9263EB}"/>
              </a:ext>
            </a:extLst>
          </p:cNvPr>
          <p:cNvSpPr txBox="1"/>
          <p:nvPr/>
        </p:nvSpPr>
        <p:spPr>
          <a:xfrm>
            <a:off x="4419600" y="838200"/>
            <a:ext cx="36576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KHU ĐỀN CHÍNH</a:t>
            </a:r>
          </a:p>
        </p:txBody>
      </p:sp>
      <p:sp>
        <p:nvSpPr>
          <p:cNvPr id="8" name="TextBox 7">
            <a:extLst>
              <a:ext uri="{FF2B5EF4-FFF2-40B4-BE49-F238E27FC236}">
                <a16:creationId xmlns:a16="http://schemas.microsoft.com/office/drawing/2014/main" id="{FBD3852C-0F15-B6C2-20EC-AD979800D618}"/>
              </a:ext>
            </a:extLst>
          </p:cNvPr>
          <p:cNvSpPr txBox="1"/>
          <p:nvPr/>
        </p:nvSpPr>
        <p:spPr>
          <a:xfrm>
            <a:off x="1066800" y="2389189"/>
            <a:ext cx="365760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nhẵn</a:t>
            </a:r>
            <a:endParaRPr lang="en-US" sz="3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3A167C5-7A50-72C3-4779-02899EB2107F}"/>
              </a:ext>
            </a:extLst>
          </p:cNvPr>
          <p:cNvSpPr txBox="1"/>
          <p:nvPr/>
        </p:nvSpPr>
        <p:spPr>
          <a:xfrm>
            <a:off x="7772400" y="2389189"/>
            <a:ext cx="365760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Tường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khít</a:t>
            </a:r>
            <a:endParaRPr lang="en-US" sz="3200" dirty="0">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7B539151-1611-5374-1793-4638F0E6F2B8}"/>
              </a:ext>
            </a:extLst>
          </p:cNvPr>
          <p:cNvCxnSpPr>
            <a:cxnSpLocks/>
            <a:stCxn id="7" idx="2"/>
            <a:endCxn id="8" idx="0"/>
          </p:cNvCxnSpPr>
          <p:nvPr/>
        </p:nvCxnSpPr>
        <p:spPr>
          <a:xfrm flipH="1">
            <a:off x="2895600" y="1422975"/>
            <a:ext cx="335280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128C68D-D0D7-520F-9A4A-1E2F16DFE220}"/>
              </a:ext>
            </a:extLst>
          </p:cNvPr>
          <p:cNvCxnSpPr>
            <a:cxnSpLocks/>
            <a:stCxn id="7" idx="2"/>
            <a:endCxn id="9" idx="0"/>
          </p:cNvCxnSpPr>
          <p:nvPr/>
        </p:nvCxnSpPr>
        <p:spPr>
          <a:xfrm>
            <a:off x="6248400" y="1422975"/>
            <a:ext cx="3352800" cy="966214"/>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B07E6D0-462D-3623-EE45-226554A919BB}"/>
              </a:ext>
            </a:extLst>
          </p:cNvPr>
          <p:cNvSpPr txBox="1"/>
          <p:nvPr/>
        </p:nvSpPr>
        <p:spPr>
          <a:xfrm>
            <a:off x="4885113" y="4948504"/>
            <a:ext cx="24384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3200" dirty="0">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ED304134-0EAE-AA4F-776D-7BD6FB64622A}"/>
              </a:ext>
            </a:extLst>
          </p:cNvPr>
          <p:cNvCxnSpPr>
            <a:cxnSpLocks/>
          </p:cNvCxnSpPr>
          <p:nvPr/>
        </p:nvCxnSpPr>
        <p:spPr>
          <a:xfrm>
            <a:off x="2743200" y="3958849"/>
            <a:ext cx="335280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C75431A-A2F2-C79C-5CA1-DB478F1478FA}"/>
              </a:ext>
            </a:extLst>
          </p:cNvPr>
          <p:cNvCxnSpPr>
            <a:cxnSpLocks/>
            <a:stCxn id="9" idx="2"/>
          </p:cNvCxnSpPr>
          <p:nvPr/>
        </p:nvCxnSpPr>
        <p:spPr>
          <a:xfrm flipH="1">
            <a:off x="6096000" y="3958849"/>
            <a:ext cx="3505200" cy="977935"/>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5C8DF50-5CAF-8032-E274-6A82BB8BD5C2}"/>
              </a:ext>
            </a:extLst>
          </p:cNvPr>
          <p:cNvSpPr txBox="1"/>
          <p:nvPr/>
        </p:nvSpPr>
        <p:spPr>
          <a:xfrm>
            <a:off x="3057699" y="4936784"/>
            <a:ext cx="6093228" cy="584775"/>
          </a:xfrm>
          <a:prstGeom prst="rect">
            <a:avLst/>
          </a:prstGeom>
          <a:noFill/>
        </p:spPr>
        <p:txBody>
          <a:bodyPr wrap="square">
            <a:spAutoFit/>
          </a:bodyPr>
          <a:lstStyle/>
          <a:p>
            <a:pPr algn="ctr">
              <a:spcBef>
                <a:spcPts val="300"/>
              </a:spcBef>
              <a:spcAft>
                <a:spcPts val="300"/>
              </a:spcAft>
            </a:pPr>
            <a:r>
              <a:rPr lang="en-US" sz="3200" b="1" dirty="0" err="1">
                <a:solidFill>
                  <a:srgbClr val="FF0000"/>
                </a:solidFill>
                <a:latin typeface="Times New Roman" panose="02020603050405020304" pitchFamily="18" charset="0"/>
                <a:cs typeface="Times New Roman" panose="02020603050405020304" pitchFamily="18" charset="0"/>
              </a:rPr>
              <a:t>kì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công</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9236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ạch đá ong – vật liệu cũ cho thời đại mới - KHATRA">
            <a:extLst>
              <a:ext uri="{FF2B5EF4-FFF2-40B4-BE49-F238E27FC236}">
                <a16:creationId xmlns:a16="http://schemas.microsoft.com/office/drawing/2014/main" id="{3B9C9831-70EA-40B5-B1B7-F7F8D69543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2"/>
            <a:ext cx="12192000" cy="6863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037625"/>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170" name="Picture 2" descr="Ý nghĩa của bài Ăng-co Vát? Xem bài đọc Ăng-co Vát Ăng">
            <a:extLst>
              <a:ext uri="{FF2B5EF4-FFF2-40B4-BE49-F238E27FC236}">
                <a16:creationId xmlns:a16="http://schemas.microsoft.com/office/drawing/2014/main" id="{15A29AA6-DDF2-4C3A-AE9D-69E2680121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46668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94" name="Picture 2" descr="Vẹn nguyên nét cổ Angko Wat, Angko Thom trong lòng &quot;đất nước chùa tháp&quot;">
            <a:extLst>
              <a:ext uri="{FF2B5EF4-FFF2-40B4-BE49-F238E27FC236}">
                <a16:creationId xmlns:a16="http://schemas.microsoft.com/office/drawing/2014/main" id="{D4FAB883-6E89-46CA-A39F-12AB3657A4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1316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92462A-0F1C-8D03-7235-2AC015AAF844}"/>
              </a:ext>
            </a:extLst>
          </p:cNvPr>
          <p:cNvSpPr/>
          <p:nvPr/>
        </p:nvSpPr>
        <p:spPr>
          <a:xfrm>
            <a:off x="457200" y="0"/>
            <a:ext cx="11582400" cy="7925246"/>
          </a:xfrm>
          <a:prstGeom prst="rect">
            <a:avLst/>
          </a:prstGeom>
        </p:spPr>
        <p:txBody>
          <a:bodyPr wrap="square">
            <a:spAutoFit/>
          </a:bodyPr>
          <a:lstStyle/>
          <a:p>
            <a:pPr algn="ctr"/>
            <a:endParaRPr lang="en-US" b="1" dirty="0">
              <a:solidFill>
                <a:srgbClr val="000000"/>
              </a:solidFill>
              <a:latin typeface="OpenSans"/>
            </a:endParaRPr>
          </a:p>
          <a:p>
            <a:pPr algn="ctr"/>
            <a:r>
              <a:rPr lang="vi-VN" sz="3200" b="1" dirty="0">
                <a:solidFill>
                  <a:srgbClr val="FF0000"/>
                </a:solidFill>
                <a:latin typeface="OpenSans"/>
              </a:rPr>
              <a:t>Ăng-co Vát</a:t>
            </a:r>
            <a:endParaRPr lang="vi-VN" sz="3200" dirty="0">
              <a:solidFill>
                <a:srgbClr val="FF0000"/>
              </a:solidFill>
              <a:latin typeface="OpenSans"/>
            </a:endParaRPr>
          </a:p>
          <a:p>
            <a:pPr algn="just"/>
            <a:r>
              <a:rPr lang="vi-VN" dirty="0">
                <a:solidFill>
                  <a:srgbClr val="000000"/>
                </a:solidFill>
                <a:latin typeface="OpenSans"/>
              </a:rPr>
              <a:t>   </a:t>
            </a:r>
            <a:endParaRPr lang="en-US" dirty="0">
              <a:solidFill>
                <a:srgbClr val="000000"/>
              </a:solidFill>
              <a:latin typeface="OpenSans"/>
            </a:endParaRPr>
          </a:p>
          <a:p>
            <a:pPr algn="just">
              <a:lnSpc>
                <a:spcPct val="150000"/>
              </a:lnSpc>
            </a:pPr>
            <a:r>
              <a:rPr lang="en-US" b="1" dirty="0">
                <a:solidFill>
                  <a:srgbClr val="000000"/>
                </a:solidFill>
                <a:latin typeface="OpenSans"/>
              </a:rPr>
              <a:t>    </a:t>
            </a:r>
            <a:r>
              <a:rPr lang="vi-VN" b="1" dirty="0">
                <a:solidFill>
                  <a:srgbClr val="000000"/>
                </a:solidFill>
                <a:latin typeface="OpenSans"/>
              </a:rPr>
              <a:t>Ăng-co Vát là một công trình kiến trúc và điêu khắc tuyệt diệu của nhân dân Cam-pu-chia được xây dựng từ đầu thế kỉ XII.</a:t>
            </a:r>
          </a:p>
          <a:p>
            <a:pPr algn="just">
              <a:lnSpc>
                <a:spcPct val="150000"/>
              </a:lnSpc>
            </a:pPr>
            <a:r>
              <a:rPr lang="vi-VN" b="1" dirty="0">
                <a:solidFill>
                  <a:srgbClr val="000000"/>
                </a:solidFill>
                <a:latin typeface="OpenSans"/>
              </a:rPr>
              <a:t>   Khu đền chính gồm ba tầng với những ngọn tháp lớn. Muốn thăm hết khu đền chính phải đi qua ba tầng hành lang dài gần 1500 mét và vào thăm 398 gian phòng. Suốt cuộc dạo xem kì thú đó, du khách sẽ cảm thấy như lạc vào thế giới của nghệ thuật chạm khắc và kiến trúc cổ đại. Đây, những cây tháp lớn được dựng bằng đá ong và bọc ngoài bằng đá nhẵn. Đây, những bức tường buồng nhẵn bóng như mặt ghế đá, hoàn toàn được ghép bằng những tảng đá lớn đẽo gọt vuông vức và lựa ghép vào nhau kín khít như xây gạch vữa.</a:t>
            </a:r>
          </a:p>
          <a:p>
            <a:pPr algn="just">
              <a:lnSpc>
                <a:spcPct val="150000"/>
              </a:lnSpc>
            </a:pPr>
            <a:r>
              <a:rPr lang="vi-VN" b="1" dirty="0">
                <a:solidFill>
                  <a:srgbClr val="000000"/>
                </a:solidFill>
                <a:latin typeface="OpenSans"/>
              </a:rPr>
              <a:t>   Toàn bộ khu đền quay về hướng tây. Lúc hoàng hôn, Ăng-co Vát thật huy hoàng. Mặt trời lặn, ánh sáng chiếu soi vào bóng tối cửa đền. Những ngọn tháp cao vút ở phía trên, lấp loáng giữa những chùm lá thốt nốt xòa tán tròn vượt lên hẳn những hàng muỗm già cổ kính. Ngôi đền cao với những thềm đá rêu phong, uy nghi kì lạ, càng cao càng thâm nghiêm dưới ánh trời vàng, khi đàn dơi bay tỏa ra từ các ngách.</a:t>
            </a:r>
          </a:p>
          <a:p>
            <a:pPr algn="r"/>
            <a:r>
              <a:rPr lang="vi-VN" i="1" dirty="0">
                <a:solidFill>
                  <a:srgbClr val="000000"/>
                </a:solidFill>
                <a:latin typeface="OpenSans"/>
              </a:rPr>
              <a:t>Theo </a:t>
            </a:r>
            <a:r>
              <a:rPr lang="vi-VN" b="1" dirty="0">
                <a:solidFill>
                  <a:srgbClr val="000000"/>
                </a:solidFill>
                <a:latin typeface="OpenSans"/>
              </a:rPr>
              <a:t>NHỮNG KÌ QUAN THẾ GIỚI</a:t>
            </a:r>
            <a:endParaRPr lang="vi-VN" dirty="0">
              <a:solidFill>
                <a:srgbClr val="000000"/>
              </a:solidFill>
              <a:latin typeface="OpenSans"/>
            </a:endParaRPr>
          </a:p>
          <a:p>
            <a:r>
              <a:rPr lang="vi-VN" dirty="0">
                <a:solidFill>
                  <a:srgbClr val="000000"/>
                </a:solidFill>
                <a:latin typeface="OpenSans"/>
              </a:rPr>
              <a:t/>
            </a:r>
            <a:br>
              <a:rPr lang="vi-VN" dirty="0">
                <a:solidFill>
                  <a:srgbClr val="000000"/>
                </a:solidFill>
                <a:latin typeface="OpenSans"/>
              </a:rPr>
            </a:br>
            <a:r>
              <a:rPr lang="vi-VN" dirty="0">
                <a:solidFill>
                  <a:srgbClr val="000000"/>
                </a:solidFill>
                <a:latin typeface="OpenSans"/>
              </a:rPr>
              <a:t/>
            </a:r>
            <a:br>
              <a:rPr lang="vi-VN" dirty="0">
                <a:solidFill>
                  <a:srgbClr val="000000"/>
                </a:solidFill>
                <a:latin typeface="OpenSans"/>
              </a:rPr>
            </a:br>
            <a:endParaRPr lang="en-US" dirty="0"/>
          </a:p>
        </p:txBody>
      </p:sp>
    </p:spTree>
    <p:extLst>
      <p:ext uri="{BB962C8B-B14F-4D97-AF65-F5344CB8AC3E}">
        <p14:creationId xmlns:p14="http://schemas.microsoft.com/office/powerpoint/2010/main" val="32389614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218" name="Picture 2" descr="Những lý do khiến du khách say mê đền Angkor Wat | Báo Dân trí">
            <a:extLst>
              <a:ext uri="{FF2B5EF4-FFF2-40B4-BE49-F238E27FC236}">
                <a16:creationId xmlns:a16="http://schemas.microsoft.com/office/drawing/2014/main" id="{897E27AB-0B8F-4037-A864-0921827671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50" b="1736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457169"/>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Cùng khám phá địa điểm Angkor Thom tại siem reap - GODY.VN">
            <a:extLst>
              <a:ext uri="{FF2B5EF4-FFF2-40B4-BE49-F238E27FC236}">
                <a16:creationId xmlns:a16="http://schemas.microsoft.com/office/drawing/2014/main" id="{E71934D9-934F-4E48-902F-492280C58A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98" b="1474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6292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20989AF-9007-34AD-2BDF-E2F09C6F9390}"/>
              </a:ext>
            </a:extLst>
          </p:cNvPr>
          <p:cNvSpPr txBox="1"/>
          <p:nvPr/>
        </p:nvSpPr>
        <p:spPr>
          <a:xfrm>
            <a:off x="228600" y="553663"/>
            <a:ext cx="25908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solidFill>
                  <a:srgbClr val="009900"/>
                </a:solidFill>
                <a:latin typeface="Times New Roman" panose="02020603050405020304" pitchFamily="18" charset="0"/>
                <a:cs typeface="Times New Roman" panose="02020603050405020304" pitchFamily="18" charset="0"/>
              </a:rPr>
              <a:t>Tìm</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hiểu</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bài</a:t>
            </a:r>
            <a:r>
              <a:rPr lang="en-US" sz="3200" b="1" dirty="0">
                <a:solidFill>
                  <a:srgbClr val="009900"/>
                </a:solidFill>
                <a:latin typeface="Times New Roman" panose="02020603050405020304" pitchFamily="18" charset="0"/>
                <a:cs typeface="Times New Roman" panose="02020603050405020304" pitchFamily="18" charset="0"/>
              </a:rPr>
              <a:t>:</a:t>
            </a:r>
          </a:p>
        </p:txBody>
      </p:sp>
      <p:sp>
        <p:nvSpPr>
          <p:cNvPr id="12" name="Rectangle: Rounded Corners 9">
            <a:extLst>
              <a:ext uri="{FF2B5EF4-FFF2-40B4-BE49-F238E27FC236}">
                <a16:creationId xmlns:a16="http://schemas.microsoft.com/office/drawing/2014/main" id="{F4F59CC4-2DF2-90EB-A9D6-2417A7A3E7D9}"/>
              </a:ext>
            </a:extLst>
          </p:cNvPr>
          <p:cNvSpPr/>
          <p:nvPr/>
        </p:nvSpPr>
        <p:spPr>
          <a:xfrm>
            <a:off x="2362200" y="1369319"/>
            <a:ext cx="6844398" cy="1143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 Du </a:t>
            </a:r>
            <a:r>
              <a:rPr lang="en-US" sz="2800" b="1" dirty="0" err="1">
                <a:latin typeface="Times New Roman" panose="02020603050405020304" pitchFamily="18" charset="0"/>
                <a:cs typeface="Times New Roman" panose="02020603050405020304" pitchFamily="18" charset="0"/>
              </a:rPr>
              <a:t>khách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Ăng</a:t>
            </a:r>
            <a:r>
              <a:rPr lang="en-US" sz="2800" b="1" dirty="0">
                <a:latin typeface="Times New Roman" panose="02020603050405020304" pitchFamily="18" charset="0"/>
                <a:cs typeface="Times New Roman" panose="02020603050405020304" pitchFamily="18" charset="0"/>
              </a:rPr>
              <a:t>-co </a:t>
            </a:r>
            <a:r>
              <a:rPr lang="en-US" sz="2800" b="1" dirty="0" err="1">
                <a:latin typeface="Times New Roman" panose="02020603050405020304" pitchFamily="18" charset="0"/>
                <a:cs typeface="Times New Roman" panose="02020603050405020304" pitchFamily="18" charset="0"/>
              </a:rPr>
              <a:t>Vát</a:t>
            </a:r>
            <a:r>
              <a:rPr lang="en-US" sz="2800" b="1" dirty="0">
                <a:latin typeface="Times New Roman" panose="02020603050405020304" pitchFamily="18" charset="0"/>
                <a:cs typeface="Times New Roman" panose="02020603050405020304" pitchFamily="18" charset="0"/>
              </a:rPr>
              <a:t>?</a:t>
            </a:r>
          </a:p>
        </p:txBody>
      </p:sp>
      <p:sp>
        <p:nvSpPr>
          <p:cNvPr id="14" name="Rectangle: Rounded Corners 15">
            <a:extLst>
              <a:ext uri="{FF2B5EF4-FFF2-40B4-BE49-F238E27FC236}">
                <a16:creationId xmlns:a16="http://schemas.microsoft.com/office/drawing/2014/main" id="{F88DA201-AA29-10F7-B5ED-86B4A2208A3D}"/>
              </a:ext>
            </a:extLst>
          </p:cNvPr>
          <p:cNvSpPr/>
          <p:nvPr/>
        </p:nvSpPr>
        <p:spPr>
          <a:xfrm>
            <a:off x="3727119" y="2743200"/>
            <a:ext cx="5479479" cy="9198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a:t>
            </a:r>
          </a:p>
        </p:txBody>
      </p:sp>
      <p:sp>
        <p:nvSpPr>
          <p:cNvPr id="18" name="Rectangle: Rounded Corners 16">
            <a:extLst>
              <a:ext uri="{FF2B5EF4-FFF2-40B4-BE49-F238E27FC236}">
                <a16:creationId xmlns:a16="http://schemas.microsoft.com/office/drawing/2014/main" id="{35DA27EA-AA34-E6E1-7837-CEC1AA94A317}"/>
              </a:ext>
            </a:extLst>
          </p:cNvPr>
          <p:cNvSpPr/>
          <p:nvPr/>
        </p:nvSpPr>
        <p:spPr>
          <a:xfrm>
            <a:off x="3706016" y="3938088"/>
            <a:ext cx="5479479" cy="919891"/>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endParaRPr lang="en-US" sz="2800" dirty="0">
              <a:latin typeface="Times New Roman" panose="02020603050405020304" pitchFamily="18" charset="0"/>
              <a:cs typeface="Times New Roman" panose="02020603050405020304" pitchFamily="18" charset="0"/>
            </a:endParaRPr>
          </a:p>
        </p:txBody>
      </p:sp>
      <p:sp>
        <p:nvSpPr>
          <p:cNvPr id="19" name="Rectangle: Rounded Corners 14">
            <a:extLst>
              <a:ext uri="{FF2B5EF4-FFF2-40B4-BE49-F238E27FC236}">
                <a16:creationId xmlns:a16="http://schemas.microsoft.com/office/drawing/2014/main" id="{AC157A62-DF71-8D23-FD3C-E02D4F0538E1}"/>
              </a:ext>
            </a:extLst>
          </p:cNvPr>
          <p:cNvSpPr/>
          <p:nvPr/>
        </p:nvSpPr>
        <p:spPr>
          <a:xfrm>
            <a:off x="3706016" y="5132976"/>
            <a:ext cx="5479479" cy="919891"/>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tảng</a:t>
            </a:r>
            <a:r>
              <a:rPr lang="en-US" sz="2800" dirty="0">
                <a:latin typeface="Times New Roman" panose="02020603050405020304" pitchFamily="18" charset="0"/>
                <a:cs typeface="Times New Roman" panose="02020603050405020304" pitchFamily="18" charset="0"/>
              </a:rPr>
              <a:t> </a:t>
            </a:r>
          </a:p>
          <a:p>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nhẵn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a:t>
            </a:r>
          </a:p>
        </p:txBody>
      </p:sp>
      <p:sp>
        <p:nvSpPr>
          <p:cNvPr id="20" name="Oval 19">
            <a:extLst>
              <a:ext uri="{FF2B5EF4-FFF2-40B4-BE49-F238E27FC236}">
                <a16:creationId xmlns:a16="http://schemas.microsoft.com/office/drawing/2014/main" id="{54DE32FB-017B-A73B-27B7-23A5C6040FED}"/>
              </a:ext>
            </a:extLst>
          </p:cNvPr>
          <p:cNvSpPr/>
          <p:nvPr/>
        </p:nvSpPr>
        <p:spPr>
          <a:xfrm>
            <a:off x="2500575" y="3126447"/>
            <a:ext cx="576222" cy="536644"/>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A</a:t>
            </a:r>
          </a:p>
        </p:txBody>
      </p:sp>
      <p:sp>
        <p:nvSpPr>
          <p:cNvPr id="21" name="Oval 20">
            <a:extLst>
              <a:ext uri="{FF2B5EF4-FFF2-40B4-BE49-F238E27FC236}">
                <a16:creationId xmlns:a16="http://schemas.microsoft.com/office/drawing/2014/main" id="{0A400B63-7B04-7030-FEF6-9485571816E5}"/>
              </a:ext>
            </a:extLst>
          </p:cNvPr>
          <p:cNvSpPr/>
          <p:nvPr/>
        </p:nvSpPr>
        <p:spPr>
          <a:xfrm>
            <a:off x="2500575" y="4344778"/>
            <a:ext cx="576222" cy="536644"/>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B</a:t>
            </a:r>
          </a:p>
        </p:txBody>
      </p:sp>
      <p:sp>
        <p:nvSpPr>
          <p:cNvPr id="25" name="Oval 24">
            <a:extLst>
              <a:ext uri="{FF2B5EF4-FFF2-40B4-BE49-F238E27FC236}">
                <a16:creationId xmlns:a16="http://schemas.microsoft.com/office/drawing/2014/main" id="{E9D10C22-C111-1D05-804E-ADE0996B0A5E}"/>
              </a:ext>
            </a:extLst>
          </p:cNvPr>
          <p:cNvSpPr/>
          <p:nvPr/>
        </p:nvSpPr>
        <p:spPr>
          <a:xfrm>
            <a:off x="2500575" y="5563109"/>
            <a:ext cx="576222" cy="536644"/>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582835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8"/>
                                        </p:tgtEl>
                                        <p:attrNameLst>
                                          <p:attrName>fillcolor</p:attrName>
                                        </p:attrNameLst>
                                      </p:cBhvr>
                                      <p:to>
                                        <a:schemeClr val="accent2"/>
                                      </p:to>
                                    </p:animClr>
                                    <p:set>
                                      <p:cBhvr>
                                        <p:cTn id="7" dur="2000" fill="hold"/>
                                        <p:tgtEl>
                                          <p:spTgt spid="18"/>
                                        </p:tgtEl>
                                        <p:attrNameLst>
                                          <p:attrName>fill.type</p:attrName>
                                        </p:attrNameLst>
                                      </p:cBhvr>
                                      <p:to>
                                        <p:strVal val="solid"/>
                                      </p:to>
                                    </p:set>
                                    <p:set>
                                      <p:cBhvr>
                                        <p:cTn id="8" dur="2000" fill="hold"/>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044C567-3A33-8EBD-D7B3-DFB7A6794F95}"/>
              </a:ext>
            </a:extLst>
          </p:cNvPr>
          <p:cNvSpPr txBox="1"/>
          <p:nvPr/>
        </p:nvSpPr>
        <p:spPr>
          <a:xfrm>
            <a:off x="4326426" y="297207"/>
            <a:ext cx="36576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KHU ĐỀN CHÍNH</a:t>
            </a:r>
          </a:p>
        </p:txBody>
      </p:sp>
      <p:sp>
        <p:nvSpPr>
          <p:cNvPr id="13" name="TextBox 12">
            <a:extLst>
              <a:ext uri="{FF2B5EF4-FFF2-40B4-BE49-F238E27FC236}">
                <a16:creationId xmlns:a16="http://schemas.microsoft.com/office/drawing/2014/main" id="{6643C835-242C-ACC0-69ED-3DEC37A3B958}"/>
              </a:ext>
            </a:extLst>
          </p:cNvPr>
          <p:cNvSpPr txBox="1"/>
          <p:nvPr/>
        </p:nvSpPr>
        <p:spPr>
          <a:xfrm>
            <a:off x="479714" y="1981200"/>
            <a:ext cx="1371600"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endParaRPr lang="en-US" sz="32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093DEF5D-73B1-E749-CE46-E7BE1657A2B8}"/>
              </a:ext>
            </a:extLst>
          </p:cNvPr>
          <p:cNvSpPr txBox="1"/>
          <p:nvPr/>
        </p:nvSpPr>
        <p:spPr>
          <a:xfrm>
            <a:off x="2137062" y="1981199"/>
            <a:ext cx="1866900"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 </a:t>
            </a:r>
            <a:r>
              <a:rPr lang="en-US" sz="3200" dirty="0" err="1">
                <a:latin typeface="Times New Roman" panose="02020603050405020304" pitchFamily="18" charset="0"/>
                <a:cs typeface="Times New Roman" panose="02020603050405020304" pitchFamily="18" charset="0"/>
              </a:rPr>
              <a:t>tầng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lang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gần</a:t>
            </a:r>
            <a:r>
              <a:rPr lang="en-US" sz="3200" dirty="0">
                <a:latin typeface="Times New Roman" panose="02020603050405020304" pitchFamily="18" charset="0"/>
                <a:cs typeface="Times New Roman" panose="02020603050405020304" pitchFamily="18" charset="0"/>
              </a:rPr>
              <a:t> 1500m</a:t>
            </a:r>
          </a:p>
        </p:txBody>
      </p:sp>
      <p:sp>
        <p:nvSpPr>
          <p:cNvPr id="16" name="TextBox 15">
            <a:extLst>
              <a:ext uri="{FF2B5EF4-FFF2-40B4-BE49-F238E27FC236}">
                <a16:creationId xmlns:a16="http://schemas.microsoft.com/office/drawing/2014/main" id="{601E4339-8DC5-FE59-ABCB-8F2718F55E6B}"/>
              </a:ext>
            </a:extLst>
          </p:cNvPr>
          <p:cNvSpPr txBox="1"/>
          <p:nvPr/>
        </p:nvSpPr>
        <p:spPr>
          <a:xfrm>
            <a:off x="4307030" y="1981198"/>
            <a:ext cx="1485901"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3200" dirty="0">
              <a:latin typeface="Times New Roman" panose="02020603050405020304" pitchFamily="18" charset="0"/>
              <a:cs typeface="Times New Roman" panose="02020603050405020304" pitchFamily="18" charset="0"/>
            </a:endParaRPr>
          </a:p>
          <a:p>
            <a:pPr algn="ctr"/>
            <a:r>
              <a:rPr lang="en-US" sz="3200" dirty="0">
                <a:latin typeface="Times New Roman" panose="02020603050405020304" pitchFamily="18" charset="0"/>
                <a:cs typeface="Times New Roman" panose="02020603050405020304" pitchFamily="18" charset="0"/>
              </a:rPr>
              <a:t>398 </a:t>
            </a:r>
          </a:p>
          <a:p>
            <a:pPr algn="ct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phòng</a:t>
            </a:r>
            <a:endParaRPr lang="en-US" sz="32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679F2487-8319-0378-7C3D-FFAF1A9A4176}"/>
              </a:ext>
            </a:extLst>
          </p:cNvPr>
          <p:cNvSpPr txBox="1"/>
          <p:nvPr/>
        </p:nvSpPr>
        <p:spPr>
          <a:xfrm>
            <a:off x="6096000" y="1981200"/>
            <a:ext cx="2841913"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nhẵn</a:t>
            </a:r>
            <a:endParaRPr lang="en-US" sz="32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7911497A-C43C-6C05-AD4F-CB8AF9EBB378}"/>
              </a:ext>
            </a:extLst>
          </p:cNvPr>
          <p:cNvSpPr txBox="1"/>
          <p:nvPr/>
        </p:nvSpPr>
        <p:spPr>
          <a:xfrm>
            <a:off x="9272847" y="1981198"/>
            <a:ext cx="2502825"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Tường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khít</a:t>
            </a:r>
            <a:endParaRPr lang="en-US" sz="3200" dirty="0">
              <a:latin typeface="Times New Roman" panose="02020603050405020304" pitchFamily="18" charset="0"/>
              <a:cs typeface="Times New Roman" panose="02020603050405020304" pitchFamily="18" charset="0"/>
            </a:endParaRPr>
          </a:p>
        </p:txBody>
      </p:sp>
      <p:cxnSp>
        <p:nvCxnSpPr>
          <p:cNvPr id="23" name="Straight Connector 22">
            <a:extLst>
              <a:ext uri="{FF2B5EF4-FFF2-40B4-BE49-F238E27FC236}">
                <a16:creationId xmlns:a16="http://schemas.microsoft.com/office/drawing/2014/main" id="{1EE16271-E547-4C0B-1D0E-291E8C9AA1F9}"/>
              </a:ext>
            </a:extLst>
          </p:cNvPr>
          <p:cNvCxnSpPr>
            <a:cxnSpLocks/>
            <a:stCxn id="10" idx="2"/>
          </p:cNvCxnSpPr>
          <p:nvPr/>
        </p:nvCxnSpPr>
        <p:spPr>
          <a:xfrm flipH="1">
            <a:off x="1165514" y="881982"/>
            <a:ext cx="4989712" cy="1106143"/>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3E9DDBF0-B6B5-D993-DB33-C99CE88A215D}"/>
              </a:ext>
            </a:extLst>
          </p:cNvPr>
          <p:cNvCxnSpPr>
            <a:cxnSpLocks/>
            <a:stCxn id="10" idx="2"/>
          </p:cNvCxnSpPr>
          <p:nvPr/>
        </p:nvCxnSpPr>
        <p:spPr>
          <a:xfrm flipH="1">
            <a:off x="3045926" y="881982"/>
            <a:ext cx="3109300" cy="1099216"/>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Straight Connector 25">
            <a:extLst>
              <a:ext uri="{FF2B5EF4-FFF2-40B4-BE49-F238E27FC236}">
                <a16:creationId xmlns:a16="http://schemas.microsoft.com/office/drawing/2014/main" id="{31EC17CD-1FCC-B56A-5F46-8D563B91D46C}"/>
              </a:ext>
            </a:extLst>
          </p:cNvPr>
          <p:cNvCxnSpPr>
            <a:cxnSpLocks/>
            <a:stCxn id="10" idx="2"/>
          </p:cNvCxnSpPr>
          <p:nvPr/>
        </p:nvCxnSpPr>
        <p:spPr>
          <a:xfrm flipH="1">
            <a:off x="5044440" y="881982"/>
            <a:ext cx="1110786" cy="1092289"/>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id="{F7197EB3-0B82-A238-FD91-0FCBF81C65F6}"/>
              </a:ext>
            </a:extLst>
          </p:cNvPr>
          <p:cNvCxnSpPr>
            <a:cxnSpLocks/>
            <a:stCxn id="10" idx="2"/>
          </p:cNvCxnSpPr>
          <p:nvPr/>
        </p:nvCxnSpPr>
        <p:spPr>
          <a:xfrm>
            <a:off x="6155226" y="881982"/>
            <a:ext cx="1325019" cy="1092288"/>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a16="http://schemas.microsoft.com/office/drawing/2014/main" id="{18696B70-0D17-1B3E-7063-0AC601BC4479}"/>
              </a:ext>
            </a:extLst>
          </p:cNvPr>
          <p:cNvCxnSpPr>
            <a:cxnSpLocks/>
            <a:stCxn id="10" idx="2"/>
          </p:cNvCxnSpPr>
          <p:nvPr/>
        </p:nvCxnSpPr>
        <p:spPr>
          <a:xfrm>
            <a:off x="6155226" y="881982"/>
            <a:ext cx="4360372" cy="1106369"/>
          </a:xfrm>
          <a:prstGeom prst="line">
            <a:avLst/>
          </a:prstGeom>
        </p:spPr>
        <p:style>
          <a:lnRef idx="3">
            <a:schemeClr val="accent2"/>
          </a:lnRef>
          <a:fillRef idx="0">
            <a:schemeClr val="accent2"/>
          </a:fillRef>
          <a:effectRef idx="2">
            <a:schemeClr val="accent2"/>
          </a:effectRef>
          <a:fontRef idx="minor">
            <a:schemeClr val="tx1"/>
          </a:fontRef>
        </p:style>
      </p:cxnSp>
      <p:sp>
        <p:nvSpPr>
          <p:cNvPr id="29" name="TextBox 28">
            <a:extLst>
              <a:ext uri="{FF2B5EF4-FFF2-40B4-BE49-F238E27FC236}">
                <a16:creationId xmlns:a16="http://schemas.microsoft.com/office/drawing/2014/main" id="{CCCFB67D-D038-97F1-9093-7AD08564CD99}"/>
              </a:ext>
            </a:extLst>
          </p:cNvPr>
          <p:cNvSpPr txBox="1"/>
          <p:nvPr/>
        </p:nvSpPr>
        <p:spPr>
          <a:xfrm>
            <a:off x="1868630" y="4538566"/>
            <a:ext cx="24384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đồ</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sộ</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F1D2199-13EE-2AA7-78F6-9B7AB3DB8512}"/>
              </a:ext>
            </a:extLst>
          </p:cNvPr>
          <p:cNvSpPr txBox="1"/>
          <p:nvPr/>
        </p:nvSpPr>
        <p:spPr>
          <a:xfrm>
            <a:off x="7819500" y="4557744"/>
            <a:ext cx="24384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kì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công</a:t>
            </a:r>
            <a:endParaRPr lang="en-US" sz="3200" b="1" dirty="0">
              <a:solidFill>
                <a:srgbClr val="FF0000"/>
              </a:solidFill>
              <a:latin typeface="Times New Roman" panose="02020603050405020304" pitchFamily="18" charset="0"/>
              <a:cs typeface="Times New Roman" panose="02020603050405020304" pitchFamily="18" charset="0"/>
            </a:endParaRPr>
          </a:p>
        </p:txBody>
      </p:sp>
      <p:cxnSp>
        <p:nvCxnSpPr>
          <p:cNvPr id="31" name="Straight Connector 30">
            <a:extLst>
              <a:ext uri="{FF2B5EF4-FFF2-40B4-BE49-F238E27FC236}">
                <a16:creationId xmlns:a16="http://schemas.microsoft.com/office/drawing/2014/main" id="{05631716-E596-20E4-82E3-E2D589D095A2}"/>
              </a:ext>
            </a:extLst>
          </p:cNvPr>
          <p:cNvCxnSpPr>
            <a:cxnSpLocks/>
            <a:stCxn id="13" idx="2"/>
          </p:cNvCxnSpPr>
          <p:nvPr/>
        </p:nvCxnSpPr>
        <p:spPr>
          <a:xfrm>
            <a:off x="1165514" y="4043303"/>
            <a:ext cx="1833137" cy="495263"/>
          </a:xfrm>
          <a:prstGeom prst="line">
            <a:avLst/>
          </a:prstGeom>
        </p:spPr>
        <p:style>
          <a:lnRef idx="3">
            <a:schemeClr val="accent2"/>
          </a:lnRef>
          <a:fillRef idx="0">
            <a:schemeClr val="accent2"/>
          </a:fillRef>
          <a:effectRef idx="2">
            <a:schemeClr val="accent2"/>
          </a:effectRef>
          <a:fontRef idx="minor">
            <a:schemeClr val="tx1"/>
          </a:fontRef>
        </p:style>
      </p:cxnSp>
      <p:cxnSp>
        <p:nvCxnSpPr>
          <p:cNvPr id="32" name="Straight Connector 31">
            <a:extLst>
              <a:ext uri="{FF2B5EF4-FFF2-40B4-BE49-F238E27FC236}">
                <a16:creationId xmlns:a16="http://schemas.microsoft.com/office/drawing/2014/main" id="{B0FC7DC3-B90C-92AF-00BD-5EBFD376E770}"/>
              </a:ext>
            </a:extLst>
          </p:cNvPr>
          <p:cNvCxnSpPr>
            <a:cxnSpLocks/>
          </p:cNvCxnSpPr>
          <p:nvPr/>
        </p:nvCxnSpPr>
        <p:spPr>
          <a:xfrm>
            <a:off x="2998651" y="4036376"/>
            <a:ext cx="1" cy="502190"/>
          </a:xfrm>
          <a:prstGeom prst="line">
            <a:avLst/>
          </a:prstGeom>
        </p:spPr>
        <p:style>
          <a:lnRef idx="3">
            <a:schemeClr val="accent2"/>
          </a:lnRef>
          <a:fillRef idx="0">
            <a:schemeClr val="accent2"/>
          </a:fillRef>
          <a:effectRef idx="2">
            <a:schemeClr val="accent2"/>
          </a:effectRef>
          <a:fontRef idx="minor">
            <a:schemeClr val="tx1"/>
          </a:fontRef>
        </p:style>
      </p:cxnSp>
      <p:cxnSp>
        <p:nvCxnSpPr>
          <p:cNvPr id="33" name="Straight Connector 32">
            <a:extLst>
              <a:ext uri="{FF2B5EF4-FFF2-40B4-BE49-F238E27FC236}">
                <a16:creationId xmlns:a16="http://schemas.microsoft.com/office/drawing/2014/main" id="{AB6A7396-EEC0-1070-108F-2FEDE0364C26}"/>
              </a:ext>
            </a:extLst>
          </p:cNvPr>
          <p:cNvCxnSpPr>
            <a:cxnSpLocks/>
            <a:stCxn id="16" idx="2"/>
          </p:cNvCxnSpPr>
          <p:nvPr/>
        </p:nvCxnSpPr>
        <p:spPr>
          <a:xfrm flipH="1">
            <a:off x="3019707" y="4043301"/>
            <a:ext cx="2030274" cy="488338"/>
          </a:xfrm>
          <a:prstGeom prst="line">
            <a:avLst/>
          </a:prstGeom>
        </p:spPr>
        <p:style>
          <a:lnRef idx="3">
            <a:schemeClr val="accent2"/>
          </a:lnRef>
          <a:fillRef idx="0">
            <a:schemeClr val="accent2"/>
          </a:fillRef>
          <a:effectRef idx="2">
            <a:schemeClr val="accent2"/>
          </a:effectRef>
          <a:fontRef idx="minor">
            <a:schemeClr val="tx1"/>
          </a:fontRef>
        </p:style>
      </p:cxnSp>
      <p:cxnSp>
        <p:nvCxnSpPr>
          <p:cNvPr id="34" name="Straight Connector 33">
            <a:extLst>
              <a:ext uri="{FF2B5EF4-FFF2-40B4-BE49-F238E27FC236}">
                <a16:creationId xmlns:a16="http://schemas.microsoft.com/office/drawing/2014/main" id="{1C00367F-0C5E-40E9-ECE3-787221E3FDDE}"/>
              </a:ext>
            </a:extLst>
          </p:cNvPr>
          <p:cNvCxnSpPr>
            <a:cxnSpLocks/>
          </p:cNvCxnSpPr>
          <p:nvPr/>
        </p:nvCxnSpPr>
        <p:spPr>
          <a:xfrm>
            <a:off x="7439710" y="4062481"/>
            <a:ext cx="1598990" cy="469158"/>
          </a:xfrm>
          <a:prstGeom prst="line">
            <a:avLst/>
          </a:prstGeom>
        </p:spPr>
        <p:style>
          <a:lnRef idx="3">
            <a:schemeClr val="accent2"/>
          </a:lnRef>
          <a:fillRef idx="0">
            <a:schemeClr val="accent2"/>
          </a:fillRef>
          <a:effectRef idx="2">
            <a:schemeClr val="accent2"/>
          </a:effectRef>
          <a:fontRef idx="minor">
            <a:schemeClr val="tx1"/>
          </a:fontRef>
        </p:style>
      </p:cxnSp>
      <p:cxnSp>
        <p:nvCxnSpPr>
          <p:cNvPr id="35" name="Straight Connector 34">
            <a:extLst>
              <a:ext uri="{FF2B5EF4-FFF2-40B4-BE49-F238E27FC236}">
                <a16:creationId xmlns:a16="http://schemas.microsoft.com/office/drawing/2014/main" id="{A6067EB3-FBF4-A7D5-7CE3-353A2BD39238}"/>
              </a:ext>
            </a:extLst>
          </p:cNvPr>
          <p:cNvCxnSpPr>
            <a:cxnSpLocks/>
            <a:stCxn id="22" idx="2"/>
          </p:cNvCxnSpPr>
          <p:nvPr/>
        </p:nvCxnSpPr>
        <p:spPr>
          <a:xfrm flipH="1">
            <a:off x="9022470" y="4043301"/>
            <a:ext cx="1501790" cy="488338"/>
          </a:xfrm>
          <a:prstGeom prst="line">
            <a:avLst/>
          </a:prstGeom>
        </p:spPr>
        <p:style>
          <a:lnRef idx="3">
            <a:schemeClr val="accent2"/>
          </a:lnRef>
          <a:fillRef idx="0">
            <a:schemeClr val="accent2"/>
          </a:fillRef>
          <a:effectRef idx="2">
            <a:schemeClr val="accent2"/>
          </a:effectRef>
          <a:fontRef idx="minor">
            <a:schemeClr val="tx1"/>
          </a:fontRef>
        </p:style>
      </p:cxnSp>
      <p:sp>
        <p:nvSpPr>
          <p:cNvPr id="36" name="Rectangle: Rounded Corners 32">
            <a:extLst>
              <a:ext uri="{FF2B5EF4-FFF2-40B4-BE49-F238E27FC236}">
                <a16:creationId xmlns:a16="http://schemas.microsoft.com/office/drawing/2014/main" id="{FA86969A-09C0-E9AD-D14E-0A0E99888CF7}"/>
              </a:ext>
            </a:extLst>
          </p:cNvPr>
          <p:cNvSpPr/>
          <p:nvPr/>
        </p:nvSpPr>
        <p:spPr>
          <a:xfrm>
            <a:off x="3356260" y="5650299"/>
            <a:ext cx="5479479" cy="919891"/>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endParaRPr lang="en-US" sz="3200" dirty="0">
              <a:latin typeface="Times New Roman" panose="02020603050405020304" pitchFamily="18"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4880320D-4CF2-E2F3-7F51-5A5E50BCAC37}"/>
              </a:ext>
            </a:extLst>
          </p:cNvPr>
          <p:cNvCxnSpPr>
            <a:cxnSpLocks/>
            <a:endCxn id="36" idx="0"/>
          </p:cNvCxnSpPr>
          <p:nvPr/>
        </p:nvCxnSpPr>
        <p:spPr>
          <a:xfrm>
            <a:off x="3019707" y="5142517"/>
            <a:ext cx="3076293" cy="507782"/>
          </a:xfrm>
          <a:prstGeom prst="line">
            <a:avLst/>
          </a:prstGeom>
        </p:spPr>
        <p:style>
          <a:lnRef idx="3">
            <a:schemeClr val="accent2"/>
          </a:lnRef>
          <a:fillRef idx="0">
            <a:schemeClr val="accent2"/>
          </a:fillRef>
          <a:effectRef idx="2">
            <a:schemeClr val="accent2"/>
          </a:effectRef>
          <a:fontRef idx="minor">
            <a:schemeClr val="tx1"/>
          </a:fontRef>
        </p:style>
      </p:cxnSp>
      <p:cxnSp>
        <p:nvCxnSpPr>
          <p:cNvPr id="38" name="Straight Connector 37">
            <a:extLst>
              <a:ext uri="{FF2B5EF4-FFF2-40B4-BE49-F238E27FC236}">
                <a16:creationId xmlns:a16="http://schemas.microsoft.com/office/drawing/2014/main" id="{3CBFE387-F8D0-510F-CEAA-9D0ACD2524F3}"/>
              </a:ext>
            </a:extLst>
          </p:cNvPr>
          <p:cNvCxnSpPr>
            <a:cxnSpLocks/>
            <a:stCxn id="30" idx="2"/>
          </p:cNvCxnSpPr>
          <p:nvPr/>
        </p:nvCxnSpPr>
        <p:spPr>
          <a:xfrm flipH="1">
            <a:off x="6070262" y="5142519"/>
            <a:ext cx="2968438" cy="488334"/>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64339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16" presetClass="entr" presetSubtype="21"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inVertical)">
                                      <p:cBhvr>
                                        <p:cTn id="10" dur="500"/>
                                        <p:tgtEl>
                                          <p:spTgt spid="3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arn(inVertical)">
                                      <p:cBhvr>
                                        <p:cTn id="1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228600" y="553663"/>
            <a:ext cx="25908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solidFill>
                  <a:srgbClr val="009900"/>
                </a:solidFill>
                <a:latin typeface="Times New Roman" panose="02020603050405020304" pitchFamily="18" charset="0"/>
                <a:cs typeface="Times New Roman" panose="02020603050405020304" pitchFamily="18" charset="0"/>
              </a:rPr>
              <a:t>Tìm</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hiểu</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bài</a:t>
            </a:r>
            <a:r>
              <a:rPr lang="en-US" sz="3200" b="1" dirty="0">
                <a:solidFill>
                  <a:srgbClr val="009900"/>
                </a:solidFill>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id="{184EA33E-30ED-4790-B462-3ECC7D704191}"/>
              </a:ext>
            </a:extLst>
          </p:cNvPr>
          <p:cNvSpPr/>
          <p:nvPr/>
        </p:nvSpPr>
        <p:spPr>
          <a:xfrm>
            <a:off x="2763982" y="1517404"/>
            <a:ext cx="6844398" cy="79889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tả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a:t>
            </a:r>
          </a:p>
        </p:txBody>
      </p:sp>
      <p:sp>
        <p:nvSpPr>
          <p:cNvPr id="16" name="Rectangle: Rounded Corners 15">
            <a:extLst>
              <a:ext uri="{FF2B5EF4-FFF2-40B4-BE49-F238E27FC236}">
                <a16:creationId xmlns:a16="http://schemas.microsoft.com/office/drawing/2014/main" id="{321FF37C-177C-4802-88F9-F7C0E5C293D0}"/>
              </a:ext>
            </a:extLst>
          </p:cNvPr>
          <p:cNvSpPr/>
          <p:nvPr/>
        </p:nvSpPr>
        <p:spPr>
          <a:xfrm>
            <a:off x="3706016" y="2919912"/>
            <a:ext cx="5479479" cy="685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endParaRPr lang="en-US" sz="2800" dirty="0">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37A7C59E-02FE-4333-8C33-1468489A6288}"/>
              </a:ext>
            </a:extLst>
          </p:cNvPr>
          <p:cNvSpPr/>
          <p:nvPr/>
        </p:nvSpPr>
        <p:spPr>
          <a:xfrm>
            <a:off x="3706016" y="4209323"/>
            <a:ext cx="5479479" cy="648656"/>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trưa</a:t>
            </a:r>
            <a:endParaRPr lang="en-US" sz="2800" dirty="0">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6A1AC47-3B12-4BAF-BD85-F70FA0D9763A}"/>
              </a:ext>
            </a:extLst>
          </p:cNvPr>
          <p:cNvSpPr/>
          <p:nvPr/>
        </p:nvSpPr>
        <p:spPr>
          <a:xfrm>
            <a:off x="3706016" y="5404211"/>
            <a:ext cx="5479479" cy="648656"/>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hôn</a:t>
            </a:r>
            <a:endParaRPr lang="en-US" sz="2800" dirty="0">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id="{7B10F97B-E86C-4BDC-9C3A-7D96F4A96392}"/>
              </a:ext>
            </a:extLst>
          </p:cNvPr>
          <p:cNvSpPr/>
          <p:nvPr/>
        </p:nvSpPr>
        <p:spPr>
          <a:xfrm>
            <a:off x="2500575" y="3126447"/>
            <a:ext cx="576222" cy="536644"/>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A</a:t>
            </a:r>
          </a:p>
        </p:txBody>
      </p:sp>
      <p:sp>
        <p:nvSpPr>
          <p:cNvPr id="23" name="Oval 22">
            <a:extLst>
              <a:ext uri="{FF2B5EF4-FFF2-40B4-BE49-F238E27FC236}">
                <a16:creationId xmlns:a16="http://schemas.microsoft.com/office/drawing/2014/main" id="{84A4132B-9D7A-48B9-A75E-EB0578047195}"/>
              </a:ext>
            </a:extLst>
          </p:cNvPr>
          <p:cNvSpPr/>
          <p:nvPr/>
        </p:nvSpPr>
        <p:spPr>
          <a:xfrm>
            <a:off x="2500575" y="4344778"/>
            <a:ext cx="576222" cy="536644"/>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B</a:t>
            </a:r>
          </a:p>
        </p:txBody>
      </p:sp>
      <p:sp>
        <p:nvSpPr>
          <p:cNvPr id="24" name="Oval 23">
            <a:extLst>
              <a:ext uri="{FF2B5EF4-FFF2-40B4-BE49-F238E27FC236}">
                <a16:creationId xmlns:a16="http://schemas.microsoft.com/office/drawing/2014/main" id="{A1DA5EFC-4EF9-434F-B36E-26E6D9692893}"/>
              </a:ext>
            </a:extLst>
          </p:cNvPr>
          <p:cNvSpPr/>
          <p:nvPr/>
        </p:nvSpPr>
        <p:spPr>
          <a:xfrm>
            <a:off x="2500575" y="5563109"/>
            <a:ext cx="576222" cy="536644"/>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2213363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5"/>
                                        </p:tgtEl>
                                        <p:attrNameLst>
                                          <p:attrName>fillcolor</p:attrName>
                                        </p:attrNameLst>
                                      </p:cBhvr>
                                      <p:to>
                                        <a:schemeClr val="accent2"/>
                                      </p:to>
                                    </p:animClr>
                                    <p:set>
                                      <p:cBhvr>
                                        <p:cTn id="7" dur="2000" fill="hold"/>
                                        <p:tgtEl>
                                          <p:spTgt spid="15"/>
                                        </p:tgtEl>
                                        <p:attrNameLst>
                                          <p:attrName>fill.type</p:attrName>
                                        </p:attrNameLst>
                                      </p:cBhvr>
                                      <p:to>
                                        <p:strVal val="solid"/>
                                      </p:to>
                                    </p:set>
                                    <p:set>
                                      <p:cBhvr>
                                        <p:cTn id="8" dur="2000" fill="hold"/>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228600" y="553663"/>
            <a:ext cx="25908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solidFill>
                  <a:srgbClr val="009900"/>
                </a:solidFill>
                <a:latin typeface="Times New Roman" panose="02020603050405020304" pitchFamily="18" charset="0"/>
                <a:cs typeface="Times New Roman" panose="02020603050405020304" pitchFamily="18" charset="0"/>
              </a:rPr>
              <a:t>Tìm</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hiểu</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bài</a:t>
            </a:r>
            <a:r>
              <a:rPr lang="en-US" sz="3200" b="1" dirty="0">
                <a:solidFill>
                  <a:srgbClr val="009900"/>
                </a:solidFill>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id="{184EA33E-30ED-4790-B462-3ECC7D704191}"/>
              </a:ext>
            </a:extLst>
          </p:cNvPr>
          <p:cNvSpPr/>
          <p:nvPr/>
        </p:nvSpPr>
        <p:spPr>
          <a:xfrm>
            <a:off x="1981042" y="1367987"/>
            <a:ext cx="8929425" cy="79889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Phong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cảnh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đền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lúc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hoàng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hôn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đẹp</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16" name="Rectangle: Rounded Corners 15">
            <a:extLst>
              <a:ext uri="{FF2B5EF4-FFF2-40B4-BE49-F238E27FC236}">
                <a16:creationId xmlns:a16="http://schemas.microsoft.com/office/drawing/2014/main" id="{321FF37C-177C-4802-88F9-F7C0E5C293D0}"/>
              </a:ext>
            </a:extLst>
          </p:cNvPr>
          <p:cNvSpPr/>
          <p:nvPr/>
        </p:nvSpPr>
        <p:spPr>
          <a:xfrm>
            <a:off x="3898673" y="2519262"/>
            <a:ext cx="6199984" cy="9446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đền</a:t>
            </a:r>
            <a:endParaRPr lang="en-US" sz="2800" dirty="0">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37A7C59E-02FE-4333-8C33-1468489A6288}"/>
              </a:ext>
            </a:extLst>
          </p:cNvPr>
          <p:cNvSpPr/>
          <p:nvPr/>
        </p:nvSpPr>
        <p:spPr>
          <a:xfrm>
            <a:off x="3931923" y="3912689"/>
            <a:ext cx="6199984" cy="944630"/>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chùm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8973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oạn bài Ăng-co Vát">
            <a:extLst>
              <a:ext uri="{FF2B5EF4-FFF2-40B4-BE49-F238E27FC236}">
                <a16:creationId xmlns:a16="http://schemas.microsoft.com/office/drawing/2014/main" id="{E40E32E4-D924-4BFE-B7E3-6BBBC10BDC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32" r="-1" b="-1"/>
          <a:stretch/>
        </p:blipFill>
        <p:spPr bwMode="auto">
          <a:xfrm>
            <a:off x="20" y="10"/>
            <a:ext cx="9141724" cy="6863475"/>
          </a:xfrm>
          <a:custGeom>
            <a:avLst/>
            <a:gdLst/>
            <a:ahLst/>
            <a:cxnLst/>
            <a:rect l="l" t="t" r="r" b="b"/>
            <a:pathLst>
              <a:path w="9141744" h="6863485">
                <a:moveTo>
                  <a:pt x="0" y="0"/>
                </a:moveTo>
                <a:lnTo>
                  <a:pt x="5963051" y="0"/>
                </a:lnTo>
                <a:lnTo>
                  <a:pt x="9141744"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Thốt nốt – Wikipedia tiếng Việt">
            <a:extLst>
              <a:ext uri="{FF2B5EF4-FFF2-40B4-BE49-F238E27FC236}">
                <a16:creationId xmlns:a16="http://schemas.microsoft.com/office/drawing/2014/main" id="{E313911E-2871-4AA2-BAF6-0112E03B4ED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526" r="-1" b="17017"/>
          <a:stretch/>
        </p:blipFill>
        <p:spPr bwMode="auto">
          <a:xfrm>
            <a:off x="5790353" y="10"/>
            <a:ext cx="6401647"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126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228600" y="553663"/>
            <a:ext cx="25908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solidFill>
                  <a:srgbClr val="009900"/>
                </a:solidFill>
                <a:latin typeface="Times New Roman" panose="02020603050405020304" pitchFamily="18" charset="0"/>
                <a:cs typeface="Times New Roman" panose="02020603050405020304" pitchFamily="18" charset="0"/>
              </a:rPr>
              <a:t>Tìm</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hiểu</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bài</a:t>
            </a:r>
            <a:r>
              <a:rPr lang="en-US" sz="3200" b="1" dirty="0">
                <a:solidFill>
                  <a:srgbClr val="009900"/>
                </a:solidFill>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id="{184EA33E-30ED-4790-B462-3ECC7D704191}"/>
              </a:ext>
            </a:extLst>
          </p:cNvPr>
          <p:cNvSpPr/>
          <p:nvPr/>
        </p:nvSpPr>
        <p:spPr>
          <a:xfrm>
            <a:off x="1981042" y="1367987"/>
            <a:ext cx="8929425" cy="79889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Phong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cảnh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đền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lúc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hoàng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hôn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đẹp</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16" name="Rectangle: Rounded Corners 15">
            <a:extLst>
              <a:ext uri="{FF2B5EF4-FFF2-40B4-BE49-F238E27FC236}">
                <a16:creationId xmlns:a16="http://schemas.microsoft.com/office/drawing/2014/main" id="{321FF37C-177C-4802-88F9-F7C0E5C293D0}"/>
              </a:ext>
            </a:extLst>
          </p:cNvPr>
          <p:cNvSpPr/>
          <p:nvPr/>
        </p:nvSpPr>
        <p:spPr>
          <a:xfrm>
            <a:off x="3898673" y="2519262"/>
            <a:ext cx="6199984" cy="9446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đền</a:t>
            </a:r>
            <a:endParaRPr lang="en-US" sz="2800" dirty="0">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37A7C59E-02FE-4333-8C33-1468489A6288}"/>
              </a:ext>
            </a:extLst>
          </p:cNvPr>
          <p:cNvSpPr/>
          <p:nvPr/>
        </p:nvSpPr>
        <p:spPr>
          <a:xfrm>
            <a:off x="3931923" y="3912689"/>
            <a:ext cx="6199984" cy="944630"/>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chùm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endParaRPr lang="en-US" sz="2800" dirty="0">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26E3BC23-3625-42EA-B87B-1782B3F4EA3E}"/>
              </a:ext>
            </a:extLst>
          </p:cNvPr>
          <p:cNvSpPr/>
          <p:nvPr/>
        </p:nvSpPr>
        <p:spPr>
          <a:xfrm>
            <a:off x="3931923" y="5306116"/>
            <a:ext cx="6199984" cy="944630"/>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417999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descr="Cùng khám phá địa điểm Angkor Thom tại siem reap - GODY.VN">
            <a:extLst>
              <a:ext uri="{FF2B5EF4-FFF2-40B4-BE49-F238E27FC236}">
                <a16:creationId xmlns:a16="http://schemas.microsoft.com/office/drawing/2014/main" id="{FC6C88E6-D608-4FB0-A40E-957FEA0F18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914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Nơi ngắm hoàng hôn đẹp nhất thế giới">
            <a:extLst>
              <a:ext uri="{FF2B5EF4-FFF2-40B4-BE49-F238E27FC236}">
                <a16:creationId xmlns:a16="http://schemas.microsoft.com/office/drawing/2014/main" id="{2E3A2D3D-1D51-47E0-B719-057517A0EF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5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78320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1670526" y="2115639"/>
            <a:ext cx="8850947" cy="769441"/>
          </a:xfrm>
          <a:prstGeom prst="rect">
            <a:avLst/>
          </a:prstGeom>
          <a:noFill/>
          <a:ln w="9525">
            <a:noFill/>
            <a:miter lim="800000"/>
            <a:headEnd/>
            <a:tailEnd/>
          </a:ln>
          <a:effectLst/>
        </p:spPr>
        <p:txBody>
          <a:bodyPr wrap="square">
            <a:spAutoFit/>
          </a:bodyPr>
          <a:lstStyle/>
          <a:p>
            <a:pPr>
              <a:spcBef>
                <a:spcPct val="50000"/>
              </a:spcBef>
              <a:defRPr/>
            </a:pPr>
            <a:r>
              <a:rPr lang="en-US" sz="4400" b="1" dirty="0">
                <a:solidFill>
                  <a:schemeClr val="accent4">
                    <a:lumMod val="50000"/>
                  </a:schemeClr>
                </a:solidFill>
                <a:latin typeface="Times New Roman" panose="02020603050405020304" pitchFamily="18" charset="0"/>
                <a:cs typeface="Times New Roman" panose="02020603050405020304" pitchFamily="18" charset="0"/>
              </a:rPr>
              <a:t>- </a:t>
            </a:r>
            <a:r>
              <a:rPr lang="en-US" sz="4400" b="1" u="sng" dirty="0" err="1">
                <a:solidFill>
                  <a:schemeClr val="accent4">
                    <a:lumMod val="50000"/>
                  </a:schemeClr>
                </a:solidFill>
                <a:latin typeface="Times New Roman" panose="02020603050405020304" pitchFamily="18" charset="0"/>
                <a:cs typeface="Times New Roman" panose="02020603050405020304" pitchFamily="18" charset="0"/>
              </a:rPr>
              <a:t>Đoạn</a:t>
            </a:r>
            <a:r>
              <a:rPr lang="en-US" sz="4400" b="1" u="sng" dirty="0">
                <a:solidFill>
                  <a:schemeClr val="accent4">
                    <a:lumMod val="50000"/>
                  </a:schemeClr>
                </a:solidFill>
                <a:latin typeface="Times New Roman" panose="02020603050405020304" pitchFamily="18" charset="0"/>
                <a:cs typeface="Times New Roman" panose="02020603050405020304" pitchFamily="18" charset="0"/>
              </a:rPr>
              <a:t> 1</a:t>
            </a:r>
            <a:r>
              <a:rPr lang="en-US" sz="4400" b="1" dirty="0">
                <a:solidFill>
                  <a:schemeClr val="accent4">
                    <a:lumMod val="50000"/>
                  </a:schemeClr>
                </a:solidFill>
                <a:latin typeface="Times New Roman" panose="02020603050405020304" pitchFamily="18" charset="0"/>
                <a:cs typeface="Times New Roman" panose="02020603050405020304" pitchFamily="18" charset="0"/>
              </a:rPr>
              <a:t>: </a:t>
            </a:r>
            <a:r>
              <a:rPr lang="en-US" sz="4400" dirty="0" err="1">
                <a:solidFill>
                  <a:schemeClr val="accent4">
                    <a:lumMod val="50000"/>
                  </a:schemeClr>
                </a:solidFill>
                <a:latin typeface="Times New Roman" panose="02020603050405020304" pitchFamily="18" charset="0"/>
                <a:cs typeface="Times New Roman" panose="02020603050405020304" pitchFamily="18" charset="0"/>
              </a:rPr>
              <a:t>Từ</a:t>
            </a:r>
            <a:r>
              <a:rPr lang="en-US" sz="4400" dirty="0">
                <a:solidFill>
                  <a:schemeClr val="accent4">
                    <a:lumMod val="50000"/>
                  </a:schemeClr>
                </a:solidFill>
                <a:latin typeface="Times New Roman" panose="02020603050405020304" pitchFamily="18" charset="0"/>
                <a:cs typeface="Times New Roman" panose="02020603050405020304" pitchFamily="18" charset="0"/>
              </a:rPr>
              <a:t> </a:t>
            </a:r>
            <a:r>
              <a:rPr lang="en-US" sz="4400" dirty="0" err="1">
                <a:solidFill>
                  <a:schemeClr val="accent4">
                    <a:lumMod val="50000"/>
                  </a:schemeClr>
                </a:solidFill>
                <a:latin typeface="Times New Roman" panose="02020603050405020304" pitchFamily="18" charset="0"/>
                <a:cs typeface="Times New Roman" panose="02020603050405020304" pitchFamily="18" charset="0"/>
              </a:rPr>
              <a:t>đầu</a:t>
            </a:r>
            <a:r>
              <a:rPr lang="en-US" sz="4400" dirty="0">
                <a:solidFill>
                  <a:schemeClr val="accent4">
                    <a:lumMod val="50000"/>
                  </a:schemeClr>
                </a:solidFill>
                <a:latin typeface="Times New Roman" panose="02020603050405020304" pitchFamily="18" charset="0"/>
                <a:cs typeface="Times New Roman" panose="02020603050405020304" pitchFamily="18" charset="0"/>
              </a:rPr>
              <a:t>…</a:t>
            </a:r>
            <a:r>
              <a:rPr lang="en-US" sz="4400" dirty="0" err="1">
                <a:solidFill>
                  <a:schemeClr val="accent4">
                    <a:lumMod val="50000"/>
                  </a:schemeClr>
                </a:solidFill>
                <a:latin typeface="Times New Roman" panose="02020603050405020304" pitchFamily="18" charset="0"/>
                <a:cs typeface="Times New Roman" panose="02020603050405020304" pitchFamily="18" charset="0"/>
              </a:rPr>
              <a:t>đầu</a:t>
            </a:r>
            <a:r>
              <a:rPr lang="en-US" sz="4400" dirty="0">
                <a:solidFill>
                  <a:schemeClr val="accent4">
                    <a:lumMod val="50000"/>
                  </a:schemeClr>
                </a:solidFill>
                <a:latin typeface="Times New Roman" panose="02020603050405020304" pitchFamily="18" charset="0"/>
                <a:cs typeface="Times New Roman" panose="02020603050405020304" pitchFamily="18" charset="0"/>
              </a:rPr>
              <a:t> </a:t>
            </a:r>
            <a:r>
              <a:rPr lang="en-US" sz="4400" dirty="0" err="1">
                <a:solidFill>
                  <a:schemeClr val="accent4">
                    <a:lumMod val="50000"/>
                  </a:schemeClr>
                </a:solidFill>
                <a:latin typeface="Times New Roman" panose="02020603050405020304" pitchFamily="18" charset="0"/>
                <a:cs typeface="Times New Roman" panose="02020603050405020304" pitchFamily="18" charset="0"/>
              </a:rPr>
              <a:t>thế</a:t>
            </a:r>
            <a:r>
              <a:rPr lang="en-US" sz="4400" dirty="0">
                <a:solidFill>
                  <a:schemeClr val="accent4">
                    <a:lumMod val="50000"/>
                  </a:schemeClr>
                </a:solidFill>
                <a:latin typeface="Times New Roman" panose="02020603050405020304" pitchFamily="18" charset="0"/>
                <a:cs typeface="Times New Roman" panose="02020603050405020304" pitchFamily="18" charset="0"/>
              </a:rPr>
              <a:t> </a:t>
            </a:r>
            <a:r>
              <a:rPr lang="en-US" sz="4400" dirty="0" err="1">
                <a:solidFill>
                  <a:schemeClr val="accent4">
                    <a:lumMod val="50000"/>
                  </a:schemeClr>
                </a:solidFill>
                <a:latin typeface="Times New Roman" panose="02020603050405020304" pitchFamily="18" charset="0"/>
                <a:cs typeface="Times New Roman" panose="02020603050405020304" pitchFamily="18" charset="0"/>
              </a:rPr>
              <a:t>kỉ</a:t>
            </a:r>
            <a:r>
              <a:rPr lang="en-US" sz="4400" dirty="0">
                <a:solidFill>
                  <a:schemeClr val="accent4">
                    <a:lumMod val="50000"/>
                  </a:schemeClr>
                </a:solidFill>
                <a:latin typeface="Times New Roman" panose="02020603050405020304" pitchFamily="18" charset="0"/>
                <a:cs typeface="Times New Roman" panose="02020603050405020304" pitchFamily="18" charset="0"/>
              </a:rPr>
              <a:t> XII</a:t>
            </a:r>
            <a:endParaRPr lang="en-US" sz="44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10" name="Text Box 5"/>
          <p:cNvSpPr txBox="1">
            <a:spLocks noChangeArrowheads="1"/>
          </p:cNvSpPr>
          <p:nvPr/>
        </p:nvSpPr>
        <p:spPr bwMode="auto">
          <a:xfrm>
            <a:off x="1635789" y="3162300"/>
            <a:ext cx="11013411" cy="769441"/>
          </a:xfrm>
          <a:prstGeom prst="rect">
            <a:avLst/>
          </a:prstGeom>
          <a:noFill/>
          <a:ln w="9525">
            <a:noFill/>
            <a:miter lim="800000"/>
            <a:headEnd/>
            <a:tailEnd/>
          </a:ln>
          <a:effectLst/>
        </p:spPr>
        <p:txBody>
          <a:bodyPr wrap="square">
            <a:spAutoFit/>
          </a:bodyPr>
          <a:lstStyle/>
          <a:p>
            <a:pPr>
              <a:spcBef>
                <a:spcPct val="50000"/>
              </a:spcBef>
              <a:defRPr/>
            </a:pPr>
            <a:r>
              <a:rPr lang="en-US" sz="4400" b="1" dirty="0">
                <a:solidFill>
                  <a:schemeClr val="accent4">
                    <a:lumMod val="50000"/>
                  </a:schemeClr>
                </a:solidFill>
                <a:latin typeface="Times New Roman" panose="02020603050405020304" pitchFamily="18" charset="0"/>
                <a:cs typeface="Times New Roman" panose="02020603050405020304" pitchFamily="18" charset="0"/>
              </a:rPr>
              <a:t>- </a:t>
            </a:r>
            <a:r>
              <a:rPr lang="en-US" sz="4400" b="1" u="sng" dirty="0" err="1">
                <a:solidFill>
                  <a:schemeClr val="accent4">
                    <a:lumMod val="50000"/>
                  </a:schemeClr>
                </a:solidFill>
                <a:latin typeface="Times New Roman" panose="02020603050405020304" pitchFamily="18" charset="0"/>
                <a:cs typeface="Times New Roman" panose="02020603050405020304" pitchFamily="18" charset="0"/>
              </a:rPr>
              <a:t>Đoạn</a:t>
            </a:r>
            <a:r>
              <a:rPr lang="en-US" sz="4400" b="1" u="sng" dirty="0">
                <a:solidFill>
                  <a:schemeClr val="accent4">
                    <a:lumMod val="50000"/>
                  </a:schemeClr>
                </a:solidFill>
                <a:latin typeface="Times New Roman" panose="02020603050405020304" pitchFamily="18" charset="0"/>
                <a:cs typeface="Times New Roman" panose="02020603050405020304" pitchFamily="18" charset="0"/>
              </a:rPr>
              <a:t> 2</a:t>
            </a:r>
            <a:r>
              <a:rPr lang="en-US" sz="4400" b="1" dirty="0">
                <a:solidFill>
                  <a:schemeClr val="accent4">
                    <a:lumMod val="50000"/>
                  </a:schemeClr>
                </a:solidFill>
                <a:latin typeface="Times New Roman" panose="02020603050405020304" pitchFamily="18" charset="0"/>
                <a:cs typeface="Times New Roman" panose="02020603050405020304" pitchFamily="18" charset="0"/>
              </a:rPr>
              <a:t>:  </a:t>
            </a:r>
            <a:r>
              <a:rPr lang="en-US" sz="4400" dirty="0" err="1">
                <a:solidFill>
                  <a:schemeClr val="accent4">
                    <a:lumMod val="50000"/>
                  </a:schemeClr>
                </a:solidFill>
                <a:latin typeface="Times New Roman" panose="02020603050405020304" pitchFamily="18" charset="0"/>
                <a:cs typeface="Times New Roman" panose="02020603050405020304" pitchFamily="18" charset="0"/>
              </a:rPr>
              <a:t>Khu</a:t>
            </a:r>
            <a:r>
              <a:rPr lang="en-US" sz="4400" dirty="0">
                <a:solidFill>
                  <a:schemeClr val="accent4">
                    <a:lumMod val="50000"/>
                  </a:schemeClr>
                </a:solidFill>
                <a:latin typeface="Times New Roman" panose="02020603050405020304" pitchFamily="18" charset="0"/>
                <a:cs typeface="Times New Roman" panose="02020603050405020304" pitchFamily="18" charset="0"/>
              </a:rPr>
              <a:t> </a:t>
            </a:r>
            <a:r>
              <a:rPr lang="en-US" sz="4400" dirty="0" err="1">
                <a:solidFill>
                  <a:schemeClr val="accent4">
                    <a:lumMod val="50000"/>
                  </a:schemeClr>
                </a:solidFill>
                <a:latin typeface="Times New Roman" panose="02020603050405020304" pitchFamily="18" charset="0"/>
                <a:cs typeface="Times New Roman" panose="02020603050405020304" pitchFamily="18" charset="0"/>
              </a:rPr>
              <a:t>đền</a:t>
            </a:r>
            <a:r>
              <a:rPr lang="en-US" sz="4400" dirty="0">
                <a:solidFill>
                  <a:schemeClr val="accent4">
                    <a:lumMod val="50000"/>
                  </a:schemeClr>
                </a:solidFill>
                <a:latin typeface="Times New Roman" panose="02020603050405020304" pitchFamily="18" charset="0"/>
                <a:cs typeface="Times New Roman" panose="02020603050405020304" pitchFamily="18" charset="0"/>
              </a:rPr>
              <a:t> </a:t>
            </a:r>
            <a:r>
              <a:rPr lang="en-US" sz="4400" dirty="0" err="1">
                <a:solidFill>
                  <a:schemeClr val="accent4">
                    <a:lumMod val="50000"/>
                  </a:schemeClr>
                </a:solidFill>
                <a:latin typeface="Times New Roman" panose="02020603050405020304" pitchFamily="18" charset="0"/>
                <a:cs typeface="Times New Roman" panose="02020603050405020304" pitchFamily="18" charset="0"/>
              </a:rPr>
              <a:t>chính</a:t>
            </a:r>
            <a:r>
              <a:rPr lang="en-US" sz="4400" dirty="0">
                <a:solidFill>
                  <a:schemeClr val="accent4">
                    <a:lumMod val="50000"/>
                  </a:schemeClr>
                </a:solidFill>
                <a:latin typeface="Times New Roman" panose="02020603050405020304" pitchFamily="18" charset="0"/>
                <a:cs typeface="Times New Roman" panose="02020603050405020304" pitchFamily="18" charset="0"/>
              </a:rPr>
              <a:t>…..</a:t>
            </a:r>
            <a:r>
              <a:rPr lang="en-US" sz="4400" dirty="0" err="1">
                <a:solidFill>
                  <a:schemeClr val="accent4">
                    <a:lumMod val="50000"/>
                  </a:schemeClr>
                </a:solidFill>
                <a:latin typeface="Times New Roman" panose="02020603050405020304" pitchFamily="18" charset="0"/>
                <a:cs typeface="Times New Roman" panose="02020603050405020304" pitchFamily="18" charset="0"/>
              </a:rPr>
              <a:t>xây</a:t>
            </a:r>
            <a:r>
              <a:rPr lang="en-US" sz="4400" dirty="0">
                <a:solidFill>
                  <a:schemeClr val="accent4">
                    <a:lumMod val="50000"/>
                  </a:schemeClr>
                </a:solidFill>
                <a:latin typeface="Times New Roman" panose="02020603050405020304" pitchFamily="18" charset="0"/>
                <a:cs typeface="Times New Roman" panose="02020603050405020304" pitchFamily="18" charset="0"/>
              </a:rPr>
              <a:t> </a:t>
            </a:r>
            <a:r>
              <a:rPr lang="en-US" sz="4400" dirty="0" err="1">
                <a:solidFill>
                  <a:schemeClr val="accent4">
                    <a:lumMod val="50000"/>
                  </a:schemeClr>
                </a:solidFill>
                <a:latin typeface="Times New Roman" panose="02020603050405020304" pitchFamily="18" charset="0"/>
                <a:cs typeface="Times New Roman" panose="02020603050405020304" pitchFamily="18" charset="0"/>
              </a:rPr>
              <a:t>gạch</a:t>
            </a:r>
            <a:r>
              <a:rPr lang="en-US" sz="4400" dirty="0">
                <a:solidFill>
                  <a:schemeClr val="accent4">
                    <a:lumMod val="50000"/>
                  </a:schemeClr>
                </a:solidFill>
                <a:latin typeface="Times New Roman" panose="02020603050405020304" pitchFamily="18" charset="0"/>
                <a:cs typeface="Times New Roman" panose="02020603050405020304" pitchFamily="18" charset="0"/>
              </a:rPr>
              <a:t> </a:t>
            </a:r>
            <a:r>
              <a:rPr lang="en-US" sz="4400" dirty="0" err="1">
                <a:solidFill>
                  <a:schemeClr val="accent4">
                    <a:lumMod val="50000"/>
                  </a:schemeClr>
                </a:solidFill>
                <a:latin typeface="Times New Roman" panose="02020603050405020304" pitchFamily="18" charset="0"/>
                <a:cs typeface="Times New Roman" panose="02020603050405020304" pitchFamily="18" charset="0"/>
              </a:rPr>
              <a:t>vữa</a:t>
            </a:r>
            <a:r>
              <a:rPr lang="en-US" sz="4400" dirty="0">
                <a:solidFill>
                  <a:schemeClr val="accent4">
                    <a:lumMod val="50000"/>
                  </a:schemeClr>
                </a:solidFill>
                <a:latin typeface="Times New Roman" panose="02020603050405020304" pitchFamily="18" charset="0"/>
                <a:cs typeface="Times New Roman" panose="02020603050405020304" pitchFamily="18" charset="0"/>
              </a:rPr>
              <a:t>.</a:t>
            </a:r>
            <a:endParaRPr lang="en-US" sz="44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11" name="Text Box 6"/>
          <p:cNvSpPr txBox="1">
            <a:spLocks noChangeArrowheads="1"/>
          </p:cNvSpPr>
          <p:nvPr/>
        </p:nvSpPr>
        <p:spPr bwMode="auto">
          <a:xfrm>
            <a:off x="1676400" y="4244507"/>
            <a:ext cx="7936547" cy="769441"/>
          </a:xfrm>
          <a:prstGeom prst="rect">
            <a:avLst/>
          </a:prstGeom>
          <a:noFill/>
          <a:ln w="9525">
            <a:noFill/>
            <a:miter lim="800000"/>
            <a:headEnd/>
            <a:tailEnd/>
          </a:ln>
          <a:effectLst/>
        </p:spPr>
        <p:txBody>
          <a:bodyPr wrap="square">
            <a:spAutoFit/>
          </a:bodyPr>
          <a:lstStyle/>
          <a:p>
            <a:pPr>
              <a:spcBef>
                <a:spcPct val="50000"/>
              </a:spcBef>
              <a:defRPr/>
            </a:pPr>
            <a:r>
              <a:rPr lang="en-US" sz="4400" b="1" dirty="0">
                <a:solidFill>
                  <a:schemeClr val="accent4">
                    <a:lumMod val="50000"/>
                  </a:schemeClr>
                </a:solidFill>
                <a:latin typeface="Times New Roman" panose="02020603050405020304" pitchFamily="18" charset="0"/>
                <a:cs typeface="Times New Roman" panose="02020603050405020304" pitchFamily="18" charset="0"/>
              </a:rPr>
              <a:t>- </a:t>
            </a:r>
            <a:r>
              <a:rPr lang="en-US" sz="4400" b="1" u="sng" dirty="0" err="1">
                <a:solidFill>
                  <a:schemeClr val="accent4">
                    <a:lumMod val="50000"/>
                  </a:schemeClr>
                </a:solidFill>
                <a:latin typeface="Times New Roman" panose="02020603050405020304" pitchFamily="18" charset="0"/>
                <a:cs typeface="Times New Roman" panose="02020603050405020304" pitchFamily="18" charset="0"/>
              </a:rPr>
              <a:t>Đoạn</a:t>
            </a:r>
            <a:r>
              <a:rPr lang="en-US" sz="4400" b="1" u="sng" dirty="0">
                <a:solidFill>
                  <a:schemeClr val="accent4">
                    <a:lumMod val="50000"/>
                  </a:schemeClr>
                </a:solidFill>
                <a:latin typeface="Times New Roman" panose="02020603050405020304" pitchFamily="18" charset="0"/>
                <a:cs typeface="Times New Roman" panose="02020603050405020304" pitchFamily="18" charset="0"/>
              </a:rPr>
              <a:t> 3</a:t>
            </a:r>
            <a:r>
              <a:rPr lang="en-US" sz="4400" b="1" dirty="0">
                <a:solidFill>
                  <a:schemeClr val="accent4">
                    <a:lumMod val="50000"/>
                  </a:schemeClr>
                </a:solidFill>
                <a:latin typeface="Times New Roman" panose="02020603050405020304" pitchFamily="18" charset="0"/>
                <a:cs typeface="Times New Roman" panose="02020603050405020304" pitchFamily="18" charset="0"/>
              </a:rPr>
              <a:t>: </a:t>
            </a:r>
            <a:r>
              <a:rPr lang="en-US" sz="4400" dirty="0" err="1">
                <a:solidFill>
                  <a:schemeClr val="accent4">
                    <a:lumMod val="50000"/>
                  </a:schemeClr>
                </a:solidFill>
                <a:latin typeface="Times New Roman" panose="02020603050405020304" pitchFamily="18" charset="0"/>
                <a:cs typeface="Times New Roman" panose="02020603050405020304" pitchFamily="18" charset="0"/>
              </a:rPr>
              <a:t>Phần</a:t>
            </a:r>
            <a:r>
              <a:rPr lang="en-US" sz="4400" dirty="0">
                <a:solidFill>
                  <a:schemeClr val="accent4">
                    <a:lumMod val="50000"/>
                  </a:schemeClr>
                </a:solidFill>
                <a:latin typeface="Times New Roman" panose="02020603050405020304" pitchFamily="18" charset="0"/>
                <a:cs typeface="Times New Roman" panose="02020603050405020304" pitchFamily="18" charset="0"/>
              </a:rPr>
              <a:t> </a:t>
            </a:r>
            <a:r>
              <a:rPr lang="en-US" sz="4400" dirty="0" err="1">
                <a:solidFill>
                  <a:schemeClr val="accent4">
                    <a:lumMod val="50000"/>
                  </a:schemeClr>
                </a:solidFill>
                <a:latin typeface="Times New Roman" panose="02020603050405020304" pitchFamily="18" charset="0"/>
                <a:cs typeface="Times New Roman" panose="02020603050405020304" pitchFamily="18" charset="0"/>
              </a:rPr>
              <a:t>còn</a:t>
            </a:r>
            <a:r>
              <a:rPr lang="en-US" sz="4400" dirty="0">
                <a:solidFill>
                  <a:schemeClr val="accent4">
                    <a:lumMod val="50000"/>
                  </a:schemeClr>
                </a:solidFill>
                <a:latin typeface="Times New Roman" panose="02020603050405020304" pitchFamily="18" charset="0"/>
                <a:cs typeface="Times New Roman" panose="02020603050405020304" pitchFamily="18" charset="0"/>
              </a:rPr>
              <a:t> </a:t>
            </a:r>
            <a:r>
              <a:rPr lang="en-US" sz="4400" dirty="0" err="1">
                <a:solidFill>
                  <a:schemeClr val="accent4">
                    <a:lumMod val="50000"/>
                  </a:schemeClr>
                </a:solidFill>
                <a:latin typeface="Times New Roman" panose="02020603050405020304" pitchFamily="18" charset="0"/>
                <a:cs typeface="Times New Roman" panose="02020603050405020304" pitchFamily="18" charset="0"/>
              </a:rPr>
              <a:t>lại</a:t>
            </a:r>
            <a:endParaRPr lang="en-US" sz="44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5" name="12-Point Star 4"/>
          <p:cNvSpPr/>
          <p:nvPr/>
        </p:nvSpPr>
        <p:spPr>
          <a:xfrm>
            <a:off x="3436881" y="438221"/>
            <a:ext cx="5035404" cy="1400199"/>
          </a:xfrm>
          <a:prstGeom prst="star12">
            <a:avLst/>
          </a:prstGeom>
          <a:solidFill>
            <a:schemeClr val="accent4">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Bài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có</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mấy</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đoạn</a:t>
            </a:r>
            <a:r>
              <a:rPr lang="en-US" sz="36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061801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to="" calcmode="lin" valueType="num">
                                      <p:cBhvr>
                                        <p:cTn id="14" dur="1" fill="hold"/>
                                        <p:tgtEl>
                                          <p:spTgt spid="9"/>
                                        </p:tgtEl>
                                        <p:attrNameLst>
                                          <p:attrName/>
                                        </p:attrNameLst>
                                      </p:cBhvr>
                                    </p:anim>
                                  </p:childTnLst>
                                </p:cTn>
                              </p:par>
                              <p:par>
                                <p:cTn id="15" presetID="21" presetClass="exit" presetSubtype="1" fill="hold" grpId="1" nodeType="withEffect">
                                  <p:stCondLst>
                                    <p:cond delay="0"/>
                                  </p:stCondLst>
                                  <p:childTnLst>
                                    <p:animEffect transition="out" filter="wheel(1)">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par>
                          <p:cTn id="18" fill="hold">
                            <p:stCondLst>
                              <p:cond delay="500"/>
                            </p:stCondLst>
                            <p:childTnLst>
                              <p:par>
                                <p:cTn id="19" presetID="24"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to="" calcmode="lin" valueType="num">
                                      <p:cBhvr>
                                        <p:cTn id="21" dur="1" fill="hold"/>
                                        <p:tgtEl>
                                          <p:spTgt spid="10"/>
                                        </p:tgtEl>
                                        <p:attrNameLst>
                                          <p:attrName/>
                                        </p:attrNameLst>
                                      </p:cBhvr>
                                    </p:anim>
                                  </p:childTnLst>
                                </p:cTn>
                              </p:par>
                            </p:childTnLst>
                          </p:cTn>
                        </p:par>
                        <p:par>
                          <p:cTn id="22" fill="hold">
                            <p:stCondLst>
                              <p:cond delay="500"/>
                            </p:stCondLst>
                            <p:childTnLst>
                              <p:par>
                                <p:cTn id="23" presetID="24"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to="" calcmode="lin" valueType="num">
                                      <p:cBhvr>
                                        <p:cTn id="25"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5" grpId="0" animBg="1"/>
      <p:bldP spid="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0B3567-87CB-E4C2-06DA-ABB23F1D0C68}"/>
              </a:ext>
            </a:extLst>
          </p:cNvPr>
          <p:cNvSpPr/>
          <p:nvPr/>
        </p:nvSpPr>
        <p:spPr>
          <a:xfrm>
            <a:off x="1219200" y="3447633"/>
            <a:ext cx="9906000" cy="2123658"/>
          </a:xfrm>
          <a:prstGeom prst="rect">
            <a:avLst/>
          </a:prstGeom>
        </p:spPr>
        <p:txBody>
          <a:bodyPr wrap="square">
            <a:spAutoFit/>
          </a:bodyPr>
          <a:lstStyle/>
          <a:p>
            <a:r>
              <a:rPr lang="vi-VN" sz="4400" b="1" i="1" dirty="0">
                <a:solidFill>
                  <a:schemeClr val="accent4">
                    <a:lumMod val="50000"/>
                  </a:schemeClr>
                </a:solidFill>
                <a:latin typeface="+mj-lt"/>
              </a:rPr>
              <a:t>     </a:t>
            </a:r>
            <a:r>
              <a:rPr lang="en-US" sz="4400" b="1" i="1" dirty="0" smtClean="0">
                <a:solidFill>
                  <a:schemeClr val="accent4">
                    <a:lumMod val="50000"/>
                  </a:schemeClr>
                </a:solidFill>
                <a:latin typeface="+mj-lt"/>
              </a:rPr>
              <a:t>C</a:t>
            </a:r>
            <a:r>
              <a:rPr lang="vi-VN" sz="4400" b="1" i="1" dirty="0" smtClean="0">
                <a:solidFill>
                  <a:schemeClr val="accent4">
                    <a:lumMod val="50000"/>
                  </a:schemeClr>
                </a:solidFill>
                <a:latin typeface="+mj-lt"/>
              </a:rPr>
              <a:t>a </a:t>
            </a:r>
            <a:r>
              <a:rPr lang="vi-VN" sz="4400" b="1" i="1">
                <a:solidFill>
                  <a:schemeClr val="accent4">
                    <a:lumMod val="50000"/>
                  </a:schemeClr>
                </a:solidFill>
                <a:latin typeface="+mj-lt"/>
              </a:rPr>
              <a:t>ngợi </a:t>
            </a:r>
            <a:r>
              <a:rPr lang="vi-VN" sz="4400" b="1" i="1" smtClean="0">
                <a:solidFill>
                  <a:schemeClr val="accent4">
                    <a:lumMod val="50000"/>
                  </a:schemeClr>
                </a:solidFill>
                <a:latin typeface="+mj-lt"/>
              </a:rPr>
              <a:t> </a:t>
            </a:r>
            <a:r>
              <a:rPr lang="vi-VN" sz="4400" b="1" i="1" dirty="0">
                <a:solidFill>
                  <a:schemeClr val="accent4">
                    <a:lumMod val="50000"/>
                  </a:schemeClr>
                </a:solidFill>
                <a:latin typeface="+mj-lt"/>
              </a:rPr>
              <a:t>Ăng – co Vát, một công trình kiến trúc và điêu khắc tuyệt diệu của nhân dân</a:t>
            </a:r>
            <a:r>
              <a:rPr lang="vi-VN" sz="4400" dirty="0">
                <a:solidFill>
                  <a:schemeClr val="accent4">
                    <a:lumMod val="50000"/>
                  </a:schemeClr>
                </a:solidFill>
                <a:latin typeface="+mj-lt"/>
              </a:rPr>
              <a:t> </a:t>
            </a:r>
            <a:r>
              <a:rPr lang="vi-VN" sz="4400" b="1" i="1" dirty="0">
                <a:solidFill>
                  <a:schemeClr val="accent4">
                    <a:lumMod val="50000"/>
                  </a:schemeClr>
                </a:solidFill>
                <a:latin typeface="+mj-lt"/>
              </a:rPr>
              <a:t>Cam – pu - chia</a:t>
            </a:r>
            <a:endParaRPr lang="vi-VN" sz="4400" dirty="0">
              <a:solidFill>
                <a:schemeClr val="accent4">
                  <a:lumMod val="50000"/>
                </a:schemeClr>
              </a:solidFill>
              <a:latin typeface="+mj-lt"/>
            </a:endParaRPr>
          </a:p>
        </p:txBody>
      </p:sp>
      <p:sp>
        <p:nvSpPr>
          <p:cNvPr id="8" name="Rectangle 7">
            <a:extLst>
              <a:ext uri="{FF2B5EF4-FFF2-40B4-BE49-F238E27FC236}">
                <a16:creationId xmlns:a16="http://schemas.microsoft.com/office/drawing/2014/main" id="{06F84F3B-D56D-C2BB-338A-C7BFED331037}"/>
              </a:ext>
            </a:extLst>
          </p:cNvPr>
          <p:cNvSpPr/>
          <p:nvPr/>
        </p:nvSpPr>
        <p:spPr>
          <a:xfrm>
            <a:off x="-533400" y="2505670"/>
            <a:ext cx="6019800" cy="923330"/>
          </a:xfrm>
          <a:prstGeom prst="rect">
            <a:avLst/>
          </a:prstGeom>
          <a:noFill/>
        </p:spPr>
        <p:txBody>
          <a:bodyPr wrap="square" lIns="91440" tIns="45720" rIns="91440" bIns="45720">
            <a:spAutoFit/>
          </a:bodyPr>
          <a:lstStyle/>
          <a:p>
            <a:pPr algn="ct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Nội</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dung:</a:t>
            </a:r>
            <a:endPar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6EB8257D-D925-4C6D-BDFE-C857C1139AC9}"/>
              </a:ext>
            </a:extLst>
          </p:cNvPr>
          <p:cNvSpPr/>
          <p:nvPr/>
        </p:nvSpPr>
        <p:spPr>
          <a:xfrm>
            <a:off x="3769054" y="228600"/>
            <a:ext cx="2955937" cy="1107996"/>
          </a:xfrm>
          <a:prstGeom prst="rect">
            <a:avLst/>
          </a:prstGeom>
          <a:noFill/>
        </p:spPr>
        <p:txBody>
          <a:bodyPr wrap="none" lIns="91440" tIns="45720" rIns="91440" bIns="45720">
            <a:spAutoFit/>
          </a:bodyPr>
          <a:lstStyle/>
          <a:p>
            <a:pPr algn="ctr"/>
            <a:r>
              <a:rPr lang="en-US" sz="6600" b="1" dirty="0" err="1" smtClean="0">
                <a:ln w="0"/>
                <a:solidFill>
                  <a:srgbClr val="C00000"/>
                </a:solidFill>
                <a:effectLst>
                  <a:outerShdw blurRad="38100" dist="19050" dir="2700000" algn="tl" rotWithShape="0">
                    <a:schemeClr val="dk1">
                      <a:alpha val="40000"/>
                    </a:schemeClr>
                  </a:outerShdw>
                </a:effectLst>
                <a:latin typeface="UTM Showcard" panose="02040603050506020204" pitchFamily="18"/>
                <a:cs typeface="Times New Roman" panose="02020603050405020304" pitchFamily="18" charset="0"/>
              </a:rPr>
              <a:t>Tập</a:t>
            </a:r>
            <a:r>
              <a:rPr lang="en-US" sz="6600" b="1" dirty="0" smtClean="0">
                <a:ln w="0"/>
                <a:solidFill>
                  <a:srgbClr val="C00000"/>
                </a:solidFill>
                <a:effectLst>
                  <a:outerShdw blurRad="38100" dist="19050" dir="2700000" algn="tl" rotWithShape="0">
                    <a:schemeClr val="dk1">
                      <a:alpha val="40000"/>
                    </a:schemeClr>
                  </a:outerShdw>
                </a:effectLst>
                <a:latin typeface="UTM Showcard" panose="02040603050506020204" pitchFamily="18"/>
                <a:cs typeface="Times New Roman" panose="02020603050405020304" pitchFamily="18" charset="0"/>
              </a:rPr>
              <a:t> </a:t>
            </a:r>
            <a:r>
              <a:rPr lang="en-US" sz="6600" b="1" dirty="0" err="1" smtClean="0">
                <a:ln w="0"/>
                <a:solidFill>
                  <a:srgbClr val="C00000"/>
                </a:solidFill>
                <a:effectLst>
                  <a:outerShdw blurRad="38100" dist="19050" dir="2700000" algn="tl" rotWithShape="0">
                    <a:schemeClr val="dk1">
                      <a:alpha val="40000"/>
                    </a:schemeClr>
                  </a:outerShdw>
                </a:effectLst>
                <a:latin typeface="UTM Showcard" panose="02040603050506020204" pitchFamily="18"/>
                <a:cs typeface="Times New Roman" panose="02020603050405020304" pitchFamily="18" charset="0"/>
              </a:rPr>
              <a:t>đọc</a:t>
            </a:r>
            <a:endParaRPr lang="en-US" sz="6600" b="1" dirty="0">
              <a:ln w="0"/>
              <a:solidFill>
                <a:srgbClr val="C00000"/>
              </a:solidFill>
              <a:effectLst>
                <a:outerShdw blurRad="38100" dist="19050" dir="2700000" algn="tl" rotWithShape="0">
                  <a:schemeClr val="dk1">
                    <a:alpha val="40000"/>
                  </a:schemeClr>
                </a:outerShdw>
              </a:effectLst>
              <a:latin typeface="UTM Showcard" panose="02040603050506020204" pitchFamily="18"/>
              <a:cs typeface="Times New Roman" panose="02020603050405020304" pitchFamily="18" charset="0"/>
            </a:endParaRPr>
          </a:p>
        </p:txBody>
      </p:sp>
      <p:sp>
        <p:nvSpPr>
          <p:cNvPr id="5" name="Rectangle 4">
            <a:extLst>
              <a:ext uri="{FF2B5EF4-FFF2-40B4-BE49-F238E27FC236}">
                <a16:creationId xmlns:a16="http://schemas.microsoft.com/office/drawing/2014/main" id="{6EB8257D-D925-4C6D-BDFE-C857C1139AC9}"/>
              </a:ext>
            </a:extLst>
          </p:cNvPr>
          <p:cNvSpPr/>
          <p:nvPr/>
        </p:nvSpPr>
        <p:spPr>
          <a:xfrm>
            <a:off x="2590800" y="1482804"/>
            <a:ext cx="5617243" cy="1107996"/>
          </a:xfrm>
          <a:prstGeom prst="rect">
            <a:avLst/>
          </a:prstGeom>
          <a:noFill/>
        </p:spPr>
        <p:txBody>
          <a:bodyPr wrap="none" lIns="91440" tIns="45720" rIns="91440" bIns="45720">
            <a:spAutoFit/>
          </a:bodyPr>
          <a:lstStyle/>
          <a:p>
            <a:pPr algn="ctr"/>
            <a:r>
              <a:rPr lang="en-US" sz="6600" b="1" dirty="0" err="1">
                <a:ln w="0"/>
                <a:solidFill>
                  <a:srgbClr val="C00000"/>
                </a:solidFill>
                <a:effectLst>
                  <a:outerShdw blurRad="38100" dist="19050" dir="2700000" algn="tl" rotWithShape="0">
                    <a:schemeClr val="dk1">
                      <a:alpha val="40000"/>
                    </a:schemeClr>
                  </a:outerShdw>
                </a:effectLst>
                <a:latin typeface="UTM Showcard" panose="02040603050506020204" pitchFamily="18"/>
                <a:cs typeface="Times New Roman" panose="02020603050405020304" pitchFamily="18" charset="0"/>
              </a:rPr>
              <a:t>Ăng</a:t>
            </a:r>
            <a:r>
              <a:rPr lang="en-US" sz="6600" b="1" dirty="0">
                <a:ln w="0"/>
                <a:solidFill>
                  <a:srgbClr val="C00000"/>
                </a:solidFill>
                <a:effectLst>
                  <a:outerShdw blurRad="38100" dist="19050" dir="2700000" algn="tl" rotWithShape="0">
                    <a:schemeClr val="dk1">
                      <a:alpha val="40000"/>
                    </a:schemeClr>
                  </a:outerShdw>
                </a:effectLst>
                <a:latin typeface="UTM Showcard" panose="02040603050506020204" pitchFamily="18"/>
                <a:cs typeface="Times New Roman" panose="02020603050405020304" pitchFamily="18" charset="0"/>
              </a:rPr>
              <a:t> – co  </a:t>
            </a:r>
            <a:r>
              <a:rPr lang="en-US" sz="6600" b="1" dirty="0" err="1">
                <a:ln w="0"/>
                <a:solidFill>
                  <a:srgbClr val="C00000"/>
                </a:solidFill>
                <a:effectLst>
                  <a:outerShdw blurRad="38100" dist="19050" dir="2700000" algn="tl" rotWithShape="0">
                    <a:schemeClr val="dk1">
                      <a:alpha val="40000"/>
                    </a:schemeClr>
                  </a:outerShdw>
                </a:effectLst>
                <a:latin typeface="UTM Showcard" panose="02040603050506020204" pitchFamily="18"/>
                <a:cs typeface="Times New Roman" panose="02020603050405020304" pitchFamily="18" charset="0"/>
              </a:rPr>
              <a:t>Vát</a:t>
            </a:r>
            <a:endParaRPr lang="en-US" sz="6600" b="1" dirty="0">
              <a:ln w="0"/>
              <a:solidFill>
                <a:srgbClr val="C00000"/>
              </a:solidFill>
              <a:effectLst>
                <a:outerShdw blurRad="38100" dist="19050" dir="2700000" algn="tl" rotWithShape="0">
                  <a:schemeClr val="dk1">
                    <a:alpha val="40000"/>
                  </a:schemeClr>
                </a:outerShdw>
              </a:effectLst>
              <a:latin typeface="UTM Showcard" panose="02040603050506020204" pitchFamily="18"/>
              <a:cs typeface="Times New Roman" panose="02020603050405020304" pitchFamily="18" charset="0"/>
            </a:endParaRPr>
          </a:p>
        </p:txBody>
      </p:sp>
    </p:spTree>
    <p:extLst>
      <p:ext uri="{BB962C8B-B14F-4D97-AF65-F5344CB8AC3E}">
        <p14:creationId xmlns:p14="http://schemas.microsoft.com/office/powerpoint/2010/main" val="221219947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Scroll: Horizontal 7">
            <a:extLst>
              <a:ext uri="{FF2B5EF4-FFF2-40B4-BE49-F238E27FC236}">
                <a16:creationId xmlns:a16="http://schemas.microsoft.com/office/drawing/2014/main" id="{F16C04C1-9978-7D55-B87B-A2CA5C48606B}"/>
              </a:ext>
            </a:extLst>
          </p:cNvPr>
          <p:cNvSpPr/>
          <p:nvPr/>
        </p:nvSpPr>
        <p:spPr>
          <a:xfrm>
            <a:off x="2732388" y="381000"/>
            <a:ext cx="6727224" cy="1143000"/>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LUYỆN ĐỌC DIỄN CẢM</a:t>
            </a:r>
            <a:endParaRPr lang="en-US" sz="4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C481C7BE-F55B-7E49-AFF9-E524AA446D93}"/>
              </a:ext>
            </a:extLst>
          </p:cNvPr>
          <p:cNvCxnSpPr>
            <a:cxnSpLocks/>
          </p:cNvCxnSpPr>
          <p:nvPr/>
        </p:nvCxnSpPr>
        <p:spPr>
          <a:xfrm>
            <a:off x="3809999" y="2824566"/>
            <a:ext cx="2057400" cy="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492EF9D7-0B24-E711-8385-D5EC3F3E7B57}"/>
              </a:ext>
            </a:extLst>
          </p:cNvPr>
          <p:cNvSpPr txBox="1"/>
          <p:nvPr/>
        </p:nvSpPr>
        <p:spPr>
          <a:xfrm>
            <a:off x="11049000" y="3425483"/>
            <a:ext cx="685799"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2E7AAA25-4CA8-5951-C90D-AAFD7D1DFCC6}"/>
              </a:ext>
            </a:extLst>
          </p:cNvPr>
          <p:cNvSpPr txBox="1"/>
          <p:nvPr/>
        </p:nvSpPr>
        <p:spPr>
          <a:xfrm>
            <a:off x="648990" y="1773228"/>
            <a:ext cx="11125200" cy="4524315"/>
          </a:xfrm>
          <a:prstGeom prst="rect">
            <a:avLst/>
          </a:prstGeom>
          <a:noFill/>
        </p:spPr>
        <p:txBody>
          <a:bodyPr wrap="square">
            <a:spAutoFit/>
          </a:bodyPr>
          <a:lstStyle/>
          <a:p>
            <a:r>
              <a:rPr lang="en-US" sz="3600" b="0" i="0" dirty="0">
                <a:effectLst/>
                <a:latin typeface="+mj-lt"/>
              </a:rPr>
              <a:t>    </a:t>
            </a:r>
            <a:r>
              <a:rPr lang="vi-VN" sz="3600" b="0" i="0" dirty="0">
                <a:effectLst/>
                <a:latin typeface="+mj-lt"/>
              </a:rPr>
              <a:t>Toàn bộ khu đền quay về hướng tây. Lúc hoàng hôn, Ăng-co Vát thật huy hoàng. Mặt trời lặn, ánh sáng chiếu soi vào bóng tối cửa đền. Những ngọn tháp cao vút ở phía trên, lấp loáng giữa những chùm lá thốt nốt xòa tán tròn vượt lên hẳn những hàng muỗm già cổ kính. Ngôi đền cao với những thềm đá rêu phong, uy nghi kì lạ, càng cao càng thâm nghiêm dưới ánh trời vàng, khi đàn dơi bay tỏa ra từ các ngách.</a:t>
            </a:r>
            <a:endParaRPr lang="en-US" sz="3600" dirty="0">
              <a:latin typeface="+mj-lt"/>
            </a:endParaRPr>
          </a:p>
        </p:txBody>
      </p:sp>
      <p:cxnSp>
        <p:nvCxnSpPr>
          <p:cNvPr id="10" name="Straight Connector 9">
            <a:extLst>
              <a:ext uri="{FF2B5EF4-FFF2-40B4-BE49-F238E27FC236}">
                <a16:creationId xmlns:a16="http://schemas.microsoft.com/office/drawing/2014/main" id="{628AD259-8F34-75BA-0BE5-ACE51DEEB7E1}"/>
              </a:ext>
            </a:extLst>
          </p:cNvPr>
          <p:cNvCxnSpPr>
            <a:cxnSpLocks/>
          </p:cNvCxnSpPr>
          <p:nvPr/>
        </p:nvCxnSpPr>
        <p:spPr>
          <a:xfrm>
            <a:off x="10058400" y="2824566"/>
            <a:ext cx="9906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656B722B-ED17-C476-AF02-6553D760709C}"/>
              </a:ext>
            </a:extLst>
          </p:cNvPr>
          <p:cNvCxnSpPr>
            <a:cxnSpLocks/>
          </p:cNvCxnSpPr>
          <p:nvPr/>
        </p:nvCxnSpPr>
        <p:spPr>
          <a:xfrm>
            <a:off x="648990" y="3425483"/>
            <a:ext cx="762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1BD5B052-599F-82D8-B530-42D75339F4A1}"/>
              </a:ext>
            </a:extLst>
          </p:cNvPr>
          <p:cNvCxnSpPr>
            <a:cxnSpLocks/>
          </p:cNvCxnSpPr>
          <p:nvPr/>
        </p:nvCxnSpPr>
        <p:spPr>
          <a:xfrm>
            <a:off x="8697612" y="3395004"/>
            <a:ext cx="1360788"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D3DD63B5-4EA4-0E43-EA99-9E87BCA7BA4B}"/>
              </a:ext>
            </a:extLst>
          </p:cNvPr>
          <p:cNvCxnSpPr>
            <a:cxnSpLocks/>
          </p:cNvCxnSpPr>
          <p:nvPr/>
        </p:nvCxnSpPr>
        <p:spPr>
          <a:xfrm>
            <a:off x="1676400" y="3962400"/>
            <a:ext cx="17526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id="{01D075B9-8DB0-C2A1-D3AF-1EDF54B78522}"/>
              </a:ext>
            </a:extLst>
          </p:cNvPr>
          <p:cNvCxnSpPr>
            <a:cxnSpLocks/>
          </p:cNvCxnSpPr>
          <p:nvPr/>
        </p:nvCxnSpPr>
        <p:spPr>
          <a:xfrm>
            <a:off x="6400800" y="5029200"/>
            <a:ext cx="13716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59886AEE-66F7-8689-78F6-412CD83A9E44}"/>
              </a:ext>
            </a:extLst>
          </p:cNvPr>
          <p:cNvCxnSpPr>
            <a:cxnSpLocks/>
          </p:cNvCxnSpPr>
          <p:nvPr/>
        </p:nvCxnSpPr>
        <p:spPr>
          <a:xfrm>
            <a:off x="8925495" y="5029200"/>
            <a:ext cx="2580705"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id="{E621FBD7-E0DF-983D-39E0-A4AFDE1B4E57}"/>
              </a:ext>
            </a:extLst>
          </p:cNvPr>
          <p:cNvCxnSpPr>
            <a:cxnSpLocks/>
          </p:cNvCxnSpPr>
          <p:nvPr/>
        </p:nvCxnSpPr>
        <p:spPr>
          <a:xfrm>
            <a:off x="648990" y="5562600"/>
            <a:ext cx="2580705" cy="0"/>
          </a:xfrm>
          <a:prstGeom prst="line">
            <a:avLst/>
          </a:prstGeom>
          <a:ln w="28575"/>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052420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3D471D5-B676-CC8F-233F-1BC0A27ABEA5}"/>
              </a:ext>
            </a:extLst>
          </p:cNvPr>
          <p:cNvSpPr/>
          <p:nvPr/>
        </p:nvSpPr>
        <p:spPr>
          <a:xfrm>
            <a:off x="2362200" y="3276600"/>
            <a:ext cx="7782194" cy="1446550"/>
          </a:xfrm>
          <a:prstGeom prst="rect">
            <a:avLst/>
          </a:prstGeom>
          <a:noFill/>
        </p:spPr>
        <p:txBody>
          <a:bodyPr spcFirstLastPara="1" wrap="none" lIns="91440" tIns="45720" rIns="91440" bIns="45720" numCol="1">
            <a:prstTxWarp prst="textArchUp">
              <a:avLst/>
            </a:prstTxWarp>
            <a:spAutoFit/>
          </a:bodyPr>
          <a:lstStyle/>
          <a:p>
            <a:pPr algn="ct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DẶN DÒ</a:t>
            </a:r>
          </a:p>
        </p:txBody>
      </p:sp>
    </p:spTree>
    <p:extLst>
      <p:ext uri="{BB962C8B-B14F-4D97-AF65-F5344CB8AC3E}">
        <p14:creationId xmlns:p14="http://schemas.microsoft.com/office/powerpoint/2010/main" val="9597901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BD12EF-54B5-44F4-BB16-F6AC5974B1CE}"/>
              </a:ext>
            </a:extLst>
          </p:cNvPr>
          <p:cNvSpPr txBox="1"/>
          <p:nvPr/>
        </p:nvSpPr>
        <p:spPr>
          <a:xfrm>
            <a:off x="5002236" y="762933"/>
            <a:ext cx="3303564" cy="584775"/>
          </a:xfrm>
          <a:prstGeom prst="rect">
            <a:avLst/>
          </a:prstGeom>
          <a:noFill/>
        </p:spPr>
        <p:txBody>
          <a:bodyPr wrap="square" rtlCol="0">
            <a:spAutoFit/>
          </a:bodyPr>
          <a:lstStyle/>
          <a:p>
            <a:r>
              <a:rPr lang="en-US" sz="3200" b="1" u="sng" dirty="0" err="1">
                <a:solidFill>
                  <a:schemeClr val="accent6">
                    <a:lumMod val="50000"/>
                  </a:schemeClr>
                </a:solidFill>
                <a:latin typeface="Times New Roman" panose="02020603050405020304" pitchFamily="18" charset="0"/>
                <a:cs typeface="Times New Roman" panose="02020603050405020304" pitchFamily="18" charset="0"/>
              </a:rPr>
              <a:t>Luyện</a:t>
            </a:r>
            <a:r>
              <a:rPr lang="en-US" sz="3200" b="1" u="sng"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u="sng" dirty="0" err="1">
                <a:solidFill>
                  <a:schemeClr val="accent6">
                    <a:lumMod val="50000"/>
                  </a:schemeClr>
                </a:solidFill>
                <a:latin typeface="Times New Roman" panose="02020603050405020304" pitchFamily="18" charset="0"/>
                <a:cs typeface="Times New Roman" panose="02020603050405020304" pitchFamily="18" charset="0"/>
              </a:rPr>
              <a:t>đọc</a:t>
            </a:r>
            <a:r>
              <a:rPr lang="en-US" sz="3200" b="1" u="sng"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u="sng" dirty="0" err="1">
                <a:solidFill>
                  <a:schemeClr val="accent6">
                    <a:lumMod val="50000"/>
                  </a:schemeClr>
                </a:solidFill>
                <a:latin typeface="Times New Roman" panose="02020603050405020304" pitchFamily="18" charset="0"/>
                <a:cs typeface="Times New Roman" panose="02020603050405020304" pitchFamily="18" charset="0"/>
              </a:rPr>
              <a:t>từ</a:t>
            </a:r>
            <a:endParaRPr lang="en-US" sz="3200" b="1" u="sng"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D974EE1-E02C-4AEC-B2B6-94660597B2D6}"/>
              </a:ext>
            </a:extLst>
          </p:cNvPr>
          <p:cNvSpPr txBox="1"/>
          <p:nvPr/>
        </p:nvSpPr>
        <p:spPr>
          <a:xfrm>
            <a:off x="2407931" y="2362200"/>
            <a:ext cx="4240225" cy="769441"/>
          </a:xfrm>
          <a:prstGeom prst="rect">
            <a:avLst/>
          </a:prstGeom>
          <a:noFill/>
        </p:spPr>
        <p:txBody>
          <a:bodyPr wrap="square" rtlCol="0">
            <a:spAutoFit/>
          </a:bodyPr>
          <a:lstStyle/>
          <a:p>
            <a:r>
              <a:rPr lang="en-US" sz="4400" dirty="0" err="1">
                <a:solidFill>
                  <a:schemeClr val="accent4">
                    <a:lumMod val="50000"/>
                  </a:schemeClr>
                </a:solidFill>
                <a:latin typeface="Times New Roman" panose="02020603050405020304" pitchFamily="18" charset="0"/>
                <a:cs typeface="Times New Roman" panose="02020603050405020304" pitchFamily="18" charset="0"/>
              </a:rPr>
              <a:t>Ăng</a:t>
            </a:r>
            <a:r>
              <a:rPr lang="en-US" sz="4400" dirty="0">
                <a:solidFill>
                  <a:schemeClr val="accent4">
                    <a:lumMod val="50000"/>
                  </a:schemeClr>
                </a:solidFill>
                <a:latin typeface="Times New Roman" panose="02020603050405020304" pitchFamily="18" charset="0"/>
                <a:cs typeface="Times New Roman" panose="02020603050405020304" pitchFamily="18" charset="0"/>
              </a:rPr>
              <a:t>-co </a:t>
            </a:r>
            <a:r>
              <a:rPr lang="en-US" sz="4400" dirty="0" err="1">
                <a:solidFill>
                  <a:schemeClr val="accent4">
                    <a:lumMod val="50000"/>
                  </a:schemeClr>
                </a:solidFill>
                <a:latin typeface="Times New Roman" panose="02020603050405020304" pitchFamily="18" charset="0"/>
                <a:cs typeface="Times New Roman" panose="02020603050405020304" pitchFamily="18" charset="0"/>
              </a:rPr>
              <a:t>Vát</a:t>
            </a:r>
            <a:endParaRPr lang="en-US" sz="44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E5B54023-5DAA-45C0-A223-A1AAD1CB516D}"/>
              </a:ext>
            </a:extLst>
          </p:cNvPr>
          <p:cNvSpPr txBox="1"/>
          <p:nvPr/>
        </p:nvSpPr>
        <p:spPr>
          <a:xfrm>
            <a:off x="3027503" y="3564297"/>
            <a:ext cx="2535097" cy="769441"/>
          </a:xfrm>
          <a:prstGeom prst="rect">
            <a:avLst/>
          </a:prstGeom>
          <a:noFill/>
        </p:spPr>
        <p:txBody>
          <a:bodyPr wrap="square" rtlCol="0">
            <a:spAutoFit/>
          </a:bodyPr>
          <a:lstStyle/>
          <a:p>
            <a:r>
              <a:rPr lang="en-US" sz="4400" dirty="0" err="1">
                <a:solidFill>
                  <a:schemeClr val="accent4">
                    <a:lumMod val="50000"/>
                  </a:schemeClr>
                </a:solidFill>
                <a:latin typeface="Times New Roman" panose="02020603050405020304" pitchFamily="18" charset="0"/>
                <a:cs typeface="Times New Roman" panose="02020603050405020304" pitchFamily="18" charset="0"/>
              </a:rPr>
              <a:t>Thốt</a:t>
            </a:r>
            <a:r>
              <a:rPr lang="en-US" sz="4400" dirty="0">
                <a:solidFill>
                  <a:schemeClr val="accent4">
                    <a:lumMod val="50000"/>
                  </a:schemeClr>
                </a:solidFill>
                <a:latin typeface="Times New Roman" panose="02020603050405020304" pitchFamily="18" charset="0"/>
                <a:cs typeface="Times New Roman" panose="02020603050405020304" pitchFamily="18" charset="0"/>
              </a:rPr>
              <a:t> </a:t>
            </a:r>
            <a:r>
              <a:rPr lang="en-US" sz="4400" dirty="0" err="1">
                <a:solidFill>
                  <a:schemeClr val="accent4">
                    <a:lumMod val="50000"/>
                  </a:schemeClr>
                </a:solidFill>
                <a:latin typeface="Times New Roman" panose="02020603050405020304" pitchFamily="18" charset="0"/>
                <a:cs typeface="Times New Roman" panose="02020603050405020304" pitchFamily="18" charset="0"/>
              </a:rPr>
              <a:t>nốt</a:t>
            </a:r>
            <a:endParaRPr lang="en-US" sz="44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A5AAE61-017D-4D7D-88EF-C110E2E9068B}"/>
              </a:ext>
            </a:extLst>
          </p:cNvPr>
          <p:cNvSpPr txBox="1"/>
          <p:nvPr/>
        </p:nvSpPr>
        <p:spPr>
          <a:xfrm>
            <a:off x="7044385" y="3478212"/>
            <a:ext cx="4080815" cy="769441"/>
          </a:xfrm>
          <a:prstGeom prst="rect">
            <a:avLst/>
          </a:prstGeom>
          <a:noFill/>
        </p:spPr>
        <p:txBody>
          <a:bodyPr wrap="square" rtlCol="0">
            <a:spAutoFit/>
          </a:bodyPr>
          <a:lstStyle/>
          <a:p>
            <a:r>
              <a:rPr lang="en-US" sz="4400" dirty="0" err="1">
                <a:solidFill>
                  <a:schemeClr val="accent4">
                    <a:lumMod val="50000"/>
                  </a:schemeClr>
                </a:solidFill>
                <a:latin typeface="Times New Roman" panose="02020603050405020304" pitchFamily="18" charset="0"/>
                <a:cs typeface="Times New Roman" panose="02020603050405020304" pitchFamily="18" charset="0"/>
              </a:rPr>
              <a:t>thâm</a:t>
            </a:r>
            <a:r>
              <a:rPr lang="en-US" sz="4400" dirty="0">
                <a:solidFill>
                  <a:schemeClr val="accent4">
                    <a:lumMod val="50000"/>
                  </a:schemeClr>
                </a:solidFill>
                <a:latin typeface="Times New Roman" panose="02020603050405020304" pitchFamily="18" charset="0"/>
                <a:cs typeface="Times New Roman" panose="02020603050405020304" pitchFamily="18" charset="0"/>
              </a:rPr>
              <a:t> </a:t>
            </a:r>
            <a:r>
              <a:rPr lang="en-US" sz="4400" dirty="0" err="1">
                <a:solidFill>
                  <a:schemeClr val="accent4">
                    <a:lumMod val="50000"/>
                  </a:schemeClr>
                </a:solidFill>
                <a:latin typeface="Times New Roman" panose="02020603050405020304" pitchFamily="18" charset="0"/>
                <a:cs typeface="Times New Roman" panose="02020603050405020304" pitchFamily="18" charset="0"/>
              </a:rPr>
              <a:t>nghiêm</a:t>
            </a:r>
            <a:endParaRPr lang="en-US" sz="44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933CD4C-FB29-4085-8FA0-CCF5964DEF80}"/>
              </a:ext>
            </a:extLst>
          </p:cNvPr>
          <p:cNvSpPr txBox="1"/>
          <p:nvPr/>
        </p:nvSpPr>
        <p:spPr>
          <a:xfrm>
            <a:off x="7162800" y="2376471"/>
            <a:ext cx="3547414" cy="769441"/>
          </a:xfrm>
          <a:prstGeom prst="rect">
            <a:avLst/>
          </a:prstGeom>
          <a:noFill/>
        </p:spPr>
        <p:txBody>
          <a:bodyPr wrap="square" rtlCol="0">
            <a:spAutoFit/>
          </a:bodyPr>
          <a:lstStyle/>
          <a:p>
            <a:r>
              <a:rPr lang="en-US" sz="4400" dirty="0" err="1">
                <a:solidFill>
                  <a:schemeClr val="accent4">
                    <a:lumMod val="50000"/>
                  </a:schemeClr>
                </a:solidFill>
                <a:latin typeface="Times New Roman" panose="02020603050405020304" pitchFamily="18" charset="0"/>
                <a:cs typeface="Times New Roman" panose="02020603050405020304" pitchFamily="18" charset="0"/>
              </a:rPr>
              <a:t>kít</a:t>
            </a:r>
            <a:r>
              <a:rPr lang="en-US" sz="4400" dirty="0">
                <a:solidFill>
                  <a:schemeClr val="accent4">
                    <a:lumMod val="50000"/>
                  </a:schemeClr>
                </a:solidFill>
                <a:latin typeface="Times New Roman" panose="02020603050405020304" pitchFamily="18" charset="0"/>
                <a:cs typeface="Times New Roman" panose="02020603050405020304" pitchFamily="18" charset="0"/>
              </a:rPr>
              <a:t> </a:t>
            </a:r>
            <a:r>
              <a:rPr lang="en-US" sz="4400" dirty="0" err="1">
                <a:solidFill>
                  <a:schemeClr val="accent4">
                    <a:lumMod val="50000"/>
                  </a:schemeClr>
                </a:solidFill>
                <a:latin typeface="Times New Roman" panose="02020603050405020304" pitchFamily="18" charset="0"/>
                <a:cs typeface="Times New Roman" panose="02020603050405020304" pitchFamily="18" charset="0"/>
              </a:rPr>
              <a:t>khít</a:t>
            </a:r>
            <a:endParaRPr lang="en-US" sz="4400" dirty="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719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BD12EF-54B5-44F4-BB16-F6AC5974B1CE}"/>
              </a:ext>
            </a:extLst>
          </p:cNvPr>
          <p:cNvSpPr txBox="1"/>
          <p:nvPr/>
        </p:nvSpPr>
        <p:spPr>
          <a:xfrm>
            <a:off x="5002236" y="762933"/>
            <a:ext cx="3379764" cy="584775"/>
          </a:xfrm>
          <a:prstGeom prst="rect">
            <a:avLst/>
          </a:prstGeom>
          <a:noFill/>
        </p:spPr>
        <p:txBody>
          <a:bodyPr wrap="square" rtlCol="0">
            <a:spAutoFit/>
          </a:bodyPr>
          <a:lstStyle/>
          <a:p>
            <a:r>
              <a:rPr lang="en-US" sz="3200" b="1" u="sng" dirty="0" err="1">
                <a:solidFill>
                  <a:schemeClr val="accent6">
                    <a:lumMod val="50000"/>
                  </a:schemeClr>
                </a:solidFill>
                <a:latin typeface="Times New Roman" panose="02020603050405020304" pitchFamily="18" charset="0"/>
                <a:cs typeface="Times New Roman" panose="02020603050405020304" pitchFamily="18" charset="0"/>
              </a:rPr>
              <a:t>Luyện</a:t>
            </a:r>
            <a:r>
              <a:rPr lang="en-US" sz="3200" b="1" u="sng"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u="sng" dirty="0" err="1">
                <a:solidFill>
                  <a:schemeClr val="accent6">
                    <a:lumMod val="50000"/>
                  </a:schemeClr>
                </a:solidFill>
                <a:latin typeface="Times New Roman" panose="02020603050405020304" pitchFamily="18" charset="0"/>
                <a:cs typeface="Times New Roman" panose="02020603050405020304" pitchFamily="18" charset="0"/>
              </a:rPr>
              <a:t>đọc</a:t>
            </a:r>
            <a:r>
              <a:rPr lang="en-US" sz="3200" b="1" u="sng"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u="sng" dirty="0" err="1">
                <a:solidFill>
                  <a:schemeClr val="accent6">
                    <a:lumMod val="50000"/>
                  </a:schemeClr>
                </a:solidFill>
                <a:latin typeface="Times New Roman" panose="02020603050405020304" pitchFamily="18" charset="0"/>
                <a:cs typeface="Times New Roman" panose="02020603050405020304" pitchFamily="18" charset="0"/>
              </a:rPr>
              <a:t>câu</a:t>
            </a:r>
            <a:endParaRPr lang="en-US" sz="3200" b="1" u="sng"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F4BC1C4-4950-489C-B762-A7409503DA45}"/>
              </a:ext>
            </a:extLst>
          </p:cNvPr>
          <p:cNvSpPr txBox="1"/>
          <p:nvPr/>
        </p:nvSpPr>
        <p:spPr>
          <a:xfrm>
            <a:off x="685800" y="1981200"/>
            <a:ext cx="9677401" cy="2062103"/>
          </a:xfrm>
          <a:prstGeom prst="rect">
            <a:avLst/>
          </a:prstGeom>
          <a:noFill/>
        </p:spPr>
        <p:txBody>
          <a:bodyPr wrap="square" rtlCol="0">
            <a:spAutoFit/>
          </a:bodyPr>
          <a:lstStyle/>
          <a:p>
            <a:pPr algn="just"/>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Đây</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những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bức</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tường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buồng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nhẵn</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bóng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như</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mặt</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ghế</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đá</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hoàn</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toàn</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được</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ghép</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bằng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những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tảng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đá</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lớn</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đẽo</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gọt</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vuông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vức</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và</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lựa</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ghép</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vào</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nhau</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kín</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khít</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như</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xây</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gạch</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vữa</a:t>
            </a:r>
            <a:r>
              <a:rPr lang="en-US" sz="3200" dirty="0">
                <a:solidFill>
                  <a:schemeClr val="accent4">
                    <a:lumMod val="50000"/>
                  </a:schemeClr>
                </a:solidFill>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8FFBF7B5-D5B8-470A-934D-91EF5A0C1F76}"/>
              </a:ext>
            </a:extLst>
          </p:cNvPr>
          <p:cNvSpPr txBox="1"/>
          <p:nvPr/>
        </p:nvSpPr>
        <p:spPr>
          <a:xfrm>
            <a:off x="8805182" y="2412087"/>
            <a:ext cx="685799"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04BE3E72-1106-4511-B8FB-A59967EDAFA6}"/>
              </a:ext>
            </a:extLst>
          </p:cNvPr>
          <p:cNvSpPr txBox="1"/>
          <p:nvPr/>
        </p:nvSpPr>
        <p:spPr>
          <a:xfrm>
            <a:off x="2506385" y="2913930"/>
            <a:ext cx="685799"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4245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2895600" y="1981201"/>
            <a:ext cx="8915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4000" b="1">
                <a:solidFill>
                  <a:srgbClr val="3333FF"/>
                </a:solidFill>
                <a:latin typeface="Times New Roman" pitchFamily="18" charset="0"/>
              </a:rPr>
              <a:t>nghệ thuật thiết kế, xây dựng nhà cửa, thành lũy.</a:t>
            </a:r>
            <a:r>
              <a:rPr lang="en-US" altLang="en-US" sz="4000" b="1">
                <a:solidFill>
                  <a:srgbClr val="FF0000"/>
                </a:solidFill>
                <a:latin typeface="Times New Roman" pitchFamily="18" charset="0"/>
              </a:rPr>
              <a:t>   </a:t>
            </a:r>
          </a:p>
        </p:txBody>
      </p:sp>
      <p:sp>
        <p:nvSpPr>
          <p:cNvPr id="24579" name="Rectangle 4"/>
          <p:cNvSpPr>
            <a:spLocks noChangeArrowheads="1"/>
          </p:cNvSpPr>
          <p:nvPr/>
        </p:nvSpPr>
        <p:spPr bwMode="auto">
          <a:xfrm>
            <a:off x="609600" y="1981201"/>
            <a:ext cx="2819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4000" b="1">
                <a:solidFill>
                  <a:srgbClr val="FF0000"/>
                </a:solidFill>
                <a:latin typeface="Times New Roman" pitchFamily="18" charset="0"/>
              </a:rPr>
              <a:t>Kiến trúc: </a:t>
            </a:r>
            <a:endParaRPr lang="en-US" altLang="en-US" sz="4000">
              <a:solidFill>
                <a:srgbClr val="FF0000"/>
              </a:solidFill>
              <a:latin typeface="Times New Roman" pitchFamily="18" charset="0"/>
            </a:endParaRPr>
          </a:p>
        </p:txBody>
      </p:sp>
      <p:sp>
        <p:nvSpPr>
          <p:cNvPr id="5" name="Rectangle 4">
            <a:extLst>
              <a:ext uri="{FF2B5EF4-FFF2-40B4-BE49-F238E27FC236}">
                <a16:creationId xmlns:a16="http://schemas.microsoft.com/office/drawing/2014/main" id="{3563F090-3138-4E8F-BB52-0E2A28BB53A6}"/>
              </a:ext>
            </a:extLst>
          </p:cNvPr>
          <p:cNvSpPr/>
          <p:nvPr/>
        </p:nvSpPr>
        <p:spPr>
          <a:xfrm>
            <a:off x="3733800" y="685800"/>
            <a:ext cx="6019800" cy="923330"/>
          </a:xfrm>
          <a:prstGeom prst="rect">
            <a:avLst/>
          </a:prstGeom>
          <a:noFill/>
        </p:spPr>
        <p:txBody>
          <a:bodyPr wrap="square" lIns="91440" tIns="45720" rIns="91440" bIns="45720">
            <a:spAutoFit/>
          </a:bodyPr>
          <a:lstStyle/>
          <a:p>
            <a:pPr algn="ct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GIẢI NGHĨA TỪ</a:t>
            </a:r>
          </a:p>
        </p:txBody>
      </p:sp>
    </p:spTree>
    <p:extLst>
      <p:ext uri="{BB962C8B-B14F-4D97-AF65-F5344CB8AC3E}">
        <p14:creationId xmlns:p14="http://schemas.microsoft.com/office/powerpoint/2010/main" val="530514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4"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4597400" cy="4648200"/>
          </a:xfrm>
          <a:prstGeom prst="rect">
            <a:avLst/>
          </a:prstGeom>
          <a:noFill/>
          <a:ln w="19050" algn="ctr">
            <a:solidFill>
              <a:srgbClr val="E74F0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3" name="Text Box 6"/>
          <p:cNvSpPr txBox="1">
            <a:spLocks noChangeArrowheads="1"/>
          </p:cNvSpPr>
          <p:nvPr/>
        </p:nvSpPr>
        <p:spPr bwMode="auto">
          <a:xfrm>
            <a:off x="838200" y="257175"/>
            <a:ext cx="10515600" cy="641350"/>
          </a:xfrm>
          <a:prstGeom prst="rect">
            <a:avLst/>
          </a:prstGeom>
          <a:solidFill>
            <a:srgbClr val="BEF3F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altLang="en-US" sz="3600" b="1">
                <a:solidFill>
                  <a:srgbClr val="E74F0B"/>
                </a:solidFill>
                <a:cs typeface="Arial" charset="0"/>
              </a:rPr>
              <a:t>Điêu khắc: </a:t>
            </a:r>
            <a:r>
              <a:rPr lang="en-US" altLang="en-US" sz="3600" b="1">
                <a:solidFill>
                  <a:srgbClr val="3333FF"/>
                </a:solidFill>
                <a:cs typeface="Arial" charset="0"/>
              </a:rPr>
              <a:t>nghệ thuật chạm trổ trên gỗ, đá…</a:t>
            </a:r>
          </a:p>
        </p:txBody>
      </p:sp>
      <p:sp>
        <p:nvSpPr>
          <p:cNvPr id="144388" name="Text Box 7"/>
          <p:cNvSpPr txBox="1">
            <a:spLocks noChangeArrowheads="1"/>
          </p:cNvSpPr>
          <p:nvPr/>
        </p:nvSpPr>
        <p:spPr bwMode="auto">
          <a:xfrm>
            <a:off x="1219200" y="5867400"/>
            <a:ext cx="3879850" cy="641350"/>
          </a:xfrm>
          <a:prstGeom prst="rect">
            <a:avLst/>
          </a:prstGeom>
          <a:solidFill>
            <a:srgbClr val="BEF3F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altLang="en-US" sz="3600" b="1">
                <a:cs typeface="Arial" charset="0"/>
              </a:rPr>
              <a:t>Gỗ</a:t>
            </a:r>
          </a:p>
        </p:txBody>
      </p:sp>
      <p:sp>
        <p:nvSpPr>
          <p:cNvPr id="144389" name="Text Box 8"/>
          <p:cNvSpPr txBox="1">
            <a:spLocks noChangeArrowheads="1"/>
          </p:cNvSpPr>
          <p:nvPr/>
        </p:nvSpPr>
        <p:spPr bwMode="auto">
          <a:xfrm>
            <a:off x="6096000" y="5867400"/>
            <a:ext cx="4953000" cy="641350"/>
          </a:xfrm>
          <a:prstGeom prst="rect">
            <a:avLst/>
          </a:prstGeom>
          <a:solidFill>
            <a:srgbClr val="BEF3F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altLang="en-US" sz="3600" b="1">
                <a:cs typeface="Arial" charset="0"/>
              </a:rPr>
              <a:t>Đá</a:t>
            </a:r>
          </a:p>
        </p:txBody>
      </p:sp>
      <p:pic>
        <p:nvPicPr>
          <p:cNvPr id="144390" name="Picture 9" descr="ankort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150" y="1016000"/>
            <a:ext cx="5835650" cy="4622800"/>
          </a:xfrm>
          <a:prstGeom prst="rect">
            <a:avLst/>
          </a:prstGeom>
          <a:noFill/>
          <a:ln w="19050" algn="ctr">
            <a:solidFill>
              <a:srgbClr val="E74F0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5607" name="Group 10"/>
          <p:cNvGrpSpPr>
            <a:grpSpLocks/>
          </p:cNvGrpSpPr>
          <p:nvPr/>
        </p:nvGrpSpPr>
        <p:grpSpPr bwMode="auto">
          <a:xfrm>
            <a:off x="533400" y="25400"/>
            <a:ext cx="11125200" cy="6819900"/>
            <a:chOff x="-8" y="0"/>
            <a:chExt cx="5760" cy="4320"/>
          </a:xfrm>
        </p:grpSpPr>
        <p:sp>
          <p:nvSpPr>
            <p:cNvPr id="25608" name="Line 11"/>
            <p:cNvSpPr>
              <a:spLocks noChangeShapeType="1"/>
            </p:cNvSpPr>
            <p:nvPr/>
          </p:nvSpPr>
          <p:spPr bwMode="auto">
            <a:xfrm>
              <a:off x="32" y="0"/>
              <a:ext cx="0" cy="432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9" name="Line 12"/>
            <p:cNvSpPr>
              <a:spLocks noChangeShapeType="1"/>
            </p:cNvSpPr>
            <p:nvPr/>
          </p:nvSpPr>
          <p:spPr bwMode="auto">
            <a:xfrm>
              <a:off x="48" y="24"/>
              <a:ext cx="5664" cy="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0" name="Line 13"/>
            <p:cNvSpPr>
              <a:spLocks noChangeShapeType="1"/>
            </p:cNvSpPr>
            <p:nvPr/>
          </p:nvSpPr>
          <p:spPr bwMode="auto">
            <a:xfrm flipH="1">
              <a:off x="-8" y="4296"/>
              <a:ext cx="5760" cy="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1" name="Line 14"/>
            <p:cNvSpPr>
              <a:spLocks noChangeShapeType="1"/>
            </p:cNvSpPr>
            <p:nvPr/>
          </p:nvSpPr>
          <p:spPr bwMode="auto">
            <a:xfrm>
              <a:off x="5728" y="0"/>
              <a:ext cx="0" cy="432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7302228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44386"/>
                                        </p:tgtEl>
                                        <p:attrNameLst>
                                          <p:attrName>style.visibility</p:attrName>
                                        </p:attrNameLst>
                                      </p:cBhvr>
                                      <p:to>
                                        <p:strVal val="visible"/>
                                      </p:to>
                                    </p:set>
                                    <p:anim calcmode="lin" valueType="num">
                                      <p:cBhvr>
                                        <p:cTn id="7" dur="1000" fill="hold"/>
                                        <p:tgtEl>
                                          <p:spTgt spid="144386"/>
                                        </p:tgtEl>
                                        <p:attrNameLst>
                                          <p:attrName>ppt_w</p:attrName>
                                        </p:attrNameLst>
                                      </p:cBhvr>
                                      <p:tavLst>
                                        <p:tav tm="0">
                                          <p:val>
                                            <p:strVal val="#ppt_w*0.70"/>
                                          </p:val>
                                        </p:tav>
                                        <p:tav tm="100000">
                                          <p:val>
                                            <p:strVal val="#ppt_w"/>
                                          </p:val>
                                        </p:tav>
                                      </p:tavLst>
                                    </p:anim>
                                    <p:anim calcmode="lin" valueType="num">
                                      <p:cBhvr>
                                        <p:cTn id="8" dur="1000" fill="hold"/>
                                        <p:tgtEl>
                                          <p:spTgt spid="144386"/>
                                        </p:tgtEl>
                                        <p:attrNameLst>
                                          <p:attrName>ppt_h</p:attrName>
                                        </p:attrNameLst>
                                      </p:cBhvr>
                                      <p:tavLst>
                                        <p:tav tm="0">
                                          <p:val>
                                            <p:strVal val="#ppt_h"/>
                                          </p:val>
                                        </p:tav>
                                        <p:tav tm="100000">
                                          <p:val>
                                            <p:strVal val="#ppt_h"/>
                                          </p:val>
                                        </p:tav>
                                      </p:tavLst>
                                    </p:anim>
                                    <p:animEffect transition="in" filter="fade">
                                      <p:cBhvr>
                                        <p:cTn id="9" dur="1000"/>
                                        <p:tgtEl>
                                          <p:spTgt spid="14438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44388"/>
                                        </p:tgtEl>
                                        <p:attrNameLst>
                                          <p:attrName>style.visibility</p:attrName>
                                        </p:attrNameLst>
                                      </p:cBhvr>
                                      <p:to>
                                        <p:strVal val="visible"/>
                                      </p:to>
                                    </p:set>
                                    <p:anim calcmode="lin" valueType="num">
                                      <p:cBhvr>
                                        <p:cTn id="12" dur="1000" fill="hold"/>
                                        <p:tgtEl>
                                          <p:spTgt spid="144388"/>
                                        </p:tgtEl>
                                        <p:attrNameLst>
                                          <p:attrName>ppt_w</p:attrName>
                                        </p:attrNameLst>
                                      </p:cBhvr>
                                      <p:tavLst>
                                        <p:tav tm="0">
                                          <p:val>
                                            <p:strVal val="#ppt_w*0.70"/>
                                          </p:val>
                                        </p:tav>
                                        <p:tav tm="100000">
                                          <p:val>
                                            <p:strVal val="#ppt_w"/>
                                          </p:val>
                                        </p:tav>
                                      </p:tavLst>
                                    </p:anim>
                                    <p:anim calcmode="lin" valueType="num">
                                      <p:cBhvr>
                                        <p:cTn id="13" dur="1000" fill="hold"/>
                                        <p:tgtEl>
                                          <p:spTgt spid="144388"/>
                                        </p:tgtEl>
                                        <p:attrNameLst>
                                          <p:attrName>ppt_h</p:attrName>
                                        </p:attrNameLst>
                                      </p:cBhvr>
                                      <p:tavLst>
                                        <p:tav tm="0">
                                          <p:val>
                                            <p:strVal val="#ppt_h"/>
                                          </p:val>
                                        </p:tav>
                                        <p:tav tm="100000">
                                          <p:val>
                                            <p:strVal val="#ppt_h"/>
                                          </p:val>
                                        </p:tav>
                                      </p:tavLst>
                                    </p:anim>
                                    <p:animEffect transition="in" filter="fade">
                                      <p:cBhvr>
                                        <p:cTn id="14" dur="1000"/>
                                        <p:tgtEl>
                                          <p:spTgt spid="144388"/>
                                        </p:tgtEl>
                                      </p:cBhvr>
                                    </p:animEffect>
                                  </p:childTnLst>
                                </p:cTn>
                              </p:par>
                              <p:par>
                                <p:cTn id="15" presetID="55" presetClass="entr" presetSubtype="0" fill="hold" nodeType="withEffect">
                                  <p:stCondLst>
                                    <p:cond delay="0"/>
                                  </p:stCondLst>
                                  <p:childTnLst>
                                    <p:set>
                                      <p:cBhvr>
                                        <p:cTn id="16" dur="1" fill="hold">
                                          <p:stCondLst>
                                            <p:cond delay="0"/>
                                          </p:stCondLst>
                                        </p:cTn>
                                        <p:tgtEl>
                                          <p:spTgt spid="144390"/>
                                        </p:tgtEl>
                                        <p:attrNameLst>
                                          <p:attrName>style.visibility</p:attrName>
                                        </p:attrNameLst>
                                      </p:cBhvr>
                                      <p:to>
                                        <p:strVal val="visible"/>
                                      </p:to>
                                    </p:set>
                                    <p:anim calcmode="lin" valueType="num">
                                      <p:cBhvr>
                                        <p:cTn id="17" dur="1000" fill="hold"/>
                                        <p:tgtEl>
                                          <p:spTgt spid="144390"/>
                                        </p:tgtEl>
                                        <p:attrNameLst>
                                          <p:attrName>ppt_w</p:attrName>
                                        </p:attrNameLst>
                                      </p:cBhvr>
                                      <p:tavLst>
                                        <p:tav tm="0">
                                          <p:val>
                                            <p:strVal val="#ppt_w*0.70"/>
                                          </p:val>
                                        </p:tav>
                                        <p:tav tm="100000">
                                          <p:val>
                                            <p:strVal val="#ppt_w"/>
                                          </p:val>
                                        </p:tav>
                                      </p:tavLst>
                                    </p:anim>
                                    <p:anim calcmode="lin" valueType="num">
                                      <p:cBhvr>
                                        <p:cTn id="18" dur="1000" fill="hold"/>
                                        <p:tgtEl>
                                          <p:spTgt spid="144390"/>
                                        </p:tgtEl>
                                        <p:attrNameLst>
                                          <p:attrName>ppt_h</p:attrName>
                                        </p:attrNameLst>
                                      </p:cBhvr>
                                      <p:tavLst>
                                        <p:tav tm="0">
                                          <p:val>
                                            <p:strVal val="#ppt_h"/>
                                          </p:val>
                                        </p:tav>
                                        <p:tav tm="100000">
                                          <p:val>
                                            <p:strVal val="#ppt_h"/>
                                          </p:val>
                                        </p:tav>
                                      </p:tavLst>
                                    </p:anim>
                                    <p:animEffect transition="in" filter="fade">
                                      <p:cBhvr>
                                        <p:cTn id="19" dur="1000"/>
                                        <p:tgtEl>
                                          <p:spTgt spid="14439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44389"/>
                                        </p:tgtEl>
                                        <p:attrNameLst>
                                          <p:attrName>style.visibility</p:attrName>
                                        </p:attrNameLst>
                                      </p:cBhvr>
                                      <p:to>
                                        <p:strVal val="visible"/>
                                      </p:to>
                                    </p:set>
                                    <p:anim calcmode="lin" valueType="num">
                                      <p:cBhvr>
                                        <p:cTn id="22" dur="1000" fill="hold"/>
                                        <p:tgtEl>
                                          <p:spTgt spid="144389"/>
                                        </p:tgtEl>
                                        <p:attrNameLst>
                                          <p:attrName>ppt_w</p:attrName>
                                        </p:attrNameLst>
                                      </p:cBhvr>
                                      <p:tavLst>
                                        <p:tav tm="0">
                                          <p:val>
                                            <p:strVal val="#ppt_w*0.70"/>
                                          </p:val>
                                        </p:tav>
                                        <p:tav tm="100000">
                                          <p:val>
                                            <p:strVal val="#ppt_w"/>
                                          </p:val>
                                        </p:tav>
                                      </p:tavLst>
                                    </p:anim>
                                    <p:anim calcmode="lin" valueType="num">
                                      <p:cBhvr>
                                        <p:cTn id="23" dur="1000" fill="hold"/>
                                        <p:tgtEl>
                                          <p:spTgt spid="144389"/>
                                        </p:tgtEl>
                                        <p:attrNameLst>
                                          <p:attrName>ppt_h</p:attrName>
                                        </p:attrNameLst>
                                      </p:cBhvr>
                                      <p:tavLst>
                                        <p:tav tm="0">
                                          <p:val>
                                            <p:strVal val="#ppt_h"/>
                                          </p:val>
                                        </p:tav>
                                        <p:tav tm="100000">
                                          <p:val>
                                            <p:strVal val="#ppt_h"/>
                                          </p:val>
                                        </p:tav>
                                      </p:tavLst>
                                    </p:anim>
                                    <p:animEffect transition="in" filter="fade">
                                      <p:cBhvr>
                                        <p:cTn id="24" dur="1000"/>
                                        <p:tgtEl>
                                          <p:spTgt spid="144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animBg="1"/>
      <p:bldP spid="14438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4" descr="2052199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5327650" cy="5334000"/>
          </a:xfrm>
          <a:prstGeom prst="rect">
            <a:avLst/>
          </a:prstGeom>
          <a:noFill/>
          <a:ln w="19050">
            <a:solidFill>
              <a:srgbClr val="E74F0B"/>
            </a:solidFill>
            <a:miter lim="800000"/>
            <a:headEnd/>
            <a:tailEnd/>
          </a:ln>
          <a:extLst>
            <a:ext uri="{909E8E84-426E-40DD-AFC4-6F175D3DCCD1}">
              <a14:hiddenFill xmlns:a14="http://schemas.microsoft.com/office/drawing/2010/main">
                <a:solidFill>
                  <a:srgbClr val="FFFFFF"/>
                </a:solidFill>
              </a14:hiddenFill>
            </a:ext>
          </a:extLst>
        </p:spPr>
      </p:pic>
      <p:pic>
        <p:nvPicPr>
          <p:cNvPr id="145411" name="Picture 6" descr="images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3650" y="304800"/>
            <a:ext cx="5010150" cy="5334000"/>
          </a:xfrm>
          <a:prstGeom prst="rect">
            <a:avLst/>
          </a:prstGeom>
          <a:noFill/>
          <a:ln w="19050">
            <a:solidFill>
              <a:srgbClr val="E74F0B"/>
            </a:solidFill>
            <a:miter lim="800000"/>
            <a:headEnd/>
            <a:tailEnd/>
          </a:ln>
          <a:extLst>
            <a:ext uri="{909E8E84-426E-40DD-AFC4-6F175D3DCCD1}">
              <a14:hiddenFill xmlns:a14="http://schemas.microsoft.com/office/drawing/2010/main">
                <a:solidFill>
                  <a:srgbClr val="FFFFFF"/>
                </a:solidFill>
              </a14:hiddenFill>
            </a:ext>
          </a:extLst>
        </p:spPr>
      </p:pic>
      <p:sp>
        <p:nvSpPr>
          <p:cNvPr id="27652" name="Text Box 7"/>
          <p:cNvSpPr txBox="1">
            <a:spLocks noChangeArrowheads="1"/>
          </p:cNvSpPr>
          <p:nvPr/>
        </p:nvSpPr>
        <p:spPr bwMode="auto">
          <a:xfrm>
            <a:off x="685800" y="5638800"/>
            <a:ext cx="10699750" cy="1066800"/>
          </a:xfrm>
          <a:prstGeom prst="rect">
            <a:avLst/>
          </a:prstGeom>
          <a:solidFill>
            <a:srgbClr val="BEF3F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3200" b="1">
                <a:solidFill>
                  <a:srgbClr val="E74F0B"/>
                </a:solidFill>
                <a:latin typeface="Times New Roman" pitchFamily="18" charset="0"/>
                <a:cs typeface="Arial" charset="0"/>
              </a:rPr>
              <a:t>Cây thốt nốt: </a:t>
            </a:r>
            <a:r>
              <a:rPr lang="en-US" altLang="en-US" sz="3200" b="1">
                <a:solidFill>
                  <a:srgbClr val="3333FF"/>
                </a:solidFill>
                <a:latin typeface="Times New Roman" pitchFamily="18" charset="0"/>
                <a:cs typeface="Arial" charset="0"/>
              </a:rPr>
              <a:t>cây cùng họ với dừa, thân thẳng và cao, lá hình quạt.</a:t>
            </a:r>
          </a:p>
        </p:txBody>
      </p:sp>
      <p:grpSp>
        <p:nvGrpSpPr>
          <p:cNvPr id="26629" name="Group 8"/>
          <p:cNvGrpSpPr>
            <a:grpSpLocks/>
          </p:cNvGrpSpPr>
          <p:nvPr/>
        </p:nvGrpSpPr>
        <p:grpSpPr bwMode="auto">
          <a:xfrm>
            <a:off x="304800" y="-12700"/>
            <a:ext cx="11582400" cy="6858000"/>
            <a:chOff x="-8" y="0"/>
            <a:chExt cx="5760" cy="4320"/>
          </a:xfrm>
        </p:grpSpPr>
        <p:sp>
          <p:nvSpPr>
            <p:cNvPr id="26630" name="Line 9"/>
            <p:cNvSpPr>
              <a:spLocks noChangeShapeType="1"/>
            </p:cNvSpPr>
            <p:nvPr/>
          </p:nvSpPr>
          <p:spPr bwMode="auto">
            <a:xfrm>
              <a:off x="32" y="0"/>
              <a:ext cx="0" cy="432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1" name="Line 10"/>
            <p:cNvSpPr>
              <a:spLocks noChangeShapeType="1"/>
            </p:cNvSpPr>
            <p:nvPr/>
          </p:nvSpPr>
          <p:spPr bwMode="auto">
            <a:xfrm>
              <a:off x="48" y="24"/>
              <a:ext cx="5664" cy="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2" name="Line 11"/>
            <p:cNvSpPr>
              <a:spLocks noChangeShapeType="1"/>
            </p:cNvSpPr>
            <p:nvPr/>
          </p:nvSpPr>
          <p:spPr bwMode="auto">
            <a:xfrm flipH="1">
              <a:off x="-8" y="4296"/>
              <a:ext cx="5760" cy="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3" name="Line 12"/>
            <p:cNvSpPr>
              <a:spLocks noChangeShapeType="1"/>
            </p:cNvSpPr>
            <p:nvPr/>
          </p:nvSpPr>
          <p:spPr bwMode="auto">
            <a:xfrm>
              <a:off x="5728" y="0"/>
              <a:ext cx="0" cy="432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736832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5410"/>
                                        </p:tgtEl>
                                        <p:attrNameLst>
                                          <p:attrName>style.visibility</p:attrName>
                                        </p:attrNameLst>
                                      </p:cBhvr>
                                      <p:to>
                                        <p:strVal val="visible"/>
                                      </p:to>
                                    </p:set>
                                    <p:anim calcmode="lin" valueType="num">
                                      <p:cBhvr additive="base">
                                        <p:cTn id="7" dur="500" fill="hold"/>
                                        <p:tgtEl>
                                          <p:spTgt spid="145410"/>
                                        </p:tgtEl>
                                        <p:attrNameLst>
                                          <p:attrName>ppt_x</p:attrName>
                                        </p:attrNameLst>
                                      </p:cBhvr>
                                      <p:tavLst>
                                        <p:tav tm="0">
                                          <p:val>
                                            <p:strVal val="#ppt_x"/>
                                          </p:val>
                                        </p:tav>
                                        <p:tav tm="100000">
                                          <p:val>
                                            <p:strVal val="#ppt_x"/>
                                          </p:val>
                                        </p:tav>
                                      </p:tavLst>
                                    </p:anim>
                                    <p:anim calcmode="lin" valueType="num">
                                      <p:cBhvr additive="base">
                                        <p:cTn id="8" dur="500" fill="hold"/>
                                        <p:tgtEl>
                                          <p:spTgt spid="1454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5411"/>
                                        </p:tgtEl>
                                        <p:attrNameLst>
                                          <p:attrName>style.visibility</p:attrName>
                                        </p:attrNameLst>
                                      </p:cBhvr>
                                      <p:to>
                                        <p:strVal val="visible"/>
                                      </p:to>
                                    </p:set>
                                    <p:anim calcmode="lin" valueType="num">
                                      <p:cBhvr additive="base">
                                        <p:cTn id="11" dur="500" fill="hold"/>
                                        <p:tgtEl>
                                          <p:spTgt spid="145411"/>
                                        </p:tgtEl>
                                        <p:attrNameLst>
                                          <p:attrName>ppt_x</p:attrName>
                                        </p:attrNameLst>
                                      </p:cBhvr>
                                      <p:tavLst>
                                        <p:tav tm="0">
                                          <p:val>
                                            <p:strVal val="#ppt_x"/>
                                          </p:val>
                                        </p:tav>
                                        <p:tav tm="100000">
                                          <p:val>
                                            <p:strVal val="#ppt_x"/>
                                          </p:val>
                                        </p:tav>
                                      </p:tavLst>
                                    </p:anim>
                                    <p:anim calcmode="lin" valueType="num">
                                      <p:cBhvr additive="base">
                                        <p:cTn id="12" dur="500" fill="hold"/>
                                        <p:tgtEl>
                                          <p:spTgt spid="14541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652"/>
                                        </p:tgtEl>
                                        <p:attrNameLst>
                                          <p:attrName>style.visibility</p:attrName>
                                        </p:attrNameLst>
                                      </p:cBhvr>
                                      <p:to>
                                        <p:strVal val="visible"/>
                                      </p:to>
                                    </p:set>
                                    <p:animEffect transition="in" filter="barn(inVertical)">
                                      <p:cBhvr>
                                        <p:cTn id="17"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7701F090-2A17-076D-A504-68E50B607061}"/>
              </a:ext>
            </a:extLst>
          </p:cNvPr>
          <p:cNvSpPr txBox="1"/>
          <p:nvPr/>
        </p:nvSpPr>
        <p:spPr>
          <a:xfrm>
            <a:off x="685800" y="457200"/>
            <a:ext cx="25908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solidFill>
                  <a:srgbClr val="009900"/>
                </a:solidFill>
                <a:latin typeface="Times New Roman" panose="02020603050405020304" pitchFamily="18" charset="0"/>
                <a:cs typeface="Times New Roman" panose="02020603050405020304" pitchFamily="18" charset="0"/>
              </a:rPr>
              <a:t>Tìm</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hiểu</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bài</a:t>
            </a:r>
            <a:r>
              <a:rPr lang="en-US" sz="3200" b="1" dirty="0">
                <a:solidFill>
                  <a:srgbClr val="009900"/>
                </a:solidFill>
                <a:latin typeface="Times New Roman" panose="02020603050405020304" pitchFamily="18" charset="0"/>
                <a:cs typeface="Times New Roman" panose="02020603050405020304" pitchFamily="18" charset="0"/>
              </a:rPr>
              <a:t>:</a:t>
            </a:r>
          </a:p>
        </p:txBody>
      </p:sp>
      <p:sp>
        <p:nvSpPr>
          <p:cNvPr id="26" name="Rectangle: Rounded Corners 9">
            <a:extLst>
              <a:ext uri="{FF2B5EF4-FFF2-40B4-BE49-F238E27FC236}">
                <a16:creationId xmlns:a16="http://schemas.microsoft.com/office/drawing/2014/main" id="{B896041B-36BE-DCB8-4928-4EA46E826A0B}"/>
              </a:ext>
            </a:extLst>
          </p:cNvPr>
          <p:cNvSpPr/>
          <p:nvPr/>
        </p:nvSpPr>
        <p:spPr>
          <a:xfrm>
            <a:off x="3276600" y="2424859"/>
            <a:ext cx="5486399" cy="7416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Ăng</a:t>
            </a:r>
            <a:r>
              <a:rPr lang="en-US" sz="2400" b="1" dirty="0">
                <a:latin typeface="Times New Roman" panose="02020603050405020304" pitchFamily="18" charset="0"/>
                <a:cs typeface="Times New Roman" panose="02020603050405020304" pitchFamily="18" charset="0"/>
              </a:rPr>
              <a:t>-co </a:t>
            </a:r>
            <a:r>
              <a:rPr lang="en-US" sz="2400" b="1" dirty="0" err="1">
                <a:latin typeface="Times New Roman" panose="02020603050405020304" pitchFamily="18" charset="0"/>
                <a:cs typeface="Times New Roman" panose="02020603050405020304" pitchFamily="18" charset="0"/>
              </a:rPr>
              <a:t>Vát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bao </a:t>
            </a:r>
            <a:r>
              <a:rPr lang="en-US" sz="2400" b="1" dirty="0" err="1">
                <a:latin typeface="Times New Roman" panose="02020603050405020304" pitchFamily="18" charset="0"/>
                <a:cs typeface="Times New Roman" panose="02020603050405020304" pitchFamily="18" charset="0"/>
              </a:rPr>
              <a:t>giờ</a:t>
            </a:r>
            <a:r>
              <a:rPr lang="en-US" sz="2400" b="1" dirty="0">
                <a:latin typeface="Times New Roman" panose="02020603050405020304" pitchFamily="18" charset="0"/>
                <a:cs typeface="Times New Roman" panose="02020603050405020304" pitchFamily="18" charset="0"/>
              </a:rPr>
              <a:t>?</a:t>
            </a:r>
            <a:endParaRPr lang="en-VN" sz="2400" b="1" dirty="0">
              <a:latin typeface="Times New Roman" panose="02020603050405020304" pitchFamily="18" charset="0"/>
              <a:cs typeface="Times New Roman" panose="02020603050405020304" pitchFamily="18" charset="0"/>
            </a:endParaRPr>
          </a:p>
        </p:txBody>
      </p:sp>
      <p:sp>
        <p:nvSpPr>
          <p:cNvPr id="27" name="Rectangle: Rounded Corners 15">
            <a:extLst>
              <a:ext uri="{FF2B5EF4-FFF2-40B4-BE49-F238E27FC236}">
                <a16:creationId xmlns:a16="http://schemas.microsoft.com/office/drawing/2014/main" id="{B19C3226-E02D-6451-8630-A31058DA02BE}"/>
              </a:ext>
            </a:extLst>
          </p:cNvPr>
          <p:cNvSpPr/>
          <p:nvPr/>
        </p:nvSpPr>
        <p:spPr>
          <a:xfrm>
            <a:off x="4986346" y="3291880"/>
            <a:ext cx="3556075" cy="9198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b="1" dirty="0">
              <a:latin typeface="Times New Roman" panose="02020603050405020304" pitchFamily="18" charset="0"/>
              <a:cs typeface="Times New Roman" panose="02020603050405020304" pitchFamily="18" charset="0"/>
            </a:endParaRPr>
          </a:p>
          <a:p>
            <a:pPr algn="ctr"/>
            <a:r>
              <a:rPr lang="en-US" sz="2400" b="1" dirty="0" err="1">
                <a:latin typeface="Times New Roman" panose="02020603050405020304" pitchFamily="18" charset="0"/>
                <a:cs typeface="Times New Roman" panose="02020603050405020304" pitchFamily="18" charset="0"/>
              </a:rPr>
              <a:t>Ở</a:t>
            </a:r>
            <a:r>
              <a:rPr lang="en-US" sz="2400" b="1" dirty="0">
                <a:latin typeface="Times New Roman" panose="02020603050405020304" pitchFamily="18" charset="0"/>
                <a:cs typeface="Times New Roman" panose="02020603050405020304" pitchFamily="18" charset="0"/>
              </a:rPr>
              <a:t> Cam-</a:t>
            </a:r>
            <a:r>
              <a:rPr lang="en-US" sz="2400" b="1" dirty="0" err="1">
                <a:latin typeface="Times New Roman" panose="02020603050405020304" pitchFamily="18" charset="0"/>
                <a:cs typeface="Times New Roman" panose="02020603050405020304" pitchFamily="18" charset="0"/>
              </a:rPr>
              <a:t>pu</a:t>
            </a:r>
            <a:r>
              <a:rPr lang="en-US" sz="2400" b="1" dirty="0">
                <a:latin typeface="Times New Roman" panose="02020603050405020304" pitchFamily="18" charset="0"/>
                <a:cs typeface="Times New Roman" panose="02020603050405020304" pitchFamily="18" charset="0"/>
              </a:rPr>
              <a:t>-chia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đầu</a:t>
            </a:r>
            <a:r>
              <a:rPr lang="en-US" sz="2400" b="1" dirty="0">
                <a:latin typeface="Times New Roman" panose="02020603050405020304" pitchFamily="18" charset="0"/>
                <a:cs typeface="Times New Roman" panose="02020603050405020304" pitchFamily="18" charset="0"/>
              </a:rPr>
              <a:t> TK X.</a:t>
            </a:r>
            <a:endParaRPr lang="en-VN" sz="24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 </a:t>
            </a:r>
            <a:endParaRPr lang="en-VN" sz="2400" b="1" dirty="0">
              <a:latin typeface="Times New Roman" panose="02020603050405020304" pitchFamily="18" charset="0"/>
              <a:cs typeface="Times New Roman" panose="02020603050405020304" pitchFamily="18" charset="0"/>
            </a:endParaRPr>
          </a:p>
        </p:txBody>
      </p:sp>
      <p:sp>
        <p:nvSpPr>
          <p:cNvPr id="28" name="Rectangle: Rounded Corners 16">
            <a:extLst>
              <a:ext uri="{FF2B5EF4-FFF2-40B4-BE49-F238E27FC236}">
                <a16:creationId xmlns:a16="http://schemas.microsoft.com/office/drawing/2014/main" id="{9D9C0DA5-39CA-1F4B-5100-260DC687E607}"/>
              </a:ext>
            </a:extLst>
          </p:cNvPr>
          <p:cNvSpPr/>
          <p:nvPr/>
        </p:nvSpPr>
        <p:spPr>
          <a:xfrm>
            <a:off x="4986346" y="4337909"/>
            <a:ext cx="3556075" cy="919891"/>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b="1" dirty="0">
              <a:latin typeface="Times New Roman" panose="02020603050405020304" pitchFamily="18" charset="0"/>
              <a:cs typeface="Times New Roman" panose="02020603050405020304" pitchFamily="18" charset="0"/>
            </a:endParaRPr>
          </a:p>
          <a:p>
            <a:pPr algn="ctr"/>
            <a:r>
              <a:rPr lang="en-US" sz="2400" b="1" dirty="0" err="1">
                <a:latin typeface="Times New Roman" panose="02020603050405020304" pitchFamily="18" charset="0"/>
                <a:cs typeface="Times New Roman" panose="02020603050405020304" pitchFamily="18" charset="0"/>
              </a:rPr>
              <a:t>Ở</a:t>
            </a:r>
            <a:r>
              <a:rPr lang="en-US" sz="2400" b="1" dirty="0">
                <a:latin typeface="Times New Roman" panose="02020603050405020304" pitchFamily="18" charset="0"/>
                <a:cs typeface="Times New Roman" panose="02020603050405020304" pitchFamily="18" charset="0"/>
              </a:rPr>
              <a:t> Cam-</a:t>
            </a:r>
            <a:r>
              <a:rPr lang="en-US" sz="2400" b="1" dirty="0" err="1">
                <a:latin typeface="Times New Roman" panose="02020603050405020304" pitchFamily="18" charset="0"/>
                <a:cs typeface="Times New Roman" panose="02020603050405020304" pitchFamily="18" charset="0"/>
              </a:rPr>
              <a:t>pu</a:t>
            </a:r>
            <a:r>
              <a:rPr lang="en-US" sz="2400" b="1" dirty="0">
                <a:latin typeface="Times New Roman" panose="02020603050405020304" pitchFamily="18" charset="0"/>
                <a:cs typeface="Times New Roman" panose="02020603050405020304" pitchFamily="18" charset="0"/>
              </a:rPr>
              <a:t>-chia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đầu</a:t>
            </a:r>
            <a:r>
              <a:rPr lang="en-US" sz="2400" b="1" dirty="0">
                <a:latin typeface="Times New Roman" panose="02020603050405020304" pitchFamily="18" charset="0"/>
                <a:cs typeface="Times New Roman" panose="02020603050405020304" pitchFamily="18" charset="0"/>
              </a:rPr>
              <a:t> TK XII.</a:t>
            </a:r>
            <a:endParaRPr lang="en-VN" sz="24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 </a:t>
            </a:r>
            <a:endParaRPr lang="en-VN" sz="2400" b="1" dirty="0">
              <a:latin typeface="Times New Roman" panose="02020603050405020304" pitchFamily="18" charset="0"/>
              <a:cs typeface="Times New Roman" panose="02020603050405020304" pitchFamily="18" charset="0"/>
            </a:endParaRPr>
          </a:p>
        </p:txBody>
      </p:sp>
      <p:sp>
        <p:nvSpPr>
          <p:cNvPr id="29" name="Rectangle: Rounded Corners 19">
            <a:extLst>
              <a:ext uri="{FF2B5EF4-FFF2-40B4-BE49-F238E27FC236}">
                <a16:creationId xmlns:a16="http://schemas.microsoft.com/office/drawing/2014/main" id="{20171F08-9EC8-3A07-1FD2-1E000FC0AE98}"/>
              </a:ext>
            </a:extLst>
          </p:cNvPr>
          <p:cNvSpPr/>
          <p:nvPr/>
        </p:nvSpPr>
        <p:spPr>
          <a:xfrm>
            <a:off x="3340893" y="3291878"/>
            <a:ext cx="1523753" cy="9198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30" name="Rectangle: Rounded Corners 20">
            <a:extLst>
              <a:ext uri="{FF2B5EF4-FFF2-40B4-BE49-F238E27FC236}">
                <a16:creationId xmlns:a16="http://schemas.microsoft.com/office/drawing/2014/main" id="{694691CF-76F5-B50A-EED9-3B4602758320}"/>
              </a:ext>
            </a:extLst>
          </p:cNvPr>
          <p:cNvSpPr/>
          <p:nvPr/>
        </p:nvSpPr>
        <p:spPr>
          <a:xfrm>
            <a:off x="3340892" y="4337909"/>
            <a:ext cx="1523753" cy="919891"/>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31" name="Oval 30">
            <a:extLst>
              <a:ext uri="{FF2B5EF4-FFF2-40B4-BE49-F238E27FC236}">
                <a16:creationId xmlns:a16="http://schemas.microsoft.com/office/drawing/2014/main" id="{C4F5E331-4E50-853E-139B-39F0B38DCE8A}"/>
              </a:ext>
            </a:extLst>
          </p:cNvPr>
          <p:cNvSpPr/>
          <p:nvPr/>
        </p:nvSpPr>
        <p:spPr>
          <a:xfrm>
            <a:off x="5032499" y="1762075"/>
            <a:ext cx="576222" cy="536644"/>
          </a:xfrm>
          <a:prstGeom prst="ellipse">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S</a:t>
            </a:r>
          </a:p>
        </p:txBody>
      </p:sp>
      <p:sp>
        <p:nvSpPr>
          <p:cNvPr id="32" name="Oval 31">
            <a:extLst>
              <a:ext uri="{FF2B5EF4-FFF2-40B4-BE49-F238E27FC236}">
                <a16:creationId xmlns:a16="http://schemas.microsoft.com/office/drawing/2014/main" id="{7728D27F-EAB5-ADB9-E7BA-8695144E9A41}"/>
              </a:ext>
            </a:extLst>
          </p:cNvPr>
          <p:cNvSpPr/>
          <p:nvPr/>
        </p:nvSpPr>
        <p:spPr>
          <a:xfrm>
            <a:off x="6624646" y="1811031"/>
            <a:ext cx="576222" cy="487688"/>
          </a:xfrm>
          <a:prstGeom prst="ellipse">
            <a:avLst/>
          </a:prstGeom>
          <a:solidFill>
            <a:schemeClr val="accent3">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Đ</a:t>
            </a:r>
          </a:p>
        </p:txBody>
      </p:sp>
    </p:spTree>
    <p:extLst>
      <p:ext uri="{BB962C8B-B14F-4D97-AF65-F5344CB8AC3E}">
        <p14:creationId xmlns:p14="http://schemas.microsoft.com/office/powerpoint/2010/main" val="19547362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787 0.0132 L -0.02787 0.01343 C -0.03789 0.01227 -0.04792 0.0125 -0.05794 0.01065 C -0.0612 0.01019 -0.06419 0.00695 -0.06745 0.00579 C -0.07331 0.00371 -0.0793 0.00255 -0.08516 0.00116 C -0.09518 0.00186 -0.10521 0.00139 -0.11524 0.00348 C -0.11719 0.00394 -0.11888 0.00649 -0.1207 0.00834 C -0.12487 0.01297 -0.12943 0.01667 -0.13294 0.02292 C -0.13425 0.02524 -0.13555 0.02778 -0.13698 0.0301 C -0.1388 0.03264 -0.14089 0.0345 -0.14245 0.0375 C -0.14453 0.04098 -0.1457 0.04607 -0.14792 0.04954 C -0.15039 0.05348 -0.15612 0.05926 -0.15612 0.0595 C -0.15794 0.06413 -0.16081 0.06806 -0.16159 0.07385 C -0.16459 0.09561 -0.16315 0.08681 -0.16563 0.10047 C -0.16524 0.12547 -0.1655 0.15047 -0.16432 0.17547 C -0.16406 0.17917 -0.16302 0.18264 -0.16159 0.18519 C -0.16055 0.18704 -0.15873 0.18658 -0.15742 0.18774 C -0.15599 0.18889 -0.15469 0.19098 -0.15339 0.1926 C -0.14297 0.19167 -0.13242 0.19144 -0.12201 0.19005 C -0.12057 0.18982 -0.11927 0.18889 -0.11797 0.18774 C -0.11641 0.18635 -0.11524 0.1845 -0.1138 0.18288 C -0.11289 0.18033 -0.11185 0.17801 -0.11107 0.17547 C -0.10729 0.16181 -0.11068 0.14144 -0.11107 0.1294 C -0.10899 0.12686 -0.10469 0.12315 -0.1043 0.11737 C -0.10391 0.11065 -0.1069 0.09075 -0.11107 0.0882 L -0.11524 0.08588 C -0.12682 0.07223 -0.11641 0.08288 -0.14518 0.07616 C -0.14805 0.07547 -0.15195 0.07292 -0.15469 0.0713 C -0.16159 0.07223 -0.16849 0.07176 -0.17526 0.07385 C -0.17682 0.07431 -0.178 0.07686 -0.1793 0.07848 C -0.18646 0.08774 -0.18216 0.08426 -0.1888 0.0882 C -0.19024 0.09075 -0.1918 0.0926 -0.19297 0.09561 C -0.19375 0.09769 -0.19362 0.10047 -0.19427 0.10278 C -0.19505 0.10533 -0.1961 0.10764 -0.19701 0.11019 C -0.19753 0.11343 -0.19805 0.11644 -0.19844 0.11968 C -0.19896 0.12454 -0.19909 0.12963 -0.19974 0.13426 C -0.2 0.13681 -0.20065 0.13913 -0.20104 0.14167 C -0.20065 0.15139 -0.20065 0.16112 -0.19974 0.17061 C -0.19922 0.1757 -0.19792 0.18033 -0.19701 0.18519 C -0.19662 0.18774 -0.19649 0.19028 -0.1957 0.1926 C -0.19479 0.19491 -0.19362 0.197 -0.19297 0.19977 C -0.1918 0.2044 -0.19115 0.2095 -0.19024 0.21436 C -0.18776 0.22709 -0.18959 0.21945 -0.18334 0.23612 C -0.18242 0.23843 -0.18203 0.24167 -0.1806 0.24329 C -0.1793 0.24491 -0.17813 0.24723 -0.17656 0.24815 C -0.17435 0.24977 -0.17201 0.24954 -0.16979 0.2507 C -0.16836 0.25116 -0.16706 0.25232 -0.16563 0.25301 C -0.16472 0.25556 -0.16419 0.25857 -0.16289 0.26042 C -0.16185 0.26204 -0.16016 0.26158 -0.15886 0.26274 C -0.14948 0.27107 -0.16107 0.26528 -0.14792 0.27014 C -0.13334 0.26922 -0.11888 0.26899 -0.1043 0.2676 C -0.10195 0.26737 -0.09961 0.26713 -0.09753 0.26528 C -0.0957 0.26366 -0.09492 0.26019 -0.09336 0.25788 C -0.09219 0.25602 -0.09063 0.25463 -0.08932 0.25301 C -0.09466 0.24977 -0.09193 0.2507 -0.09753 0.2507 L -0.09753 0.25093 " pathEditMode="relative" rAng="0" ptsTypes="AAAAAAAAAAAAAAAAAAAAAAAAAAAAAAAAAAAAAAAAAAAAAAAAAAAAAAAA">
                                      <p:cBhvr>
                                        <p:cTn id="6" dur="2000" fill="hold"/>
                                        <p:tgtEl>
                                          <p:spTgt spid="31"/>
                                        </p:tgtEl>
                                        <p:attrNameLst>
                                          <p:attrName>ppt_x</p:attrName>
                                          <p:attrName>ppt_y</p:attrName>
                                        </p:attrNameLst>
                                      </p:cBhvr>
                                      <p:rCtr x="-8659" y="12245"/>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2.91667E-6 2.96296E-6 L 2.91667E-6 0.00023 C 0.00729 0.00069 0.01458 0.00092 0.02187 0.00231 C 0.02317 0.00254 0.02474 0.00324 0.02591 0.00463 C 0.02721 0.00648 0.02734 0.01018 0.02864 0.01203 C 0.03112 0.01574 0.03411 0.01852 0.03685 0.02176 C 0.03815 0.02338 0.03971 0.02453 0.04088 0.02662 C 0.04231 0.02893 0.04375 0.03125 0.04505 0.03379 C 0.04609 0.03611 0.04661 0.03912 0.04765 0.04097 C 0.04883 0.04305 0.05039 0.04421 0.05182 0.04583 C 0.05221 0.04838 0.05247 0.05092 0.05312 0.05324 C 0.0539 0.05578 0.05547 0.05764 0.05586 0.06041 C 0.06198 0.0956 0.05495 0.075 0.06133 0.0919 C 0.06185 0.09768 0.06198 0.10347 0.06276 0.10902 C 0.06341 0.11389 0.06458 0.11875 0.06549 0.12338 C 0.06588 0.12592 0.06653 0.12824 0.06679 0.13078 L 0.06823 0.14282 C 0.06771 0.15833 0.06745 0.17361 0.06679 0.18889 C 0.06653 0.1949 0.06614 0.20833 0.06406 0.21551 C 0.06159 0.22453 0.06159 0.22199 0.05729 0.22777 C 0.05312 0.23333 0.05065 0.23796 0.04635 0.24213 C 0.04453 0.24398 0.04271 0.24537 0.04088 0.24699 C 0.03945 0.24861 0.03828 0.25046 0.03685 0.25185 C 0.03502 0.2537 0.03307 0.25509 0.03138 0.25671 C 0.02995 0.25833 0.02877 0.26041 0.02721 0.26157 C 0.02552 0.26296 0.02356 0.26319 0.02187 0.26412 C 0.02044 0.26574 0.01914 0.26759 0.01771 0.26898 C 0.00768 0.27777 -0.01875 0.26898 -0.01914 0.26898 C -0.0263 0.26458 -0.02045 0.26921 -0.02722 0.25926 C -0.02852 0.2574 -0.03008 0.25625 -0.03138 0.2544 C -0.03425 0.24977 -0.03685 0.24467 -0.03959 0.23981 C -0.04141 0.23657 -0.04362 0.23402 -0.04505 0.23009 C -0.04883 0.2199 -0.04662 0.225 -0.05183 0.21551 C -0.05417 0.20277 -0.05235 0.21041 -0.0586 0.19375 L -0.06133 0.18657 C -0.06511 0.1662 -0.06901 0.14838 -0.06133 0.12338 C -0.05899 0.11574 -0.0513 0.125 -0.04636 0.12592 C -0.04453 0.12754 -0.04271 0.12893 -0.04089 0.13078 C -0.03946 0.13217 -0.03828 0.13426 -0.03685 0.13565 C -0.0349 0.13727 -0.02904 0.13958 -0.02722 0.14051 C -0.02591 0.14282 -0.02409 0.14467 -0.02318 0.14768 C -0.02175 0.15208 -0.02201 0.1581 -0.02045 0.16227 L -0.01771 0.16944 C -0.0168 0.1743 -0.01654 0.17986 -0.01498 0.18402 C -0.01146 0.19352 -0.01276 0.18865 -0.01094 0.19861 C -0.01133 0.20185 -0.01185 0.20509 -0.01224 0.20833 C -0.01276 0.21319 -0.01302 0.21805 -0.01367 0.22291 C -0.01433 0.22777 -0.01472 0.2331 -0.01641 0.2375 L -0.02461 0.25926 C -0.02539 0.26157 -0.02617 0.26435 -0.02722 0.26643 L -0.03138 0.27384 C -0.03282 0.28125 -0.03412 0.29074 -0.03815 0.2956 C -0.03959 0.29722 -0.04089 0.29861 -0.04232 0.30046 C -0.04414 0.30277 -0.04571 0.30578 -0.04766 0.30764 C -0.04987 0.30972 -0.05235 0.31065 -0.05456 0.3125 C -0.05599 0.31389 -0.05716 0.3162 -0.0586 0.31736 C -0.06029 0.31875 -0.06224 0.31875 -0.06407 0.31967 C -0.0668 0.32129 -0.07227 0.32453 -0.07227 0.32477 C -0.08021 0.32407 -0.0961 0.32754 -0.10638 0.31967 C -0.10821 0.31828 -0.1099 0.31643 -0.11185 0.31504 C -0.11315 0.31389 -0.11459 0.31365 -0.11589 0.3125 C -0.11875 0.30972 -0.12409 0.30277 -0.12409 0.30301 C -0.12722 0.28634 -0.12331 0.30671 -0.12813 0.28333 C -0.12969 0.27639 -0.12982 0.27407 -0.13086 0.26643 C -0.13138 0.25926 -0.13151 0.25185 -0.13229 0.24467 C -0.13347 0.23194 -0.13802 0.23588 -0.13229 0.21551 C -0.13138 0.2125 -0.12865 0.21389 -0.12683 0.21319 C -0.12448 0.21389 -0.12214 0.21412 -0.11992 0.21551 C -0.11849 0.21666 -0.11732 0.21921 -0.11589 0.22037 C -0.11459 0.22152 -0.11315 0.22199 -0.11185 0.22291 C -0.11042 0.22453 -0.10873 0.22546 -0.10769 0.22777 C -0.1056 0.23217 -0.10495 0.23889 -0.10222 0.24213 L -0.09818 0.24699 C -0.0944 0.26713 -0.09584 0.25648 -0.09414 0.27847 C -0.09453 0.29305 -0.09375 0.30787 -0.09545 0.32222 C -0.0961 0.32801 -0.09909 0.33194 -0.10091 0.3368 C -0.10482 0.34722 -0.10196 0.34143 -0.10769 0.34884 C -0.10951 0.35115 -0.11107 0.3544 -0.11315 0.35625 C -0.11615 0.35856 -0.11966 0.35902 -0.12266 0.36088 C -0.12461 0.36227 -0.1263 0.36435 -0.12813 0.36574 C -0.13321 0.36967 -0.13177 0.3662 -0.13633 0.37315 C -0.14323 0.38333 -0.13724 0.37847 -0.14584 0.38518 C -0.15482 0.39236 -0.15078 0.38889 -0.16094 0.39259 C -0.17591 0.39791 -0.15274 0.3919 -0.17722 0.39745 C -0.22956 0.3949 -0.21081 0.3949 -0.23308 0.3949 L -0.23308 0.39514 " pathEditMode="relative" rAng="0" ptsTypes="AAAAAAAAAAAAAAAAAAAAAAAAAAAAAAAAAAAAAAAAAAAAAAAAAAAAAAAAAAAAAAAAAAAAAAAAAAAAAAAAAAAAAA">
                                      <p:cBhvr>
                                        <p:cTn id="10" dur="2000" fill="hold"/>
                                        <p:tgtEl>
                                          <p:spTgt spid="32"/>
                                        </p:tgtEl>
                                        <p:attrNameLst>
                                          <p:attrName>ppt_x</p:attrName>
                                          <p:attrName>ppt_y</p:attrName>
                                        </p:attrNameLst>
                                      </p:cBhvr>
                                      <p:rCtr x="-8242" y="198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538</TotalTime>
  <Words>631</Words>
  <Application>Microsoft Office PowerPoint</Application>
  <PresentationFormat>Widescreen</PresentationFormat>
  <Paragraphs>102</Paragraphs>
  <Slides>32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OpenSans</vt:lpstr>
      <vt:lpstr>Times New Roman</vt:lpstr>
      <vt:lpstr>UTM Showcard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Thị Huyền Trang TH -THCS -THPT Lê Quý Đôn - Quyết Thắng</dc:creator>
  <cp:lastModifiedBy>Admin</cp:lastModifiedBy>
  <cp:revision>52</cp:revision>
  <dcterms:created xsi:type="dcterms:W3CDTF">2020-09-26T08:10:03Z</dcterms:created>
  <dcterms:modified xsi:type="dcterms:W3CDTF">2023-04-17T07:38:46Z</dcterms:modified>
</cp:coreProperties>
</file>