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 id="2147483698" r:id="rId2"/>
    <p:sldMasterId id="2147483710" r:id="rId3"/>
  </p:sldMasterIdLst>
  <p:notesMasterIdLst>
    <p:notesMasterId r:id="rId22"/>
  </p:notesMasterIdLst>
  <p:sldIdLst>
    <p:sldId id="379" r:id="rId4"/>
    <p:sldId id="313" r:id="rId5"/>
    <p:sldId id="334" r:id="rId6"/>
    <p:sldId id="385" r:id="rId7"/>
    <p:sldId id="375" r:id="rId8"/>
    <p:sldId id="362" r:id="rId9"/>
    <p:sldId id="378" r:id="rId10"/>
    <p:sldId id="360" r:id="rId11"/>
    <p:sldId id="377" r:id="rId12"/>
    <p:sldId id="356" r:id="rId13"/>
    <p:sldId id="346" r:id="rId14"/>
    <p:sldId id="348" r:id="rId15"/>
    <p:sldId id="349" r:id="rId16"/>
    <p:sldId id="350" r:id="rId17"/>
    <p:sldId id="351" r:id="rId18"/>
    <p:sldId id="357" r:id="rId19"/>
    <p:sldId id="359" r:id="rId20"/>
    <p:sldId id="317" r:id="rId21"/>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000099"/>
    <a:srgbClr val="6600CC"/>
    <a:srgbClr val="A92A07"/>
    <a:srgbClr val="FFCCFF"/>
    <a:srgbClr val="00863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087" autoAdjust="0"/>
  </p:normalViewPr>
  <p:slideViewPr>
    <p:cSldViewPr showGuides="1">
      <p:cViewPr varScale="1">
        <p:scale>
          <a:sx n="62" d="100"/>
          <a:sy n="62" d="100"/>
        </p:scale>
        <p:origin x="966" y="72"/>
      </p:cViewPr>
      <p:guideLst>
        <p:guide orient="horz" pos="2160"/>
        <p:guide pos="383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BF3AF5-D6C7-4D30-B99A-7F5F57D061EE}"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77998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697DEA-6438-456F-8C36-8D27512EE62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xfrm>
            <a:off x="381000" y="685800"/>
            <a:ext cx="6096000" cy="3429000"/>
          </a:xfrm>
        </p:spPr>
      </p:sp>
      <p:sp>
        <p:nvSpPr>
          <p:cNvPr id="7170" name="备注占位符 2"/>
          <p:cNvSpPr>
            <a:spLocks noGrp="1"/>
          </p:cNvSpPr>
          <p:nvPr>
            <p:ph type="body"/>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7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SimSun" panose="02010600030101010101" pitchFamily="2" charset="-122"/>
              </a:rPr>
              <a:pPr lvl="0" algn="r"/>
              <a:t>2</a:t>
            </a:fld>
            <a:endParaRPr lang="zh-CN" altLang="en-US" sz="1200" dirty="0">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381000" y="685800"/>
            <a:ext cx="6096000" cy="3429000"/>
          </a:xfrm>
        </p:spPr>
      </p:sp>
      <p:sp>
        <p:nvSpPr>
          <p:cNvPr id="10242" name="Notes Placeholder 2"/>
          <p:cNvSpPr>
            <a:spLocks noGrp="1"/>
          </p:cNvSpPr>
          <p:nvPr>
            <p:ph type="body"/>
          </p:nvPr>
        </p:nvSpPr>
        <p:spPr/>
        <p:txBody>
          <a:bodyPr wrap="square" lIns="91440" tIns="45720" rIns="91440" bIns="45720" anchor="t" anchorCtr="0"/>
          <a:lstStyle/>
          <a:p>
            <a:pPr lvl="0"/>
            <a:endParaRPr lang="en-US" altLang="en-US" dirty="0"/>
          </a:p>
        </p:txBody>
      </p:sp>
      <p:sp>
        <p:nvSpPr>
          <p:cNvPr id="10243"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latin typeface="Arial" panose="020B0604020202020204" pitchFamily="34" charset="0"/>
              </a:rPr>
              <a:pPr lvl="0" algn="r"/>
              <a:t>5</a:t>
            </a:fld>
            <a:endParaRPr lang="en-US" altLang="en-US"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381000" y="685800"/>
            <a:ext cx="6096000" cy="3429000"/>
          </a:xfrm>
        </p:spPr>
      </p:sp>
      <p:sp>
        <p:nvSpPr>
          <p:cNvPr id="10242" name="Notes Placeholder 2"/>
          <p:cNvSpPr>
            <a:spLocks noGrp="1"/>
          </p:cNvSpPr>
          <p:nvPr>
            <p:ph type="body"/>
          </p:nvPr>
        </p:nvSpPr>
        <p:spPr/>
        <p:txBody>
          <a:bodyPr wrap="square" lIns="91440" tIns="45720" rIns="91440" bIns="45720" anchor="t" anchorCtr="0"/>
          <a:lstStyle/>
          <a:p>
            <a:pPr lvl="0"/>
            <a:endParaRPr lang="en-US" altLang="en-US" dirty="0"/>
          </a:p>
        </p:txBody>
      </p:sp>
      <p:sp>
        <p:nvSpPr>
          <p:cNvPr id="10243"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latin typeface="Arial" panose="020B0604020202020204" pitchFamily="34" charset="0"/>
              </a:rPr>
              <a:pPr lvl="0" algn="r"/>
              <a:t>7</a:t>
            </a:fld>
            <a:endParaRPr lang="en-US" altLang="en-US"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381000" y="685800"/>
            <a:ext cx="6096000" cy="3429000"/>
          </a:xfrm>
        </p:spPr>
      </p:sp>
      <p:sp>
        <p:nvSpPr>
          <p:cNvPr id="10242" name="Notes Placeholder 2"/>
          <p:cNvSpPr>
            <a:spLocks noGrp="1"/>
          </p:cNvSpPr>
          <p:nvPr>
            <p:ph type="body"/>
          </p:nvPr>
        </p:nvSpPr>
        <p:spPr/>
        <p:txBody>
          <a:bodyPr wrap="square" lIns="91440" tIns="45720" rIns="91440" bIns="45720" anchor="t" anchorCtr="0"/>
          <a:lstStyle/>
          <a:p>
            <a:pPr lvl="0"/>
            <a:endParaRPr lang="en-US" altLang="en-US" dirty="0"/>
          </a:p>
        </p:txBody>
      </p:sp>
      <p:sp>
        <p:nvSpPr>
          <p:cNvPr id="10243"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latin typeface="Arial" panose="020B0604020202020204" pitchFamily="34" charset="0"/>
              </a:rPr>
              <a:pPr lvl="0" algn="r"/>
              <a:t>9</a:t>
            </a:fld>
            <a:endParaRPr lang="en-US"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34173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68675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42689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D54CD82-7213-4E63-8AA0-0E693EC940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F78A79-F96F-46D2-948A-2280F70DB3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B0DF76-F552-46E0-96BD-28EC3C0BF14D}"/>
              </a:ext>
            </a:extLst>
          </p:cNvPr>
          <p:cNvSpPr>
            <a:spLocks noGrp="1" noChangeArrowheads="1"/>
          </p:cNvSpPr>
          <p:nvPr>
            <p:ph type="sldNum" sz="quarter" idx="12"/>
          </p:nvPr>
        </p:nvSpPr>
        <p:spPr>
          <a:ln/>
        </p:spPr>
        <p:txBody>
          <a:bodyPr/>
          <a:lstStyle>
            <a:lvl1pPr>
              <a:defRPr/>
            </a:lvl1pPr>
          </a:lstStyle>
          <a:p>
            <a:fld id="{E14CDD56-6F21-4A6F-83B0-13FCE79E3074}" type="slidenum">
              <a:rPr lang="en-US" altLang="en-US"/>
              <a:pPr/>
              <a:t>‹#›</a:t>
            </a:fld>
            <a:endParaRPr lang="en-US" altLang="en-US"/>
          </a:p>
        </p:txBody>
      </p:sp>
    </p:spTree>
    <p:extLst>
      <p:ext uri="{BB962C8B-B14F-4D97-AF65-F5344CB8AC3E}">
        <p14:creationId xmlns:p14="http://schemas.microsoft.com/office/powerpoint/2010/main" val="358934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49043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744761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91468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52025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0" hangingPunct="0">
              <a:defRPr/>
            </a:pPr>
            <a:endParaRPr lang="en-US"/>
          </a:p>
        </p:txBody>
      </p:sp>
      <p:sp>
        <p:nvSpPr>
          <p:cNvPr id="8" name="Footer Placeholder 7"/>
          <p:cNvSpPr>
            <a:spLocks noGrp="1"/>
          </p:cNvSpPr>
          <p:nvPr>
            <p:ph type="ftr" sz="quarter" idx="11"/>
          </p:nvPr>
        </p:nvSpPr>
        <p:spPr/>
        <p:txBody>
          <a:bodyPr/>
          <a:lstStyle/>
          <a:p>
            <a:pPr eaLnBrk="0" hangingPunct="0">
              <a:defRPr/>
            </a:pPr>
            <a:endParaRPr lang="en-US"/>
          </a:p>
        </p:txBody>
      </p:sp>
      <p:sp>
        <p:nvSpPr>
          <p:cNvPr id="9" name="Slide Number Placeholder 8"/>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75504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0" hangingPunct="0">
              <a:defRPr/>
            </a:pPr>
            <a:endParaRPr lang="en-US"/>
          </a:p>
        </p:txBody>
      </p:sp>
      <p:sp>
        <p:nvSpPr>
          <p:cNvPr id="4" name="Footer Placeholder 3"/>
          <p:cNvSpPr>
            <a:spLocks noGrp="1"/>
          </p:cNvSpPr>
          <p:nvPr>
            <p:ph type="ftr" sz="quarter" idx="11"/>
          </p:nvPr>
        </p:nvSpPr>
        <p:spPr/>
        <p:txBody>
          <a:bodyPr/>
          <a:lstStyle/>
          <a:p>
            <a:pPr eaLnBrk="0" hangingPunct="0">
              <a:defRPr/>
            </a:pPr>
            <a:endParaRPr lang="en-US"/>
          </a:p>
        </p:txBody>
      </p:sp>
      <p:sp>
        <p:nvSpPr>
          <p:cNvPr id="5" name="Slide Number Placeholder 4"/>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137785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hangingPunct="0">
              <a:defRPr/>
            </a:pPr>
            <a:endParaRPr lang="en-US"/>
          </a:p>
        </p:txBody>
      </p:sp>
      <p:sp>
        <p:nvSpPr>
          <p:cNvPr id="3" name="Footer Placeholder 2"/>
          <p:cNvSpPr>
            <a:spLocks noGrp="1"/>
          </p:cNvSpPr>
          <p:nvPr>
            <p:ph type="ftr" sz="quarter" idx="11"/>
          </p:nvPr>
        </p:nvSpPr>
        <p:spPr/>
        <p:txBody>
          <a:bodyPr/>
          <a:lstStyle/>
          <a:p>
            <a:pPr eaLnBrk="0" hangingPunct="0">
              <a:defRPr/>
            </a:pPr>
            <a:endParaRPr lang="en-US"/>
          </a:p>
        </p:txBody>
      </p:sp>
      <p:sp>
        <p:nvSpPr>
          <p:cNvPr id="4" name="Slide Number Placeholder 3"/>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49062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864359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41524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84581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04891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7330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025346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968934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4240108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619793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0" hangingPunct="0">
              <a:defRPr/>
            </a:pPr>
            <a:endParaRPr lang="en-US"/>
          </a:p>
        </p:txBody>
      </p:sp>
      <p:sp>
        <p:nvSpPr>
          <p:cNvPr id="8" name="Footer Placeholder 7"/>
          <p:cNvSpPr>
            <a:spLocks noGrp="1"/>
          </p:cNvSpPr>
          <p:nvPr>
            <p:ph type="ftr" sz="quarter" idx="11"/>
          </p:nvPr>
        </p:nvSpPr>
        <p:spPr/>
        <p:txBody>
          <a:bodyPr/>
          <a:lstStyle/>
          <a:p>
            <a:pPr eaLnBrk="0" hangingPunct="0">
              <a:defRPr/>
            </a:pPr>
            <a:endParaRPr lang="en-US"/>
          </a:p>
        </p:txBody>
      </p:sp>
      <p:sp>
        <p:nvSpPr>
          <p:cNvPr id="9" name="Slide Number Placeholder 8"/>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46102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0" hangingPunct="0">
              <a:defRPr/>
            </a:pPr>
            <a:endParaRPr lang="en-US"/>
          </a:p>
        </p:txBody>
      </p:sp>
      <p:sp>
        <p:nvSpPr>
          <p:cNvPr id="4" name="Footer Placeholder 3"/>
          <p:cNvSpPr>
            <a:spLocks noGrp="1"/>
          </p:cNvSpPr>
          <p:nvPr>
            <p:ph type="ftr" sz="quarter" idx="11"/>
          </p:nvPr>
        </p:nvSpPr>
        <p:spPr/>
        <p:txBody>
          <a:bodyPr/>
          <a:lstStyle/>
          <a:p>
            <a:pPr eaLnBrk="0" hangingPunct="0">
              <a:defRPr/>
            </a:pPr>
            <a:endParaRPr lang="en-US"/>
          </a:p>
        </p:txBody>
      </p:sp>
      <p:sp>
        <p:nvSpPr>
          <p:cNvPr id="5" name="Slide Number Placeholder 4"/>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79244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49452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hangingPunct="0">
              <a:defRPr/>
            </a:pPr>
            <a:endParaRPr lang="en-US"/>
          </a:p>
        </p:txBody>
      </p:sp>
      <p:sp>
        <p:nvSpPr>
          <p:cNvPr id="3" name="Footer Placeholder 2"/>
          <p:cNvSpPr>
            <a:spLocks noGrp="1"/>
          </p:cNvSpPr>
          <p:nvPr>
            <p:ph type="ftr" sz="quarter" idx="11"/>
          </p:nvPr>
        </p:nvSpPr>
        <p:spPr/>
        <p:txBody>
          <a:bodyPr/>
          <a:lstStyle/>
          <a:p>
            <a:pPr eaLnBrk="0" hangingPunct="0">
              <a:defRPr/>
            </a:pPr>
            <a:endParaRPr lang="en-US"/>
          </a:p>
        </p:txBody>
      </p:sp>
      <p:sp>
        <p:nvSpPr>
          <p:cNvPr id="4" name="Slide Number Placeholder 3"/>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649696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502077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33787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637370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hangingPunct="0">
              <a:defRPr/>
            </a:pPr>
            <a:endParaRPr lang="en-US"/>
          </a:p>
        </p:txBody>
      </p:sp>
      <p:sp>
        <p:nvSpPr>
          <p:cNvPr id="5" name="Footer Placeholder 4"/>
          <p:cNvSpPr>
            <a:spLocks noGrp="1"/>
          </p:cNvSpPr>
          <p:nvPr>
            <p:ph type="ftr" sz="quarter" idx="11"/>
          </p:nvPr>
        </p:nvSpPr>
        <p:spPr/>
        <p:txBody>
          <a:bodyPr/>
          <a:lstStyle/>
          <a:p>
            <a:pPr eaLnBrk="0" hangingPunct="0">
              <a:defRPr/>
            </a:pPr>
            <a:endParaRPr lang="en-US"/>
          </a:p>
        </p:txBody>
      </p:sp>
      <p:sp>
        <p:nvSpPr>
          <p:cNvPr id="6" name="Slide Number Placeholder 5"/>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68645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23423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0" hangingPunct="0">
              <a:defRPr/>
            </a:pPr>
            <a:endParaRPr lang="en-US"/>
          </a:p>
        </p:txBody>
      </p:sp>
      <p:sp>
        <p:nvSpPr>
          <p:cNvPr id="8" name="Footer Placeholder 7"/>
          <p:cNvSpPr>
            <a:spLocks noGrp="1"/>
          </p:cNvSpPr>
          <p:nvPr>
            <p:ph type="ftr" sz="quarter" idx="11"/>
          </p:nvPr>
        </p:nvSpPr>
        <p:spPr/>
        <p:txBody>
          <a:bodyPr/>
          <a:lstStyle/>
          <a:p>
            <a:pPr eaLnBrk="0" hangingPunct="0">
              <a:defRPr/>
            </a:pPr>
            <a:endParaRPr lang="en-US"/>
          </a:p>
        </p:txBody>
      </p:sp>
      <p:sp>
        <p:nvSpPr>
          <p:cNvPr id="9" name="Slide Number Placeholder 8"/>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93832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0" hangingPunct="0">
              <a:defRPr/>
            </a:pPr>
            <a:endParaRPr lang="en-US"/>
          </a:p>
        </p:txBody>
      </p:sp>
      <p:sp>
        <p:nvSpPr>
          <p:cNvPr id="4" name="Footer Placeholder 3"/>
          <p:cNvSpPr>
            <a:spLocks noGrp="1"/>
          </p:cNvSpPr>
          <p:nvPr>
            <p:ph type="ftr" sz="quarter" idx="11"/>
          </p:nvPr>
        </p:nvSpPr>
        <p:spPr/>
        <p:txBody>
          <a:bodyPr/>
          <a:lstStyle/>
          <a:p>
            <a:pPr eaLnBrk="0" hangingPunct="0">
              <a:defRPr/>
            </a:pPr>
            <a:endParaRPr lang="en-US"/>
          </a:p>
        </p:txBody>
      </p:sp>
      <p:sp>
        <p:nvSpPr>
          <p:cNvPr id="5" name="Slide Number Placeholder 4"/>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121425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hangingPunct="0">
              <a:defRPr/>
            </a:pPr>
            <a:endParaRPr lang="en-US"/>
          </a:p>
        </p:txBody>
      </p:sp>
      <p:sp>
        <p:nvSpPr>
          <p:cNvPr id="3" name="Footer Placeholder 2"/>
          <p:cNvSpPr>
            <a:spLocks noGrp="1"/>
          </p:cNvSpPr>
          <p:nvPr>
            <p:ph type="ftr" sz="quarter" idx="11"/>
          </p:nvPr>
        </p:nvSpPr>
        <p:spPr/>
        <p:txBody>
          <a:bodyPr/>
          <a:lstStyle/>
          <a:p>
            <a:pPr eaLnBrk="0" hangingPunct="0">
              <a:defRPr/>
            </a:pPr>
            <a:endParaRPr lang="en-US"/>
          </a:p>
        </p:txBody>
      </p:sp>
      <p:sp>
        <p:nvSpPr>
          <p:cNvPr id="4" name="Slide Number Placeholder 3"/>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4239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82417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hangingPunct="0">
              <a:defRPr/>
            </a:pPr>
            <a:endParaRPr lang="en-US"/>
          </a:p>
        </p:txBody>
      </p:sp>
      <p:sp>
        <p:nvSpPr>
          <p:cNvPr id="6" name="Footer Placeholder 5"/>
          <p:cNvSpPr>
            <a:spLocks noGrp="1"/>
          </p:cNvSpPr>
          <p:nvPr>
            <p:ph type="ftr" sz="quarter" idx="11"/>
          </p:nvPr>
        </p:nvSpPr>
        <p:spPr/>
        <p:txBody>
          <a:bodyPr/>
          <a:lstStyle/>
          <a:p>
            <a:pPr eaLnBrk="0" hangingPunct="0">
              <a:defRPr/>
            </a:pPr>
            <a:endParaRPr lang="en-US"/>
          </a:p>
        </p:txBody>
      </p:sp>
      <p:sp>
        <p:nvSpPr>
          <p:cNvPr id="7" name="Slide Number Placeholder 6"/>
          <p:cNvSpPr>
            <a:spLocks noGrp="1"/>
          </p:cNvSpPr>
          <p:nvPr>
            <p:ph type="sldNum" sz="quarter" idx="12"/>
          </p:nvPr>
        </p:nvSpPr>
        <p:spPr/>
        <p:txBody>
          <a:body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4974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33062186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40564202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CF0E999C-61AB-48E3-8B65-B8839619391C}" type="slidenum">
              <a:rPr lang="en-US" altLang="en-US" smtClean="0"/>
              <a:pPr eaLnBrk="0" hangingPunct="0">
                <a:defRPr/>
              </a:pPr>
              <a:t>‹#›</a:t>
            </a:fld>
            <a:endParaRPr lang="en-US" altLang="en-US"/>
          </a:p>
        </p:txBody>
      </p:sp>
    </p:spTree>
    <p:extLst>
      <p:ext uri="{BB962C8B-B14F-4D97-AF65-F5344CB8AC3E}">
        <p14:creationId xmlns:p14="http://schemas.microsoft.com/office/powerpoint/2010/main" val="2238015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Hình nền powerpoint"/>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Hình nền powerpoint"/>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Hình nền powerpoint"/>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Hình nền powerpoint"/>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0" name="AutoShape 10" descr="Hình nền powerpoint"/>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2" name="AutoShape 12" descr="100+ Hình nền Slide đẹp 2021"/>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Bài thơ Trăng Ơi Từ Đâu Đến (Trần Đăng Khoa) - Đọc thơ cho bé nghe - Mầm  Non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t="14806" b="1345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Content Placeholder 1" descr="sach"/>
          <p:cNvPicPr>
            <a:picLocks noChangeAspect="1"/>
          </p:cNvPicPr>
          <p:nvPr/>
        </p:nvPicPr>
        <p:blipFill>
          <a:blip r:embed="rId2" cstate="print"/>
          <a:stretch>
            <a:fillRect/>
          </a:stretch>
        </p:blipFill>
        <p:spPr>
          <a:xfrm>
            <a:off x="9772653" y="260350"/>
            <a:ext cx="946151" cy="768350"/>
          </a:xfrm>
          <a:prstGeom prst="rect">
            <a:avLst/>
          </a:prstGeom>
          <a:noFill/>
          <a:ln w="9525">
            <a:noFill/>
          </a:ln>
        </p:spPr>
      </p:pic>
      <p:sp>
        <p:nvSpPr>
          <p:cNvPr id="4" name="Text Box 3"/>
          <p:cNvSpPr txBox="1"/>
          <p:nvPr/>
        </p:nvSpPr>
        <p:spPr>
          <a:xfrm>
            <a:off x="3810001" y="1444625"/>
            <a:ext cx="5081840" cy="3970318"/>
          </a:xfrm>
          <a:prstGeom prst="rect">
            <a:avLst/>
          </a:prstGeom>
          <a:noFill/>
          <a:ln w="9525">
            <a:noFill/>
          </a:ln>
        </p:spPr>
        <p:txBody>
          <a:bodyPr wrap="none" anchor="t" anchorCtr="0">
            <a:spAutoFit/>
          </a:bodyPr>
          <a:lstStyle/>
          <a:p>
            <a:pPr eaLnBrk="0" hangingPunct="0">
              <a:buFontTx/>
            </a:pPr>
            <a:r>
              <a:rPr lang="en-US" altLang="en-US" sz="2800" b="1" dirty="0">
                <a:solidFill>
                  <a:srgbClr val="C00000"/>
                </a:solidFill>
                <a:latin typeface="Arial" panose="020B0604020202020204" pitchFamily="34" charset="0"/>
              </a:rPr>
              <a:t>Trăng ơi... từ đâu đến?</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Hay từ cánh rừng xa</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Trăng hồng như quả chín</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Lửng lơ lên trước nh</a:t>
            </a:r>
            <a:r>
              <a:rPr lang="en-US" altLang="en-US" sz="2800" b="1" dirty="0">
                <a:solidFill>
                  <a:srgbClr val="C00000"/>
                </a:solidFill>
                <a:latin typeface="Arial" panose="020B0604020202020204" pitchFamily="34" charset="0"/>
                <a:ea typeface="Arial" panose="020B0604020202020204" pitchFamily="34" charset="0"/>
              </a:rPr>
              <a:t>à</a:t>
            </a:r>
            <a:r>
              <a:rPr lang="en-US" altLang="en-US" sz="2800" b="1" dirty="0">
                <a:solidFill>
                  <a:srgbClr val="C00000"/>
                </a:solidFill>
                <a:latin typeface="Arial" panose="020B0604020202020204" pitchFamily="34" charset="0"/>
              </a:rPr>
              <a:t>.          </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Trăng ơi... từ đâu đến?</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Hay biển xanh diệu kì</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Trăng tròn như mắt cá</a:t>
            </a:r>
            <a:br>
              <a:rPr lang="en-US" altLang="en-US" sz="2800" b="1" dirty="0">
                <a:solidFill>
                  <a:srgbClr val="C00000"/>
                </a:solidFill>
                <a:latin typeface="Arial" panose="020B0604020202020204" pitchFamily="34" charset="0"/>
              </a:rPr>
            </a:br>
            <a:r>
              <a:rPr lang="en-US" altLang="en-US" sz="2800" b="1" dirty="0">
                <a:solidFill>
                  <a:srgbClr val="C00000"/>
                </a:solidFill>
                <a:latin typeface="Arial" panose="020B0604020202020204" pitchFamily="34" charset="0"/>
              </a:rPr>
              <a:t>Chẳng bao giờ chớp mi.</a:t>
            </a:r>
          </a:p>
        </p:txBody>
      </p:sp>
      <p:sp>
        <p:nvSpPr>
          <p:cNvPr id="7" name="Rectangles 6"/>
          <p:cNvSpPr/>
          <p:nvPr/>
        </p:nvSpPr>
        <p:spPr>
          <a:xfrm>
            <a:off x="3200400" y="1219200"/>
            <a:ext cx="5410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grpSp>
        <p:nvGrpSpPr>
          <p:cNvPr id="17409" name="Group 14"/>
          <p:cNvGrpSpPr/>
          <p:nvPr/>
        </p:nvGrpSpPr>
        <p:grpSpPr>
          <a:xfrm>
            <a:off x="1273679" y="139549"/>
            <a:ext cx="8470900" cy="990600"/>
            <a:chOff x="540" y="420"/>
            <a:chExt cx="13340" cy="1560"/>
          </a:xfrm>
        </p:grpSpPr>
        <p:sp>
          <p:nvSpPr>
            <p:cNvPr id="12" name="Rounded Rectangle 11"/>
            <p:cNvSpPr/>
            <p:nvPr/>
          </p:nvSpPr>
          <p:spPr>
            <a:xfrm>
              <a:off x="1170" y="615"/>
              <a:ext cx="12710" cy="1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p>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r>
                <a:rPr lang="en-US" altLang="en-US" sz="3200" b="1" noProof="1">
                  <a:solidFill>
                    <a:srgbClr val="0000FF"/>
                  </a:solidFill>
                  <a:latin typeface="Tahoma" panose="020B0604030504040204" pitchFamily="34" charset="0"/>
                  <a:cs typeface="Tahoma" panose="020B0604030504040204" pitchFamily="34" charset="0"/>
                  <a:sym typeface="+mn-ea"/>
                </a:rPr>
                <a:t>Tìm hiểu bài</a:t>
              </a:r>
              <a:endParaRPr lang="en-US" altLang="en-US" sz="2800" b="1" noProof="1">
                <a:solidFill>
                  <a:srgbClr val="0000FF"/>
                </a:solidFill>
                <a:latin typeface="Times New Roman" panose="02020603050405020304" pitchFamily="18" charset="0"/>
                <a:cs typeface="Times New Roman" panose="02020603050405020304" pitchFamily="18" charset="0"/>
              </a:endParaRPr>
            </a:p>
            <a:p>
              <a:pPr algn="ctr" eaLnBrk="0" hangingPunct="0"/>
              <a:endParaRPr lang="en-US" sz="2800" noProof="1"/>
            </a:p>
          </p:txBody>
        </p:sp>
        <p:sp>
          <p:nvSpPr>
            <p:cNvPr id="9" name="Oval 8"/>
            <p:cNvSpPr/>
            <p:nvPr/>
          </p:nvSpPr>
          <p:spPr>
            <a:xfrm>
              <a:off x="540" y="420"/>
              <a:ext cx="1560" cy="15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endParaRPr lang="en-US" strike="noStrike" noProof="1"/>
            </a:p>
          </p:txBody>
        </p:sp>
        <p:sp>
          <p:nvSpPr>
            <p:cNvPr id="10" name="Oval 9"/>
            <p:cNvSpPr/>
            <p:nvPr/>
          </p:nvSpPr>
          <p:spPr>
            <a:xfrm>
              <a:off x="720" y="600"/>
              <a:ext cx="1200" cy="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0" hangingPunct="0"/>
              <a:r>
                <a:rPr lang="en-US" sz="3600" b="1" noProof="1"/>
                <a:t>2</a:t>
              </a:r>
            </a:p>
          </p:txBody>
        </p:sp>
      </p:grpSp>
      <p:sp>
        <p:nvSpPr>
          <p:cNvPr id="12297" name="TextBox 29"/>
          <p:cNvSpPr txBox="1"/>
          <p:nvPr/>
        </p:nvSpPr>
        <p:spPr>
          <a:xfrm>
            <a:off x="519889" y="1272452"/>
            <a:ext cx="10771227" cy="584775"/>
          </a:xfrm>
          <a:prstGeom prst="rect">
            <a:avLst/>
          </a:prstGeom>
          <a:noFill/>
          <a:ln w="9525">
            <a:noFill/>
          </a:ln>
        </p:spPr>
        <p:txBody>
          <a:bodyPr wrap="square" anchor="t" anchorCtr="0">
            <a:spAutoFit/>
          </a:bodyPr>
          <a:lstStyle/>
          <a:p>
            <a:pPr eaLnBrk="0" hangingPunct="0">
              <a:buFontTx/>
            </a:pPr>
            <a:r>
              <a:rPr lang="en-US" altLang="en-US" sz="3200" b="1" dirty="0">
                <a:solidFill>
                  <a:srgbClr val="6600CC"/>
                </a:solidFill>
                <a:cs typeface="Times New Roman" pitchFamily="18" charset="0"/>
              </a:rPr>
              <a:t>1. Trong hai khổ thơ đầu, trăng được so sánh với những gì?</a:t>
            </a:r>
          </a:p>
        </p:txBody>
      </p:sp>
      <p:pic>
        <p:nvPicPr>
          <p:cNvPr id="2" name="Picture 1"/>
          <p:cNvPicPr>
            <a:picLocks noChangeAspect="1"/>
          </p:cNvPicPr>
          <p:nvPr/>
        </p:nvPicPr>
        <p:blipFill>
          <a:blip r:embed="rId3"/>
          <a:stretch>
            <a:fillRect/>
          </a:stretch>
        </p:blipFill>
        <p:spPr>
          <a:xfrm>
            <a:off x="457200" y="2286001"/>
            <a:ext cx="5241512" cy="3508375"/>
          </a:xfrm>
          <a:prstGeom prst="rect">
            <a:avLst/>
          </a:prstGeom>
        </p:spPr>
      </p:pic>
      <p:pic>
        <p:nvPicPr>
          <p:cNvPr id="3" name="Picture 2"/>
          <p:cNvPicPr>
            <a:picLocks noChangeAspect="1"/>
          </p:cNvPicPr>
          <p:nvPr/>
        </p:nvPicPr>
        <p:blipFill>
          <a:blip r:embed="rId4"/>
          <a:stretch>
            <a:fillRect/>
          </a:stretch>
        </p:blipFill>
        <p:spPr>
          <a:xfrm>
            <a:off x="6046828" y="2286000"/>
            <a:ext cx="5306973" cy="3532454"/>
          </a:xfrm>
          <a:prstGeom prst="rect">
            <a:avLst/>
          </a:prstGeom>
        </p:spPr>
      </p:pic>
      <p:sp>
        <p:nvSpPr>
          <p:cNvPr id="5" name="TextBox 4"/>
          <p:cNvSpPr txBox="1"/>
          <p:nvPr/>
        </p:nvSpPr>
        <p:spPr>
          <a:xfrm>
            <a:off x="2152654" y="5862671"/>
            <a:ext cx="2286001" cy="584775"/>
          </a:xfrm>
          <a:prstGeom prst="rect">
            <a:avLst/>
          </a:prstGeom>
          <a:noFill/>
        </p:spPr>
        <p:txBody>
          <a:bodyPr wrap="square" rtlCol="0">
            <a:spAutoFit/>
          </a:bodyPr>
          <a:lstStyle/>
          <a:p>
            <a:r>
              <a:rPr lang="en-US" sz="3200" b="1" i="1" dirty="0" err="1"/>
              <a:t>Quả</a:t>
            </a:r>
            <a:r>
              <a:rPr lang="en-US" sz="3200" b="1" i="1" dirty="0"/>
              <a:t> </a:t>
            </a:r>
            <a:r>
              <a:rPr lang="en-US" sz="3200" b="1" i="1" dirty="0" err="1"/>
              <a:t>chín</a:t>
            </a:r>
            <a:endParaRPr lang="en-US" sz="3200" b="1" i="1" dirty="0"/>
          </a:p>
        </p:txBody>
      </p:sp>
      <p:sp>
        <p:nvSpPr>
          <p:cNvPr id="16" name="TextBox 15"/>
          <p:cNvSpPr txBox="1"/>
          <p:nvPr/>
        </p:nvSpPr>
        <p:spPr>
          <a:xfrm>
            <a:off x="8153403" y="5862674"/>
            <a:ext cx="2419351" cy="584775"/>
          </a:xfrm>
          <a:prstGeom prst="rect">
            <a:avLst/>
          </a:prstGeom>
          <a:noFill/>
        </p:spPr>
        <p:txBody>
          <a:bodyPr wrap="square" rtlCol="0">
            <a:spAutoFit/>
          </a:bodyPr>
          <a:lstStyle/>
          <a:p>
            <a:r>
              <a:rPr lang="en-US" sz="3200" b="1" i="1" dirty="0" err="1"/>
              <a:t>Mắt</a:t>
            </a:r>
            <a:r>
              <a:rPr lang="en-US" sz="3200" b="1" i="1" dirty="0"/>
              <a:t> </a:t>
            </a:r>
            <a:r>
              <a:rPr lang="en-US" sz="3200" b="1" i="1" dirty="0" err="1"/>
              <a:t>cá</a:t>
            </a:r>
            <a:endParaRPr lang="en-US" sz="32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checkerboard(across)">
                                      <p:cBhvr>
                                        <p:cTn id="17" dur="500"/>
                                        <p:tgtEl>
                                          <p:spTgt spid="122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700"/>
                                        <p:tgtEl>
                                          <p:spTgt spid="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12297" grpId="0"/>
      <p:bldP spid="12297" grpId="1"/>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a:off x="3830639" y="3667101"/>
            <a:ext cx="100" cy="738866"/>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2300" name="TextBox 4"/>
          <p:cNvSpPr txBox="1"/>
          <p:nvPr/>
        </p:nvSpPr>
        <p:spPr>
          <a:xfrm>
            <a:off x="457200" y="263205"/>
            <a:ext cx="11125200" cy="584775"/>
          </a:xfrm>
          <a:prstGeom prst="rect">
            <a:avLst/>
          </a:prstGeom>
          <a:noFill/>
          <a:ln w="9525">
            <a:noFill/>
          </a:ln>
        </p:spPr>
        <p:txBody>
          <a:bodyPr wrap="square" anchor="t" anchorCtr="0">
            <a:spAutoFit/>
          </a:bodyPr>
          <a:lstStyle/>
          <a:p>
            <a:pPr eaLnBrk="0" hangingPunct="0">
              <a:buFontTx/>
            </a:pPr>
            <a:r>
              <a:rPr lang="en-US" altLang="en-US" sz="3200" b="1" dirty="0">
                <a:solidFill>
                  <a:srgbClr val="6600CC"/>
                </a:solidFill>
                <a:cs typeface="Times New Roman" pitchFamily="18" charset="0"/>
              </a:rPr>
              <a:t>2. </a:t>
            </a:r>
            <a:r>
              <a:rPr lang="en-US" altLang="en-US" sz="3200" b="1" dirty="0" err="1">
                <a:solidFill>
                  <a:srgbClr val="6600CC"/>
                </a:solidFill>
                <a:cs typeface="Times New Roman" pitchFamily="18" charset="0"/>
              </a:rPr>
              <a:t>Vì</a:t>
            </a:r>
            <a:r>
              <a:rPr lang="en-US" altLang="en-US" sz="3200" b="1" dirty="0">
                <a:solidFill>
                  <a:srgbClr val="6600CC"/>
                </a:solidFill>
                <a:cs typeface="Times New Roman" pitchFamily="18" charset="0"/>
              </a:rPr>
              <a:t> sao tác giả nghĩ trăng đến từ cánh rừng xa, từ biển xanh?</a:t>
            </a:r>
          </a:p>
        </p:txBody>
      </p:sp>
      <p:cxnSp>
        <p:nvCxnSpPr>
          <p:cNvPr id="2" name="Straight Arrow Connector 1"/>
          <p:cNvCxnSpPr/>
          <p:nvPr/>
        </p:nvCxnSpPr>
        <p:spPr>
          <a:xfrm>
            <a:off x="8334375" y="3663400"/>
            <a:ext cx="100" cy="738866"/>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12299" name="Picture 4" descr="Thơ Đường Luật Vũng Tàu : Đêm trăng trên biển"/>
          <p:cNvPicPr>
            <a:picLocks noChangeAspect="1"/>
          </p:cNvPicPr>
          <p:nvPr/>
        </p:nvPicPr>
        <p:blipFill>
          <a:blip r:embed="rId2" cstate="print"/>
          <a:stretch>
            <a:fillRect/>
          </a:stretch>
        </p:blipFill>
        <p:spPr>
          <a:xfrm>
            <a:off x="6423025" y="1257305"/>
            <a:ext cx="4090091" cy="2588579"/>
          </a:xfrm>
          <a:prstGeom prst="rect">
            <a:avLst/>
          </a:prstGeom>
          <a:noFill/>
          <a:ln w="9525" cap="flat" cmpd="sng">
            <a:solidFill>
              <a:srgbClr val="C00000"/>
            </a:solidFill>
            <a:prstDash val="solid"/>
            <a:miter/>
            <a:headEnd type="none" w="med" len="med"/>
            <a:tailEnd type="none" w="med" len="med"/>
          </a:ln>
        </p:spPr>
      </p:pic>
      <p:pic>
        <p:nvPicPr>
          <p:cNvPr id="12298" name="Picture 2" descr="Tưởng tượng mình là nhân vật trữ tình trong &quot;Ánh trăng”, em hãy diễn tả  dòng cảm nghĩ trong bài thơ thành một bài tâm sự ngắn. - Sách Giải"/>
          <p:cNvPicPr>
            <a:picLocks noChangeAspect="1"/>
          </p:cNvPicPr>
          <p:nvPr/>
        </p:nvPicPr>
        <p:blipFill>
          <a:blip r:embed="rId3" cstate="print"/>
          <a:stretch>
            <a:fillRect/>
          </a:stretch>
        </p:blipFill>
        <p:spPr>
          <a:xfrm>
            <a:off x="1981203" y="1219200"/>
            <a:ext cx="3957604" cy="2629344"/>
          </a:xfrm>
          <a:prstGeom prst="rect">
            <a:avLst/>
          </a:prstGeom>
          <a:noFill/>
          <a:ln w="9525" cap="flat" cmpd="sng">
            <a:solidFill>
              <a:srgbClr val="C00000"/>
            </a:solidFill>
            <a:prstDash val="solid"/>
            <a:miter/>
            <a:headEnd type="none" w="med" len="med"/>
            <a:tailEnd type="none" w="med" len="med"/>
          </a:ln>
        </p:spPr>
      </p:pic>
      <p:pic>
        <p:nvPicPr>
          <p:cNvPr id="3" name="Picture 2"/>
          <p:cNvPicPr>
            <a:picLocks noChangeAspect="1"/>
          </p:cNvPicPr>
          <p:nvPr/>
        </p:nvPicPr>
        <p:blipFill>
          <a:blip r:embed="rId4"/>
          <a:stretch>
            <a:fillRect/>
          </a:stretch>
        </p:blipFill>
        <p:spPr>
          <a:xfrm>
            <a:off x="2438400" y="4402266"/>
            <a:ext cx="2876072" cy="2387808"/>
          </a:xfrm>
          <a:prstGeom prst="rect">
            <a:avLst/>
          </a:prstGeom>
        </p:spPr>
      </p:pic>
      <p:pic>
        <p:nvPicPr>
          <p:cNvPr id="17" name="Picture 16"/>
          <p:cNvPicPr>
            <a:picLocks noChangeAspect="1"/>
          </p:cNvPicPr>
          <p:nvPr/>
        </p:nvPicPr>
        <p:blipFill>
          <a:blip r:embed="rId5"/>
          <a:stretch>
            <a:fillRect/>
          </a:stretch>
        </p:blipFill>
        <p:spPr>
          <a:xfrm>
            <a:off x="6889455" y="4388585"/>
            <a:ext cx="2889840" cy="1923548"/>
          </a:xfrm>
          <a:prstGeom prst="rect">
            <a:avLst/>
          </a:prstGeom>
        </p:spPr>
      </p:pic>
      <p:sp>
        <p:nvSpPr>
          <p:cNvPr id="18" name="TextBox 17"/>
          <p:cNvSpPr txBox="1"/>
          <p:nvPr/>
        </p:nvSpPr>
        <p:spPr>
          <a:xfrm>
            <a:off x="7924800" y="6423231"/>
            <a:ext cx="1512864" cy="369332"/>
          </a:xfrm>
          <a:prstGeom prst="rect">
            <a:avLst/>
          </a:prstGeom>
          <a:noFill/>
        </p:spPr>
        <p:txBody>
          <a:bodyPr wrap="square" rtlCol="0">
            <a:spAutoFit/>
          </a:bodyPr>
          <a:lstStyle/>
          <a:p>
            <a:r>
              <a:rPr lang="en-US" b="1" i="1" dirty="0" err="1"/>
              <a:t>Mắt</a:t>
            </a:r>
            <a:r>
              <a:rPr lang="en-US" b="1" i="1" dirty="0"/>
              <a:t> </a:t>
            </a:r>
            <a:r>
              <a:rPr lang="en-US" b="1" i="1" dirty="0" err="1"/>
              <a:t>cá</a:t>
            </a:r>
            <a:endParaRPr lang="en-US"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checkerboard(across)">
                                      <p:cBhvr>
                                        <p:cTn id="7" dur="500"/>
                                        <p:tgtEl>
                                          <p:spTgt spid="12300"/>
                                        </p:tgtEl>
                                      </p:cBhvr>
                                    </p:animEffect>
                                  </p:childTnLst>
                                </p:cTn>
                              </p:par>
                              <p:par>
                                <p:cTn id="8" presetID="5" presetClass="entr" presetSubtype="10"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transition="in" filter="checkerboard(across)">
                                      <p:cBhvr>
                                        <p:cTn id="10" dur="500"/>
                                        <p:tgtEl>
                                          <p:spTgt spid="12298"/>
                                        </p:tgtEl>
                                      </p:cBhvr>
                                    </p:animEffect>
                                  </p:childTnLst>
                                </p:cTn>
                              </p:par>
                              <p:par>
                                <p:cTn id="11" presetID="5" presetClass="entr" presetSubtype="10" fill="hold" nodeType="withEffect">
                                  <p:stCondLst>
                                    <p:cond delay="0"/>
                                  </p:stCondLst>
                                  <p:childTnLst>
                                    <p:set>
                                      <p:cBhvr>
                                        <p:cTn id="12" dur="1" fill="hold">
                                          <p:stCondLst>
                                            <p:cond delay="0"/>
                                          </p:stCondLst>
                                        </p:cTn>
                                        <p:tgtEl>
                                          <p:spTgt spid="12299"/>
                                        </p:tgtEl>
                                        <p:attrNameLst>
                                          <p:attrName>style.visibility</p:attrName>
                                        </p:attrNameLst>
                                      </p:cBhvr>
                                      <p:to>
                                        <p:strVal val="visible"/>
                                      </p:to>
                                    </p:set>
                                    <p:animEffect transition="in" filter="checkerboard(across)">
                                      <p:cBhvr>
                                        <p:cTn id="13" dur="500"/>
                                        <p:tgtEl>
                                          <p:spTgt spid="1229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700"/>
                                        <p:tgtEl>
                                          <p:spTgt spid="1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0" grpId="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29"/>
          <p:cNvSpPr txBox="1"/>
          <p:nvPr/>
        </p:nvSpPr>
        <p:spPr>
          <a:xfrm>
            <a:off x="544556" y="228606"/>
            <a:ext cx="11464925" cy="584775"/>
          </a:xfrm>
          <a:prstGeom prst="rect">
            <a:avLst/>
          </a:prstGeom>
          <a:noFill/>
          <a:ln w="9525">
            <a:noFill/>
          </a:ln>
        </p:spPr>
        <p:txBody>
          <a:bodyPr wrap="square" anchor="t" anchorCtr="0">
            <a:spAutoFit/>
          </a:bodyPr>
          <a:lstStyle/>
          <a:p>
            <a:pPr eaLnBrk="0" hangingPunct="0">
              <a:buFontTx/>
            </a:pPr>
            <a:r>
              <a:rPr lang="en-US" altLang="en-US" sz="3200" b="1" dirty="0">
                <a:solidFill>
                  <a:srgbClr val="6600CC"/>
                </a:solidFill>
                <a:cs typeface="Times New Roman" pitchFamily="18" charset="0"/>
              </a:rPr>
              <a:t> 3. </a:t>
            </a:r>
            <a:r>
              <a:rPr lang="en-US" altLang="en-US" sz="2800" b="1" dirty="0" err="1">
                <a:solidFill>
                  <a:srgbClr val="6600CC"/>
                </a:solidFill>
                <a:cs typeface="Times New Roman" pitchFamily="18" charset="0"/>
              </a:rPr>
              <a:t>Trong</a:t>
            </a:r>
            <a:r>
              <a:rPr lang="en-US" altLang="en-US" sz="2800" b="1" dirty="0">
                <a:solidFill>
                  <a:srgbClr val="6600CC"/>
                </a:solidFill>
                <a:cs typeface="Times New Roman" pitchFamily="18" charset="0"/>
              </a:rPr>
              <a:t> mỗi  khổ thơ tiếp theo, trăng được gắn với những gì, những ai?</a:t>
            </a:r>
          </a:p>
        </p:txBody>
      </p:sp>
      <p:sp>
        <p:nvSpPr>
          <p:cNvPr id="4" name="Text Box 3"/>
          <p:cNvSpPr txBox="1"/>
          <p:nvPr/>
        </p:nvSpPr>
        <p:spPr>
          <a:xfrm>
            <a:off x="4592258" y="813375"/>
            <a:ext cx="3444789" cy="1569660"/>
          </a:xfrm>
          <a:prstGeom prst="rect">
            <a:avLst/>
          </a:prstGeom>
          <a:noFill/>
          <a:ln w="9525">
            <a:noFill/>
          </a:ln>
        </p:spPr>
        <p:txBody>
          <a:bodyPr wrap="none" anchor="t" anchorCtr="0">
            <a:spAutoFit/>
          </a:bodyPr>
          <a:lstStyle/>
          <a:p>
            <a:pPr eaLnBrk="0" hangingPunct="0"/>
            <a:r>
              <a:rPr lang="en-US" altLang="en-US" sz="2400" b="1" dirty="0">
                <a:solidFill>
                  <a:srgbClr val="C00000"/>
                </a:solidFill>
                <a:cs typeface="Times New Roman" pitchFamily="18" charset="0"/>
              </a:rPr>
              <a:t>Trăng ơi... từ đâu đến?</a:t>
            </a:r>
            <a:br>
              <a:rPr lang="en-US" altLang="en-US" sz="2400" b="1" dirty="0">
                <a:solidFill>
                  <a:srgbClr val="C00000"/>
                </a:solidFill>
                <a:cs typeface="Times New Roman" pitchFamily="18" charset="0"/>
              </a:rPr>
            </a:br>
            <a:r>
              <a:rPr lang="en-US" altLang="en-US" sz="2400" b="1" dirty="0">
                <a:solidFill>
                  <a:srgbClr val="C00000"/>
                </a:solidFill>
                <a:cs typeface="Times New Roman" pitchFamily="18" charset="0"/>
              </a:rPr>
              <a:t>Hay từ một sân chơi</a:t>
            </a:r>
            <a:br>
              <a:rPr lang="en-US" altLang="en-US" sz="2400" b="1" dirty="0">
                <a:solidFill>
                  <a:srgbClr val="C00000"/>
                </a:solidFill>
                <a:cs typeface="Times New Roman" pitchFamily="18" charset="0"/>
              </a:rPr>
            </a:br>
            <a:r>
              <a:rPr lang="en-US" altLang="en-US" sz="2400" b="1" dirty="0">
                <a:solidFill>
                  <a:srgbClr val="C00000"/>
                </a:solidFill>
                <a:cs typeface="Times New Roman" pitchFamily="18" charset="0"/>
              </a:rPr>
              <a:t>Trăng bay như quả bóng</a:t>
            </a:r>
            <a:br>
              <a:rPr lang="en-US" altLang="en-US" sz="2400" b="1" dirty="0">
                <a:solidFill>
                  <a:srgbClr val="C00000"/>
                </a:solidFill>
                <a:cs typeface="Times New Roman" pitchFamily="18" charset="0"/>
              </a:rPr>
            </a:br>
            <a:r>
              <a:rPr lang="en-US" altLang="en-US" sz="2400" b="1" dirty="0">
                <a:solidFill>
                  <a:srgbClr val="C00000"/>
                </a:solidFill>
                <a:cs typeface="Times New Roman" pitchFamily="18" charset="0"/>
              </a:rPr>
              <a:t>Bạn n</a:t>
            </a:r>
            <a:r>
              <a:rPr lang="en-US" altLang="en-US" sz="2400" b="1" dirty="0">
                <a:solidFill>
                  <a:srgbClr val="C00000"/>
                </a:solidFill>
                <a:ea typeface="Arial" panose="020B0604020202020204" pitchFamily="34" charset="0"/>
                <a:cs typeface="Times New Roman" pitchFamily="18" charset="0"/>
              </a:rPr>
              <a:t>à</a:t>
            </a:r>
            <a:r>
              <a:rPr lang="en-US" altLang="en-US" sz="2400" b="1" dirty="0">
                <a:solidFill>
                  <a:srgbClr val="C00000"/>
                </a:solidFill>
                <a:cs typeface="Times New Roman" pitchFamily="18" charset="0"/>
              </a:rPr>
              <a:t>o đá lên trời.</a:t>
            </a:r>
          </a:p>
        </p:txBody>
      </p:sp>
      <p:cxnSp>
        <p:nvCxnSpPr>
          <p:cNvPr id="16" name="Straight Connector 15"/>
          <p:cNvCxnSpPr/>
          <p:nvPr/>
        </p:nvCxnSpPr>
        <p:spPr>
          <a:xfrm>
            <a:off x="6239997" y="1598205"/>
            <a:ext cx="1220471" cy="0"/>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94656" y="2009830"/>
            <a:ext cx="1342391" cy="0"/>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pic>
        <p:nvPicPr>
          <p:cNvPr id="2050" name="Picture 2" descr="Bài thơ:&amp;amp;quot; Trăng sáng&amp;amp;quot; | MN Đứ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57" y="2590800"/>
            <a:ext cx="5418667"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77021" y="2602338"/>
            <a:ext cx="5453039" cy="3950862"/>
            <a:chOff x="6277017" y="2602338"/>
            <a:chExt cx="5453039" cy="3950862"/>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600" b="51200" l="1800" r="99000"/>
                      </a14:imgEffect>
                    </a14:imgLayer>
                  </a14:imgProps>
                </a:ext>
              </a:extLst>
            </a:blip>
            <a:stretch>
              <a:fillRect/>
            </a:stretch>
          </p:blipFill>
          <p:spPr>
            <a:xfrm>
              <a:off x="6553199" y="2602338"/>
              <a:ext cx="4548543" cy="3950862"/>
            </a:xfrm>
            <a:prstGeom prst="rect">
              <a:avLst/>
            </a:prstGeom>
          </p:spPr>
        </p:pic>
        <p:pic>
          <p:nvPicPr>
            <p:cNvPr id="6" name="Picture 5"/>
            <p:cNvPicPr>
              <a:picLocks noChangeAspect="1"/>
            </p:cNvPicPr>
            <p:nvPr/>
          </p:nvPicPr>
          <p:blipFill>
            <a:blip r:embed="rId5"/>
            <a:stretch>
              <a:fillRect/>
            </a:stretch>
          </p:blipFill>
          <p:spPr>
            <a:xfrm>
              <a:off x="6277017" y="4191000"/>
              <a:ext cx="5453039" cy="23622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randombar(horizontal)">
                                      <p:cBhvr>
                                        <p:cTn id="7" dur="500"/>
                                        <p:tgtEl>
                                          <p:spTgt spid="133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to="" calcmode="lin" valueType="num">
                                      <p:cBhvr>
                                        <p:cTn id="15" dur="1" fill="hold"/>
                                        <p:tgtEl>
                                          <p:spTgt spid="16"/>
                                        </p:tgtEl>
                                      </p:cBhvr>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to="" calcmode="lin" valueType="num">
                                      <p:cBhvr>
                                        <p:cTn id="25" dur="1" fill="hold"/>
                                        <p:tgtEl>
                                          <p:spTgt spid="17"/>
                                        </p:tgtEl>
                                      </p:cBhvr>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6"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ú cuội"/>
          <p:cNvPicPr>
            <a:picLocks noChangeAspect="1"/>
          </p:cNvPicPr>
          <p:nvPr/>
        </p:nvPicPr>
        <p:blipFill>
          <a:blip r:embed="rId2"/>
          <a:stretch>
            <a:fillRect/>
          </a:stretch>
        </p:blipFill>
        <p:spPr>
          <a:xfrm>
            <a:off x="6694835" y="197610"/>
            <a:ext cx="4343400" cy="3257551"/>
          </a:xfrm>
          <a:prstGeom prst="rect">
            <a:avLst/>
          </a:prstGeom>
          <a:ln>
            <a:solidFill>
              <a:schemeClr val="accent6">
                <a:lumMod val="60000"/>
                <a:lumOff val="40000"/>
              </a:schemeClr>
            </a:solidFill>
          </a:ln>
        </p:spPr>
      </p:pic>
      <p:pic>
        <p:nvPicPr>
          <p:cNvPr id="14" name="Content Placeholder 3" descr="hat-ru-con-ngu"/>
          <p:cNvPicPr>
            <a:picLocks noChangeAspect="1"/>
          </p:cNvPicPr>
          <p:nvPr/>
        </p:nvPicPr>
        <p:blipFill>
          <a:blip r:embed="rId3"/>
          <a:stretch>
            <a:fillRect/>
          </a:stretch>
        </p:blipFill>
        <p:spPr>
          <a:xfrm>
            <a:off x="1600200" y="197609"/>
            <a:ext cx="4343400" cy="3257550"/>
          </a:xfrm>
          <a:prstGeom prst="rect">
            <a:avLst/>
          </a:prstGeom>
          <a:noFill/>
          <a:ln w="9525">
            <a:solidFill>
              <a:schemeClr val="accent6">
                <a:lumMod val="60000"/>
                <a:lumOff val="40000"/>
              </a:schemeClr>
            </a:solidFill>
          </a:ln>
        </p:spPr>
      </p:pic>
      <p:pic>
        <p:nvPicPr>
          <p:cNvPr id="22" name="Content Placeholder 17" descr="1544752151948_anh_trang"/>
          <p:cNvPicPr>
            <a:picLocks noChangeAspect="1"/>
          </p:cNvPicPr>
          <p:nvPr/>
        </p:nvPicPr>
        <p:blipFill>
          <a:blip r:embed="rId4"/>
          <a:stretch>
            <a:fillRect/>
          </a:stretch>
        </p:blipFill>
        <p:spPr>
          <a:xfrm>
            <a:off x="6694835" y="3455165"/>
            <a:ext cx="4343400" cy="3223769"/>
          </a:xfrm>
          <a:prstGeom prst="rect">
            <a:avLst/>
          </a:prstGeom>
          <a:noFill/>
          <a:ln w="9525">
            <a:noFill/>
          </a:ln>
        </p:spPr>
      </p:pic>
      <p:pic>
        <p:nvPicPr>
          <p:cNvPr id="23" name="Picture 22"/>
          <p:cNvPicPr>
            <a:picLocks noChangeAspect="1"/>
          </p:cNvPicPr>
          <p:nvPr/>
        </p:nvPicPr>
        <p:blipFill>
          <a:blip r:embed="rId5"/>
          <a:stretch>
            <a:fillRect/>
          </a:stretch>
        </p:blipFill>
        <p:spPr>
          <a:xfrm>
            <a:off x="1600200" y="3455159"/>
            <a:ext cx="4343400" cy="32604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2438400"/>
            <a:ext cx="10896600" cy="29832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fontAlgn="base"/>
            <a:endParaRPr lang="en-US" strike="noStrike" noProof="1">
              <a:latin typeface="Times New Roman" panose="02020603050405020304" pitchFamily="18" charset="0"/>
              <a:cs typeface="Times New Roman" panose="02020603050405020304" pitchFamily="18" charset="0"/>
            </a:endParaRPr>
          </a:p>
        </p:txBody>
      </p:sp>
      <p:sp>
        <p:nvSpPr>
          <p:cNvPr id="21507" name="TextBox 29"/>
          <p:cNvSpPr txBox="1"/>
          <p:nvPr/>
        </p:nvSpPr>
        <p:spPr>
          <a:xfrm>
            <a:off x="914400" y="457204"/>
            <a:ext cx="10668000" cy="1076325"/>
          </a:xfrm>
          <a:prstGeom prst="rect">
            <a:avLst/>
          </a:prstGeom>
          <a:noFill/>
          <a:ln w="9525">
            <a:noFill/>
          </a:ln>
        </p:spPr>
        <p:txBody>
          <a:bodyPr wrap="square" anchor="t" anchorCtr="0">
            <a:spAutoFit/>
          </a:bodyPr>
          <a:lstStyle/>
          <a:p>
            <a:pPr eaLnBrk="0" hangingPunct="0">
              <a:buFontTx/>
            </a:pPr>
            <a:r>
              <a:rPr lang="en-US" altLang="en-US" sz="3200" b="1" dirty="0">
                <a:solidFill>
                  <a:srgbClr val="6600CC"/>
                </a:solidFill>
                <a:cs typeface="Times New Roman" panose="02020603050405020304" pitchFamily="18" charset="0"/>
              </a:rPr>
              <a:t>    5. </a:t>
            </a:r>
            <a:r>
              <a:rPr lang="en-US" altLang="en-US" sz="3200" b="1" dirty="0" err="1">
                <a:solidFill>
                  <a:srgbClr val="6600CC"/>
                </a:solidFill>
                <a:cs typeface="Times New Roman" panose="02020603050405020304" pitchFamily="18" charset="0"/>
              </a:rPr>
              <a:t>Bài</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thơ</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thể</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hiện</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tình</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cảm</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của</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tác</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giả</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đối</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với</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quê</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hương</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đất</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nước</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như</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thế</a:t>
            </a:r>
            <a:r>
              <a:rPr lang="en-US" altLang="en-US" sz="3200" b="1" dirty="0">
                <a:solidFill>
                  <a:srgbClr val="6600CC"/>
                </a:solidFill>
                <a:cs typeface="Times New Roman" panose="02020603050405020304" pitchFamily="18" charset="0"/>
              </a:rPr>
              <a:t> </a:t>
            </a:r>
            <a:r>
              <a:rPr lang="en-US" altLang="en-US" sz="3200" b="1" dirty="0" err="1">
                <a:solidFill>
                  <a:srgbClr val="6600CC"/>
                </a:solidFill>
                <a:cs typeface="Times New Roman" panose="02020603050405020304" pitchFamily="18" charset="0"/>
              </a:rPr>
              <a:t>nào</a:t>
            </a:r>
            <a:r>
              <a:rPr lang="en-US" altLang="en-US" sz="3200" b="1" dirty="0">
                <a:solidFill>
                  <a:srgbClr val="6600CC"/>
                </a:solidFill>
                <a:cs typeface="Times New Roman" panose="02020603050405020304" pitchFamily="18" charset="0"/>
              </a:rPr>
              <a:t>? </a:t>
            </a:r>
          </a:p>
        </p:txBody>
      </p:sp>
      <p:sp>
        <p:nvSpPr>
          <p:cNvPr id="14" name="Rectangle 13"/>
          <p:cNvSpPr/>
          <p:nvPr/>
        </p:nvSpPr>
        <p:spPr>
          <a:xfrm>
            <a:off x="914400" y="2362200"/>
            <a:ext cx="10286999" cy="3046988"/>
          </a:xfrm>
          <a:prstGeom prst="rect">
            <a:avLst/>
          </a:prstGeom>
          <a:ln/>
        </p:spPr>
        <p:style>
          <a:lnRef idx="1">
            <a:schemeClr val="accent4"/>
          </a:lnRef>
          <a:fillRef idx="2">
            <a:schemeClr val="accent4"/>
          </a:fillRef>
          <a:effectRef idx="1">
            <a:schemeClr val="accent4"/>
          </a:effectRef>
          <a:fontRef idx="minor">
            <a:schemeClr val="dk1"/>
          </a:fontRef>
        </p:style>
        <p:txBody>
          <a:bodyPr wrap="square" anchor="t" anchorCtr="0">
            <a:spAutoFit/>
          </a:bodyPr>
          <a:lstStyle/>
          <a:p>
            <a:pPr algn="just">
              <a:buFontTx/>
            </a:pPr>
            <a:r>
              <a:rPr lang="en-US" altLang="en-US" sz="4800" b="1" dirty="0">
                <a:solidFill>
                  <a:srgbClr val="C00000"/>
                </a:solidFill>
                <a:latin typeface="Times New Roman" panose="02020603050405020304" pitchFamily="18" charset="0"/>
                <a:cs typeface="Times New Roman" panose="02020603050405020304" pitchFamily="18" charset="0"/>
              </a:rPr>
              <a:t>Nội dung: </a:t>
            </a:r>
          </a:p>
          <a:p>
            <a:pPr algn="just">
              <a:buFontTx/>
            </a:pPr>
            <a:r>
              <a:rPr lang="en-US" altLang="en-US" sz="4800" b="1" dirty="0">
                <a:solidFill>
                  <a:srgbClr val="0000FF"/>
                </a:solidFill>
                <a:latin typeface="Times New Roman" panose="02020603050405020304" pitchFamily="18" charset="0"/>
                <a:cs typeface="Times New Roman" panose="02020603050405020304" pitchFamily="18" charset="0"/>
              </a:rPr>
              <a:t>	Bài thơ thể hiện tình cảm yêu mến, </a:t>
            </a:r>
            <a:r>
              <a:rPr lang="en-US" altLang="en-US" sz="4800" b="1" dirty="0" smtClean="0">
                <a:solidFill>
                  <a:srgbClr val="0000FF"/>
                </a:solidFill>
                <a:latin typeface="Times New Roman" panose="02020603050405020304" pitchFamily="18" charset="0"/>
                <a:cs typeface="Times New Roman" panose="02020603050405020304" pitchFamily="18" charset="0"/>
              </a:rPr>
              <a:t>gắn bó của nhà thơ đối với </a:t>
            </a:r>
            <a:r>
              <a:rPr lang="en-US" altLang="en-US" sz="4800" b="1" dirty="0">
                <a:solidFill>
                  <a:srgbClr val="0000FF"/>
                </a:solidFill>
                <a:latin typeface="Times New Roman" panose="02020603050405020304" pitchFamily="18" charset="0"/>
                <a:cs typeface="Times New Roman" panose="02020603050405020304" pitchFamily="18" charset="0"/>
              </a:rPr>
              <a:t>trăng và </a:t>
            </a:r>
            <a:r>
              <a:rPr lang="en-US" altLang="en-US" sz="4800" b="1" dirty="0" smtClean="0">
                <a:solidFill>
                  <a:srgbClr val="0000FF"/>
                </a:solidFill>
                <a:latin typeface="Times New Roman" panose="02020603050405020304" pitchFamily="18" charset="0"/>
                <a:cs typeface="Times New Roman" panose="02020603050405020304" pitchFamily="18" charset="0"/>
              </a:rPr>
              <a:t>thiên nhiên đất nước.</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Content Placeholder 17" descr="doc"/>
          <p:cNvPicPr>
            <a:picLocks noGrp="1" noChangeAspect="1"/>
          </p:cNvPicPr>
          <p:nvPr>
            <p:ph sz="half" idx="1"/>
          </p:nvPr>
        </p:nvPicPr>
        <p:blipFill>
          <a:blip r:embed="rId2"/>
          <a:stretch>
            <a:fillRect/>
          </a:stretch>
        </p:blipFill>
        <p:spPr>
          <a:xfrm>
            <a:off x="9144000" y="2410039"/>
            <a:ext cx="2570909" cy="4351338"/>
          </a:xfrm>
        </p:spPr>
      </p:pic>
      <p:sp>
        <p:nvSpPr>
          <p:cNvPr id="22530" name="Text Box 3"/>
          <p:cNvSpPr txBox="1"/>
          <p:nvPr/>
        </p:nvSpPr>
        <p:spPr>
          <a:xfrm>
            <a:off x="2362205" y="1914525"/>
            <a:ext cx="4552849" cy="3970318"/>
          </a:xfrm>
          <a:prstGeom prst="rect">
            <a:avLst/>
          </a:prstGeom>
          <a:noFill/>
          <a:ln w="9525">
            <a:noFill/>
          </a:ln>
        </p:spPr>
        <p:txBody>
          <a:bodyPr wrap="none" anchor="t" anchorCtr="0">
            <a:spAutoFit/>
          </a:bodyPr>
          <a:lstStyle/>
          <a:p>
            <a:pPr eaLnBrk="0" hangingPunct="0">
              <a:buFontTx/>
            </a:pPr>
            <a:r>
              <a:rPr lang="en-US" altLang="en-US" sz="2800" b="1" dirty="0">
                <a:cs typeface="Times New Roman" panose="02020603050405020304" pitchFamily="18" charset="0"/>
              </a:rPr>
              <a:t>Trăng ơi... từ đâu đến?</a:t>
            </a:r>
            <a:br>
              <a:rPr lang="en-US" altLang="en-US" sz="2800" b="1" dirty="0">
                <a:cs typeface="Times New Roman" panose="02020603050405020304" pitchFamily="18" charset="0"/>
              </a:rPr>
            </a:br>
            <a:r>
              <a:rPr lang="en-US" altLang="en-US" sz="2800" b="1" dirty="0">
                <a:cs typeface="Times New Roman" panose="02020603050405020304" pitchFamily="18" charset="0"/>
              </a:rPr>
              <a:t>Hay từ cánh rừng xa</a:t>
            </a:r>
            <a:br>
              <a:rPr lang="en-US" altLang="en-US" sz="2800" b="1" dirty="0">
                <a:cs typeface="Times New Roman" panose="02020603050405020304" pitchFamily="18" charset="0"/>
              </a:rPr>
            </a:br>
            <a:r>
              <a:rPr lang="en-US" altLang="en-US" sz="2800" b="1" dirty="0">
                <a:cs typeface="Times New Roman" panose="02020603050405020304" pitchFamily="18" charset="0"/>
              </a:rPr>
              <a:t>Trăng hồng như quả chín</a:t>
            </a:r>
            <a:br>
              <a:rPr lang="en-US" altLang="en-US" sz="2800" b="1" dirty="0">
                <a:cs typeface="Times New Roman" panose="02020603050405020304" pitchFamily="18" charset="0"/>
              </a:rPr>
            </a:br>
            <a:r>
              <a:rPr lang="en-US" altLang="en-US" sz="2800" b="1" dirty="0">
                <a:cs typeface="Times New Roman" panose="02020603050405020304" pitchFamily="18" charset="0"/>
              </a:rPr>
              <a:t>Lửng lơ lên trước nh</a:t>
            </a:r>
            <a:r>
              <a:rPr lang="en-US" altLang="en-US" sz="2800" b="1" dirty="0">
                <a:ea typeface="Arial" panose="020B0604020202020204" pitchFamily="34" charset="0"/>
                <a:cs typeface="Times New Roman" panose="02020603050405020304" pitchFamily="18" charset="0"/>
              </a:rPr>
              <a:t>à</a:t>
            </a:r>
            <a:r>
              <a:rPr lang="en-US" altLang="en-US" sz="2800" b="1" dirty="0">
                <a:cs typeface="Times New Roman" panose="02020603050405020304" pitchFamily="18" charset="0"/>
              </a:rPr>
              <a:t>.          </a:t>
            </a:r>
            <a:br>
              <a:rPr lang="en-US" altLang="en-US" sz="2800" b="1" dirty="0">
                <a:cs typeface="Times New Roman" panose="02020603050405020304" pitchFamily="18" charset="0"/>
              </a:rPr>
            </a:br>
            <a:r>
              <a:rPr lang="en-US" altLang="en-US" sz="2800" b="1" dirty="0">
                <a:cs typeface="Times New Roman" panose="02020603050405020304" pitchFamily="18" charset="0"/>
              </a:rPr>
              <a:t/>
            </a:r>
            <a:br>
              <a:rPr lang="en-US" altLang="en-US" sz="2800" b="1" dirty="0">
                <a:cs typeface="Times New Roman" panose="02020603050405020304" pitchFamily="18" charset="0"/>
              </a:rPr>
            </a:br>
            <a:r>
              <a:rPr lang="en-US" altLang="en-US" sz="2800" b="1" dirty="0">
                <a:cs typeface="Times New Roman" panose="02020603050405020304" pitchFamily="18" charset="0"/>
              </a:rPr>
              <a:t>Trăng ơi... từ đâu đến?</a:t>
            </a:r>
            <a:br>
              <a:rPr lang="en-US" altLang="en-US" sz="2800" b="1" dirty="0">
                <a:cs typeface="Times New Roman" panose="02020603050405020304" pitchFamily="18" charset="0"/>
              </a:rPr>
            </a:br>
            <a:r>
              <a:rPr lang="en-US" altLang="en-US" sz="2800" b="1" dirty="0">
                <a:cs typeface="Times New Roman" panose="02020603050405020304" pitchFamily="18" charset="0"/>
              </a:rPr>
              <a:t>Hay biển xanh diệu kì</a:t>
            </a:r>
            <a:br>
              <a:rPr lang="en-US" altLang="en-US" sz="2800" b="1" dirty="0">
                <a:cs typeface="Times New Roman" panose="02020603050405020304" pitchFamily="18" charset="0"/>
              </a:rPr>
            </a:br>
            <a:r>
              <a:rPr lang="en-US" altLang="en-US" sz="2800" b="1" dirty="0">
                <a:cs typeface="Times New Roman" panose="02020603050405020304" pitchFamily="18" charset="0"/>
              </a:rPr>
              <a:t>Trăng tròn như mắt cá</a:t>
            </a:r>
            <a:br>
              <a:rPr lang="en-US" altLang="en-US" sz="2800" b="1" dirty="0">
                <a:cs typeface="Times New Roman" panose="02020603050405020304" pitchFamily="18" charset="0"/>
              </a:rPr>
            </a:br>
            <a:r>
              <a:rPr lang="en-US" altLang="en-US" sz="2800" b="1" dirty="0">
                <a:cs typeface="Times New Roman" panose="02020603050405020304" pitchFamily="18" charset="0"/>
              </a:rPr>
              <a:t>Chẳng bao giờ chớp mi.</a:t>
            </a:r>
            <a:endParaRPr lang="en-US" altLang="zh-CN" sz="2800" b="1" dirty="0">
              <a:cs typeface="Times New Roman" panose="02020603050405020304" pitchFamily="18" charset="0"/>
            </a:endParaRPr>
          </a:p>
        </p:txBody>
      </p:sp>
      <p:cxnSp>
        <p:nvCxnSpPr>
          <p:cNvPr id="3" name="Straight Connector 2"/>
          <p:cNvCxnSpPr/>
          <p:nvPr/>
        </p:nvCxnSpPr>
        <p:spPr>
          <a:xfrm>
            <a:off x="4267204" y="2333625"/>
            <a:ext cx="18129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532" name="Group 14"/>
          <p:cNvGrpSpPr/>
          <p:nvPr/>
        </p:nvGrpSpPr>
        <p:grpSpPr>
          <a:xfrm>
            <a:off x="1866903" y="266700"/>
            <a:ext cx="8402639" cy="990600"/>
            <a:chOff x="540" y="420"/>
            <a:chExt cx="13233" cy="1560"/>
          </a:xfrm>
        </p:grpSpPr>
        <p:sp>
          <p:nvSpPr>
            <p:cNvPr id="12" name="Rounded Rectangle 11"/>
            <p:cNvSpPr/>
            <p:nvPr/>
          </p:nvSpPr>
          <p:spPr>
            <a:xfrm>
              <a:off x="1170" y="615"/>
              <a:ext cx="12603" cy="1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p>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r>
                <a:rPr lang="en-US" altLang="en-US" sz="3200" b="1" noProof="1">
                  <a:solidFill>
                    <a:srgbClr val="0000FF"/>
                  </a:solidFill>
                  <a:latin typeface="Times New Roman" panose="02020603050405020304" pitchFamily="18" charset="0"/>
                  <a:cs typeface="Times New Roman" panose="02020603050405020304" pitchFamily="18" charset="0"/>
                  <a:sym typeface="+mn-ea"/>
                </a:rPr>
                <a:t>Đọc diễn cảm v</a:t>
              </a:r>
              <a:r>
                <a:rPr lang="en-US" altLang="en-US" sz="3200" b="1" noProof="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en-US" altLang="en-US" sz="3200" b="1" noProof="1">
                  <a:solidFill>
                    <a:srgbClr val="0000FF"/>
                  </a:solidFill>
                  <a:latin typeface="Times New Roman" panose="02020603050405020304" pitchFamily="18" charset="0"/>
                  <a:cs typeface="Times New Roman" panose="02020603050405020304" pitchFamily="18" charset="0"/>
                  <a:sym typeface="+mn-ea"/>
                </a:rPr>
                <a:t> học thuộc lòng</a:t>
              </a:r>
              <a:endParaRPr lang="en-US" altLang="en-US" sz="3200" b="1" noProof="1">
                <a:solidFill>
                  <a:srgbClr val="0000FF"/>
                </a:solidFill>
                <a:latin typeface="Times New Roman" panose="02020603050405020304" pitchFamily="18" charset="0"/>
                <a:cs typeface="Times New Roman" panose="02020603050405020304" pitchFamily="18" charset="0"/>
              </a:endParaRPr>
            </a:p>
            <a:p>
              <a:pPr algn="ctr" eaLnBrk="0" hangingPunct="0"/>
              <a:endParaRPr lang="en-US" sz="3200" noProof="1">
                <a:latin typeface="Times New Roman" panose="02020603050405020304" pitchFamily="18" charset="0"/>
                <a:cs typeface="Times New Roman" panose="02020603050405020304" pitchFamily="18" charset="0"/>
              </a:endParaRPr>
            </a:p>
          </p:txBody>
        </p:sp>
        <p:sp>
          <p:nvSpPr>
            <p:cNvPr id="9" name="Oval 8"/>
            <p:cNvSpPr/>
            <p:nvPr/>
          </p:nvSpPr>
          <p:spPr>
            <a:xfrm>
              <a:off x="540" y="420"/>
              <a:ext cx="1560" cy="15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endParaRPr lang="en-US" strike="noStrike" noProof="1">
                <a:latin typeface="Times New Roman" panose="02020603050405020304" pitchFamily="18" charset="0"/>
                <a:cs typeface="Times New Roman" panose="02020603050405020304" pitchFamily="18" charset="0"/>
              </a:endParaRPr>
            </a:p>
          </p:txBody>
        </p:sp>
        <p:sp>
          <p:nvSpPr>
            <p:cNvPr id="10" name="Oval 9"/>
            <p:cNvSpPr/>
            <p:nvPr/>
          </p:nvSpPr>
          <p:spPr>
            <a:xfrm>
              <a:off x="720" y="600"/>
              <a:ext cx="1200" cy="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0" hangingPunct="0"/>
              <a:r>
                <a:rPr lang="en-US" sz="3600" b="1" noProof="1">
                  <a:latin typeface="Times New Roman" panose="02020603050405020304" pitchFamily="18" charset="0"/>
                  <a:cs typeface="Times New Roman" panose="02020603050405020304" pitchFamily="18" charset="0"/>
                </a:rPr>
                <a:t>3</a:t>
              </a:r>
            </a:p>
          </p:txBody>
        </p:sp>
      </p:grpSp>
      <p:cxnSp>
        <p:nvCxnSpPr>
          <p:cNvPr id="19" name="Straight Connector 18"/>
          <p:cNvCxnSpPr/>
          <p:nvPr/>
        </p:nvCxnSpPr>
        <p:spPr>
          <a:xfrm>
            <a:off x="3505205" y="3200400"/>
            <a:ext cx="15970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76503" y="3629025"/>
            <a:ext cx="12573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1" y="4476750"/>
            <a:ext cx="18081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83125" y="4895850"/>
            <a:ext cx="11080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52800" y="5334000"/>
            <a:ext cx="1447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2542" name="Content Placeholder 1" descr="sach"/>
          <p:cNvPicPr>
            <a:picLocks noChangeAspect="1"/>
          </p:cNvPicPr>
          <p:nvPr/>
        </p:nvPicPr>
        <p:blipFill>
          <a:blip r:embed="rId3" cstate="print"/>
          <a:stretch>
            <a:fillRect/>
          </a:stretch>
        </p:blipFill>
        <p:spPr>
          <a:xfrm>
            <a:off x="9772653" y="260350"/>
            <a:ext cx="946151" cy="768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4"/>
          <p:cNvGrpSpPr/>
          <p:nvPr/>
        </p:nvGrpSpPr>
        <p:grpSpPr>
          <a:xfrm>
            <a:off x="1866903" y="266700"/>
            <a:ext cx="8402639" cy="990600"/>
            <a:chOff x="540" y="420"/>
            <a:chExt cx="13233" cy="1560"/>
          </a:xfrm>
        </p:grpSpPr>
        <p:sp>
          <p:nvSpPr>
            <p:cNvPr id="12" name="Rounded Rectangle 11"/>
            <p:cNvSpPr/>
            <p:nvPr/>
          </p:nvSpPr>
          <p:spPr>
            <a:xfrm>
              <a:off x="1170" y="615"/>
              <a:ext cx="12603" cy="1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p>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r>
                <a:rPr lang="en-US" altLang="en-US" sz="3200" b="1" noProof="1">
                  <a:solidFill>
                    <a:srgbClr val="0000FF"/>
                  </a:solidFill>
                  <a:latin typeface="Times New Roman" panose="02020603050405020304" pitchFamily="18" charset="0"/>
                  <a:cs typeface="Times New Roman" panose="02020603050405020304" pitchFamily="18" charset="0"/>
                  <a:sym typeface="+mn-ea"/>
                </a:rPr>
                <a:t>Đọc diễn cảm v</a:t>
              </a:r>
              <a:r>
                <a:rPr lang="en-US" altLang="en-US" sz="3200" b="1" noProof="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en-US" altLang="en-US" sz="3200" b="1" noProof="1">
                  <a:solidFill>
                    <a:srgbClr val="0000FF"/>
                  </a:solidFill>
                  <a:latin typeface="Times New Roman" panose="02020603050405020304" pitchFamily="18" charset="0"/>
                  <a:cs typeface="Times New Roman" panose="02020603050405020304" pitchFamily="18" charset="0"/>
                  <a:sym typeface="+mn-ea"/>
                </a:rPr>
                <a:t> học thuộc lòng</a:t>
              </a:r>
              <a:endParaRPr lang="en-US" altLang="en-US" sz="3200" b="1" noProof="1">
                <a:solidFill>
                  <a:srgbClr val="0000FF"/>
                </a:solidFill>
                <a:latin typeface="Times New Roman" panose="02020603050405020304" pitchFamily="18" charset="0"/>
                <a:cs typeface="Times New Roman" panose="02020603050405020304" pitchFamily="18" charset="0"/>
              </a:endParaRPr>
            </a:p>
            <a:p>
              <a:pPr algn="ctr" eaLnBrk="0" hangingPunct="0"/>
              <a:endParaRPr lang="en-US" sz="3200" noProof="1">
                <a:latin typeface="Times New Roman" panose="02020603050405020304" pitchFamily="18" charset="0"/>
                <a:cs typeface="Times New Roman" panose="02020603050405020304" pitchFamily="18" charset="0"/>
              </a:endParaRPr>
            </a:p>
          </p:txBody>
        </p:sp>
        <p:sp>
          <p:nvSpPr>
            <p:cNvPr id="9" name="Oval 8"/>
            <p:cNvSpPr/>
            <p:nvPr/>
          </p:nvSpPr>
          <p:spPr>
            <a:xfrm>
              <a:off x="540" y="420"/>
              <a:ext cx="1560" cy="15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endParaRPr lang="en-US" strike="noStrike" noProof="1">
                <a:latin typeface="Times New Roman" panose="02020603050405020304" pitchFamily="18" charset="0"/>
                <a:cs typeface="Times New Roman" panose="02020603050405020304" pitchFamily="18" charset="0"/>
              </a:endParaRPr>
            </a:p>
          </p:txBody>
        </p:sp>
        <p:sp>
          <p:nvSpPr>
            <p:cNvPr id="10" name="Oval 9"/>
            <p:cNvSpPr/>
            <p:nvPr/>
          </p:nvSpPr>
          <p:spPr>
            <a:xfrm>
              <a:off x="720" y="600"/>
              <a:ext cx="1200" cy="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0" hangingPunct="0"/>
              <a:r>
                <a:rPr lang="en-US" sz="3600" b="1" noProof="1">
                  <a:latin typeface="Times New Roman" panose="02020603050405020304" pitchFamily="18" charset="0"/>
                  <a:cs typeface="Times New Roman" panose="02020603050405020304" pitchFamily="18" charset="0"/>
                </a:rPr>
                <a:t>3</a:t>
              </a:r>
            </a:p>
          </p:txBody>
        </p:sp>
      </p:grpSp>
      <p:sp>
        <p:nvSpPr>
          <p:cNvPr id="23557" name="Rectangle 8"/>
          <p:cNvSpPr/>
          <p:nvPr/>
        </p:nvSpPr>
        <p:spPr>
          <a:xfrm>
            <a:off x="2209800" y="1287664"/>
            <a:ext cx="3733800" cy="5539978"/>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2400" dirty="0">
                <a:cs typeface="Times New Roman" panose="02020603050405020304" pitchFamily="18" charset="0"/>
              </a:rPr>
              <a:t>Trăng ơi... từ đâu đến?</a:t>
            </a:r>
            <a:br>
              <a:rPr lang="en-US" altLang="en-US" sz="2400" dirty="0">
                <a:cs typeface="Times New Roman" panose="02020603050405020304" pitchFamily="18" charset="0"/>
              </a:rPr>
            </a:br>
            <a:r>
              <a:rPr lang="en-US" altLang="en-US" sz="2400" dirty="0">
                <a:cs typeface="Times New Roman" panose="02020603050405020304" pitchFamily="18" charset="0"/>
              </a:rPr>
              <a:t>Hay từ cánh rừng xa</a:t>
            </a:r>
            <a:br>
              <a:rPr lang="en-US" altLang="en-US" sz="2400" dirty="0">
                <a:cs typeface="Times New Roman" panose="02020603050405020304" pitchFamily="18" charset="0"/>
              </a:rPr>
            </a:br>
            <a:r>
              <a:rPr lang="en-US" altLang="en-US" sz="2400" dirty="0">
                <a:cs typeface="Times New Roman" panose="02020603050405020304" pitchFamily="18" charset="0"/>
              </a:rPr>
              <a:t>Trăng hồng như quả chín</a:t>
            </a:r>
            <a:br>
              <a:rPr lang="en-US" altLang="en-US" sz="2400" dirty="0">
                <a:cs typeface="Times New Roman" panose="02020603050405020304" pitchFamily="18" charset="0"/>
              </a:rPr>
            </a:br>
            <a:r>
              <a:rPr lang="en-US" altLang="en-US" sz="2400" dirty="0">
                <a:cs typeface="Times New Roman" panose="02020603050405020304" pitchFamily="18" charset="0"/>
              </a:rPr>
              <a:t>Lửng lơ lên trước nh</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          </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ơi... từ đâu đến?</a:t>
            </a:r>
            <a:br>
              <a:rPr lang="en-US" altLang="en-US" sz="2400" dirty="0">
                <a:cs typeface="Times New Roman" panose="02020603050405020304" pitchFamily="18" charset="0"/>
              </a:rPr>
            </a:br>
            <a:r>
              <a:rPr lang="en-US" altLang="en-US" sz="2400" dirty="0">
                <a:cs typeface="Times New Roman" panose="02020603050405020304" pitchFamily="18" charset="0"/>
              </a:rPr>
              <a:t>Hay biển xanh diệu kì</a:t>
            </a:r>
            <a:br>
              <a:rPr lang="en-US" altLang="en-US" sz="2400" dirty="0">
                <a:cs typeface="Times New Roman" panose="02020603050405020304" pitchFamily="18" charset="0"/>
              </a:rPr>
            </a:br>
            <a:r>
              <a:rPr lang="en-US" altLang="en-US" sz="2400" dirty="0">
                <a:cs typeface="Times New Roman" panose="02020603050405020304" pitchFamily="18" charset="0"/>
              </a:rPr>
              <a:t>Trăng tròn như mắt cá</a:t>
            </a:r>
            <a:br>
              <a:rPr lang="en-US" altLang="en-US" sz="2400" dirty="0">
                <a:cs typeface="Times New Roman" panose="02020603050405020304" pitchFamily="18" charset="0"/>
              </a:rPr>
            </a:br>
            <a:r>
              <a:rPr lang="en-US" altLang="en-US" sz="2400" dirty="0">
                <a:cs typeface="Times New Roman" panose="02020603050405020304" pitchFamily="18" charset="0"/>
              </a:rPr>
              <a:t>Chẳng bao giờ chớp mi.</a:t>
            </a:r>
          </a:p>
          <a:p>
            <a:pPr eaLnBrk="0" hangingPunct="0">
              <a:buFontTx/>
            </a:pPr>
            <a:r>
              <a:rPr lang="en-US" altLang="en-US" sz="2400" dirty="0">
                <a:cs typeface="Times New Roman" panose="02020603050405020304" pitchFamily="18" charset="0"/>
              </a:rPr>
              <a:t>  </a:t>
            </a:r>
            <a:br>
              <a:rPr lang="en-US" altLang="en-US" sz="2400" dirty="0">
                <a:cs typeface="Times New Roman" panose="02020603050405020304" pitchFamily="18" charset="0"/>
              </a:rPr>
            </a:br>
            <a:r>
              <a:rPr lang="en-US" altLang="en-US" sz="2400" dirty="0">
                <a:cs typeface="Times New Roman" panose="02020603050405020304" pitchFamily="18" charset="0"/>
              </a:rPr>
              <a:t>Trăng ơi... từ đâu đến?</a:t>
            </a:r>
            <a:br>
              <a:rPr lang="en-US" altLang="en-US" sz="2400" dirty="0">
                <a:cs typeface="Times New Roman" panose="02020603050405020304" pitchFamily="18" charset="0"/>
              </a:rPr>
            </a:br>
            <a:r>
              <a:rPr lang="en-US" altLang="en-US" sz="2400" dirty="0">
                <a:cs typeface="Times New Roman" panose="02020603050405020304" pitchFamily="18" charset="0"/>
              </a:rPr>
              <a:t>Hay từ một sân chơi</a:t>
            </a:r>
            <a:br>
              <a:rPr lang="en-US" altLang="en-US" sz="2400" dirty="0">
                <a:cs typeface="Times New Roman" panose="02020603050405020304" pitchFamily="18" charset="0"/>
              </a:rPr>
            </a:br>
            <a:r>
              <a:rPr lang="en-US" altLang="en-US" sz="2400" dirty="0">
                <a:cs typeface="Times New Roman" panose="02020603050405020304" pitchFamily="18" charset="0"/>
              </a:rPr>
              <a:t>Trăng bay như quả bóng</a:t>
            </a:r>
            <a:br>
              <a:rPr lang="en-US" altLang="en-US" sz="2400" dirty="0">
                <a:cs typeface="Times New Roman" panose="02020603050405020304" pitchFamily="18" charset="0"/>
              </a:rPr>
            </a:br>
            <a:r>
              <a:rPr lang="en-US" altLang="en-US" sz="2400" dirty="0">
                <a:cs typeface="Times New Roman" panose="02020603050405020304" pitchFamily="18" charset="0"/>
              </a:rPr>
              <a:t>Bạn n</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o đá lên trời.</a:t>
            </a:r>
            <a:br>
              <a:rPr lang="en-US" altLang="en-US" sz="2400" dirty="0">
                <a:cs typeface="Times New Roman" panose="02020603050405020304" pitchFamily="18" charset="0"/>
              </a:rPr>
            </a:br>
            <a:endParaRPr lang="en-US" altLang="en-US" sz="2400" dirty="0">
              <a:ea typeface="Arial" panose="020B0604020202020204" pitchFamily="34" charset="0"/>
              <a:cs typeface="Times New Roman" panose="02020603050405020304" pitchFamily="18" charset="0"/>
            </a:endParaRPr>
          </a:p>
        </p:txBody>
      </p:sp>
      <p:sp>
        <p:nvSpPr>
          <p:cNvPr id="23558" name="Rectangle 8"/>
          <p:cNvSpPr/>
          <p:nvPr/>
        </p:nvSpPr>
        <p:spPr>
          <a:xfrm>
            <a:off x="6324600" y="1103789"/>
            <a:ext cx="4191000" cy="5909310"/>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1200" dirty="0">
                <a:cs typeface="Times New Roman" panose="02020603050405020304" pitchFamily="18" charset="0"/>
              </a:rPr>
              <a:t/>
            </a:r>
            <a:br>
              <a:rPr lang="en-US" altLang="en-US" sz="1200" dirty="0">
                <a:cs typeface="Times New Roman" panose="02020603050405020304" pitchFamily="18" charset="0"/>
              </a:rPr>
            </a:br>
            <a:r>
              <a:rPr lang="en-US" altLang="en-US" sz="2400" dirty="0">
                <a:cs typeface="Times New Roman" panose="02020603050405020304" pitchFamily="18" charset="0"/>
              </a:rPr>
              <a:t>Trăng ơi... từ đâu đến?</a:t>
            </a:r>
            <a:br>
              <a:rPr lang="en-US" altLang="en-US" sz="2400" dirty="0">
                <a:cs typeface="Times New Roman" panose="02020603050405020304" pitchFamily="18" charset="0"/>
              </a:rPr>
            </a:br>
            <a:r>
              <a:rPr lang="en-US" altLang="en-US" sz="2400" dirty="0">
                <a:cs typeface="Times New Roman" panose="02020603050405020304" pitchFamily="18" charset="0"/>
              </a:rPr>
              <a:t>Hay từ lời mẹ ru</a:t>
            </a:r>
            <a:br>
              <a:rPr lang="en-US" altLang="en-US" sz="2400" dirty="0">
                <a:cs typeface="Times New Roman" panose="02020603050405020304" pitchFamily="18" charset="0"/>
              </a:rPr>
            </a:br>
            <a:r>
              <a:rPr lang="en-US" altLang="en-US" sz="2400" dirty="0">
                <a:cs typeface="Times New Roman" panose="02020603050405020304" pitchFamily="18" charset="0"/>
              </a:rPr>
              <a:t>Thương Cuội không được học</a:t>
            </a:r>
            <a:br>
              <a:rPr lang="en-US" altLang="en-US" sz="2400" dirty="0">
                <a:cs typeface="Times New Roman" panose="02020603050405020304" pitchFamily="18" charset="0"/>
              </a:rPr>
            </a:br>
            <a:r>
              <a:rPr lang="en-US" altLang="en-US" sz="2400" dirty="0">
                <a:cs typeface="Times New Roman" panose="02020603050405020304" pitchFamily="18" charset="0"/>
              </a:rPr>
              <a:t>Hú gọi trâu đến giờ!</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ơi... từ đâu đến?</a:t>
            </a:r>
            <a:br>
              <a:rPr lang="en-US" altLang="en-US" sz="2400" dirty="0">
                <a:cs typeface="Times New Roman" panose="02020603050405020304" pitchFamily="18" charset="0"/>
              </a:rPr>
            </a:br>
            <a:r>
              <a:rPr lang="en-US" altLang="en-US" sz="2400" dirty="0">
                <a:cs typeface="Times New Roman" panose="02020603050405020304" pitchFamily="18" charset="0"/>
              </a:rPr>
              <a:t>Hay từ đường h</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nh quân</a:t>
            </a:r>
            <a:br>
              <a:rPr lang="en-US" altLang="en-US" sz="2400" dirty="0">
                <a:cs typeface="Times New Roman" panose="02020603050405020304" pitchFamily="18" charset="0"/>
              </a:rPr>
            </a:br>
            <a:r>
              <a:rPr lang="en-US" altLang="en-US" sz="2400" dirty="0">
                <a:cs typeface="Times New Roman" panose="02020603050405020304" pitchFamily="18" charset="0"/>
              </a:rPr>
              <a:t>Trăng soi chú bộ đội</a:t>
            </a:r>
            <a:br>
              <a:rPr lang="en-US" altLang="en-US" sz="2400" dirty="0">
                <a:cs typeface="Times New Roman" panose="02020603050405020304" pitchFamily="18" charset="0"/>
              </a:rPr>
            </a:br>
            <a:r>
              <a:rPr lang="en-US" altLang="en-US" sz="2400" dirty="0">
                <a:cs typeface="Times New Roman" panose="02020603050405020304" pitchFamily="18" charset="0"/>
              </a:rPr>
              <a:t>V</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 soi v</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ng góc sân.</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từ đâu... từ đâu?</a:t>
            </a:r>
            <a:br>
              <a:rPr lang="en-US" altLang="en-US" sz="2400" dirty="0">
                <a:cs typeface="Times New Roman" panose="02020603050405020304" pitchFamily="18" charset="0"/>
              </a:rPr>
            </a:br>
            <a:r>
              <a:rPr lang="en-US" altLang="en-US" sz="2400" dirty="0">
                <a:cs typeface="Times New Roman" panose="02020603050405020304" pitchFamily="18" charset="0"/>
              </a:rPr>
              <a:t>Trăng đi khắp mọi miền</a:t>
            </a:r>
            <a:br>
              <a:rPr lang="en-US" altLang="en-US" sz="2400" dirty="0">
                <a:cs typeface="Times New Roman" panose="02020603050405020304" pitchFamily="18" charset="0"/>
              </a:rPr>
            </a:br>
            <a:r>
              <a:rPr lang="en-US" altLang="en-US" sz="2400" dirty="0">
                <a:cs typeface="Times New Roman" panose="02020603050405020304" pitchFamily="18" charset="0"/>
              </a:rPr>
              <a:t>Trăng ơi, có nơi n</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o</a:t>
            </a:r>
            <a:br>
              <a:rPr lang="en-US" altLang="en-US" sz="2400" dirty="0">
                <a:cs typeface="Times New Roman" panose="02020603050405020304" pitchFamily="18" charset="0"/>
              </a:rPr>
            </a:br>
            <a:r>
              <a:rPr lang="en-US" altLang="en-US" sz="2400" dirty="0">
                <a:cs typeface="Times New Roman" panose="02020603050405020304" pitchFamily="18" charset="0"/>
              </a:rPr>
              <a:t>Sáng hơn đất nước em...</a:t>
            </a:r>
          </a:p>
          <a:p>
            <a:pPr eaLnBrk="0" hangingPunct="0">
              <a:buFontTx/>
            </a:pPr>
            <a:r>
              <a:rPr lang="en-US" altLang="en-US" sz="2400" b="1" dirty="0">
                <a:cs typeface="Times New Roman" panose="02020603050405020304" pitchFamily="18" charset="0"/>
              </a:rPr>
              <a:t>             </a:t>
            </a:r>
            <a:r>
              <a:rPr lang="en-US" altLang="en-US" sz="1600" b="1" dirty="0">
                <a:cs typeface="Times New Roman" panose="02020603050405020304" pitchFamily="18" charset="0"/>
              </a:rPr>
              <a:t>TRẦN ĐĂNG KHOA</a:t>
            </a:r>
            <a:endParaRPr lang="en-US" altLang="en-US" sz="1600" dirty="0">
              <a:cs typeface="Times New Roman" panose="02020603050405020304" pitchFamily="18" charset="0"/>
            </a:endParaRPr>
          </a:p>
          <a:p>
            <a:pPr algn="ctr" eaLnBrk="0" hangingPunct="0">
              <a:buFontTx/>
            </a:pPr>
            <a:r>
              <a:rPr lang="en-US" altLang="en-US" sz="1200" dirty="0">
                <a:cs typeface="Times New Roman" panose="02020603050405020304" pitchFamily="18" charset="0"/>
              </a:rPr>
              <a:t> </a:t>
            </a:r>
            <a:endParaRPr lang="en-US" altLang="en-US" sz="1200" dirty="0">
              <a:ea typeface="Arial" panose="020B0604020202020204" pitchFamily="34" charset="0"/>
              <a:cs typeface="Times New Roman" panose="02020603050405020304" pitchFamily="18" charset="0"/>
            </a:endParaRPr>
          </a:p>
        </p:txBody>
      </p:sp>
      <p:sp>
        <p:nvSpPr>
          <p:cNvPr id="126985" name="Rectangle 9"/>
          <p:cNvSpPr/>
          <p:nvPr/>
        </p:nvSpPr>
        <p:spPr>
          <a:xfrm>
            <a:off x="3077208" y="1676400"/>
            <a:ext cx="1916113"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55" name="Rectangle 9"/>
          <p:cNvSpPr/>
          <p:nvPr/>
        </p:nvSpPr>
        <p:spPr>
          <a:xfrm>
            <a:off x="2209806" y="2438400"/>
            <a:ext cx="990599"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56" name="Rectangle 9"/>
          <p:cNvSpPr/>
          <p:nvPr/>
        </p:nvSpPr>
        <p:spPr>
          <a:xfrm>
            <a:off x="3657605" y="3873500"/>
            <a:ext cx="1295399"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57" name="Rectangle 9"/>
          <p:cNvSpPr/>
          <p:nvPr/>
        </p:nvSpPr>
        <p:spPr>
          <a:xfrm>
            <a:off x="2228853" y="3505200"/>
            <a:ext cx="1809751" cy="33813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58" name="Rectangle 9"/>
          <p:cNvSpPr/>
          <p:nvPr/>
        </p:nvSpPr>
        <p:spPr>
          <a:xfrm>
            <a:off x="3200401" y="5334000"/>
            <a:ext cx="1600200"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59" name="Rectangle 9"/>
          <p:cNvSpPr/>
          <p:nvPr/>
        </p:nvSpPr>
        <p:spPr>
          <a:xfrm>
            <a:off x="3200401" y="6080919"/>
            <a:ext cx="1981200"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0" name="Rectangle 9"/>
          <p:cNvSpPr/>
          <p:nvPr/>
        </p:nvSpPr>
        <p:spPr>
          <a:xfrm>
            <a:off x="6259518" y="1676400"/>
            <a:ext cx="903287"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1" name="Rectangle 9"/>
          <p:cNvSpPr/>
          <p:nvPr/>
        </p:nvSpPr>
        <p:spPr>
          <a:xfrm>
            <a:off x="8019861" y="2058987"/>
            <a:ext cx="2038539"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2" name="Rectangle 9"/>
          <p:cNvSpPr/>
          <p:nvPr/>
        </p:nvSpPr>
        <p:spPr>
          <a:xfrm>
            <a:off x="7179860" y="3523456"/>
            <a:ext cx="2230877"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3" name="Rectangle 9"/>
          <p:cNvSpPr/>
          <p:nvPr/>
        </p:nvSpPr>
        <p:spPr>
          <a:xfrm>
            <a:off x="6711159" y="4225878"/>
            <a:ext cx="1130300"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4" name="Rectangle 9"/>
          <p:cNvSpPr/>
          <p:nvPr/>
        </p:nvSpPr>
        <p:spPr>
          <a:xfrm>
            <a:off x="7011067" y="5321454"/>
            <a:ext cx="1008796"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sp>
        <p:nvSpPr>
          <p:cNvPr id="65" name="Rectangle 9"/>
          <p:cNvSpPr/>
          <p:nvPr/>
        </p:nvSpPr>
        <p:spPr>
          <a:xfrm>
            <a:off x="7532527" y="6023876"/>
            <a:ext cx="1878212" cy="3683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nchorCtr="0"/>
          <a:lstStyle/>
          <a:p>
            <a:pPr eaLnBrk="0" hangingPunct="0">
              <a:buFontTx/>
            </a:pPr>
            <a:endParaRPr lang="vi-VN" altLang="en-US" dirty="0">
              <a:latin typeface="Times New Roman" panose="02020603050405020304" pitchFamily="18" charset="0"/>
              <a:cs typeface="Times New Roman" panose="02020603050405020304" pitchFamily="18" charset="0"/>
            </a:endParaRPr>
          </a:p>
        </p:txBody>
      </p:sp>
      <p:pic>
        <p:nvPicPr>
          <p:cNvPr id="23571" name="Content Placeholder 1" descr="sach"/>
          <p:cNvPicPr>
            <a:picLocks noChangeAspect="1"/>
          </p:cNvPicPr>
          <p:nvPr/>
        </p:nvPicPr>
        <p:blipFill>
          <a:blip r:embed="rId2" cstate="print"/>
          <a:stretch>
            <a:fillRect/>
          </a:stretch>
        </p:blipFill>
        <p:spPr>
          <a:xfrm>
            <a:off x="9772653" y="260350"/>
            <a:ext cx="946151" cy="768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barn(inHorizontal)">
                                      <p:cBhvr>
                                        <p:cTn id="7" dur="500"/>
                                        <p:tgtEl>
                                          <p:spTgt spid="12698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Horizontal)">
                                      <p:cBhvr>
                                        <p:cTn id="10" dur="500"/>
                                        <p:tgtEl>
                                          <p:spTgt spid="5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Horizontal)">
                                      <p:cBhvr>
                                        <p:cTn id="13" dur="500"/>
                                        <p:tgtEl>
                                          <p:spTgt spid="56"/>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inHorizontal)">
                                      <p:cBhvr>
                                        <p:cTn id="16" dur="500"/>
                                        <p:tgtEl>
                                          <p:spTgt spid="57"/>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Horizontal)">
                                      <p:cBhvr>
                                        <p:cTn id="19" dur="500"/>
                                        <p:tgtEl>
                                          <p:spTgt spid="58"/>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Horizontal)">
                                      <p:cBhvr>
                                        <p:cTn id="22" dur="500"/>
                                        <p:tgtEl>
                                          <p:spTgt spid="59"/>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Horizontal)">
                                      <p:cBhvr>
                                        <p:cTn id="25" dur="500"/>
                                        <p:tgtEl>
                                          <p:spTgt spid="60"/>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arn(inHorizontal)">
                                      <p:cBhvr>
                                        <p:cTn id="28" dur="500"/>
                                        <p:tgtEl>
                                          <p:spTgt spid="61"/>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Horizontal)">
                                      <p:cBhvr>
                                        <p:cTn id="31" dur="500"/>
                                        <p:tgtEl>
                                          <p:spTgt spid="62"/>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barn(inHorizontal)">
                                      <p:cBhvr>
                                        <p:cTn id="34" dur="500"/>
                                        <p:tgtEl>
                                          <p:spTgt spid="63"/>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arn(inHorizontal)">
                                      <p:cBhvr>
                                        <p:cTn id="37" dur="500"/>
                                        <p:tgtEl>
                                          <p:spTgt spid="64"/>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barn(inHorizontal)">
                                      <p:cBhvr>
                                        <p:cTn id="4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8"/>
          <p:cNvSpPr/>
          <p:nvPr/>
        </p:nvSpPr>
        <p:spPr>
          <a:xfrm>
            <a:off x="2209800" y="1249563"/>
            <a:ext cx="3733800" cy="5539978"/>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2400" dirty="0">
                <a:cs typeface="Times New Roman" panose="02020603050405020304" pitchFamily="18" charset="0"/>
              </a:rPr>
              <a:t>Trăng ơi..........................?</a:t>
            </a:r>
            <a:br>
              <a:rPr lang="en-US" altLang="en-US" sz="2400" dirty="0">
                <a:cs typeface="Times New Roman" panose="02020603050405020304" pitchFamily="18" charset="0"/>
              </a:rPr>
            </a:br>
            <a:r>
              <a:rPr lang="en-US" altLang="en-US" sz="2400" dirty="0">
                <a:cs typeface="Times New Roman" panose="02020603050405020304" pitchFamily="18" charset="0"/>
              </a:rPr>
              <a:t>Hay ................................</a:t>
            </a:r>
            <a:br>
              <a:rPr lang="en-US" altLang="en-US" sz="2400" dirty="0">
                <a:cs typeface="Times New Roman" panose="02020603050405020304" pitchFamily="18" charset="0"/>
              </a:rPr>
            </a:br>
            <a:r>
              <a:rPr lang="en-US" altLang="en-US" sz="2400" dirty="0">
                <a:cs typeface="Times New Roman" panose="02020603050405020304" pitchFamily="18" charset="0"/>
              </a:rPr>
              <a:t>Trăng hồng ....................</a:t>
            </a:r>
            <a:br>
              <a:rPr lang="en-US" altLang="en-US" sz="2400" dirty="0">
                <a:cs typeface="Times New Roman" panose="02020603050405020304" pitchFamily="18" charset="0"/>
              </a:rPr>
            </a:br>
            <a:r>
              <a:rPr lang="en-US" altLang="en-US" sz="2400" dirty="0">
                <a:cs typeface="Times New Roman" panose="02020603050405020304" pitchFamily="18" charset="0"/>
              </a:rPr>
              <a:t>Lửng lơ ..........................          </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ơi... ......................?</a:t>
            </a:r>
            <a:br>
              <a:rPr lang="en-US" altLang="en-US" sz="2400" dirty="0">
                <a:cs typeface="Times New Roman" panose="02020603050405020304" pitchFamily="18" charset="0"/>
              </a:rPr>
            </a:br>
            <a:r>
              <a:rPr lang="en-US" altLang="en-US" sz="2400" dirty="0">
                <a:cs typeface="Times New Roman" panose="02020603050405020304" pitchFamily="18" charset="0"/>
              </a:rPr>
              <a:t>Hay ................................</a:t>
            </a:r>
            <a:br>
              <a:rPr lang="en-US" altLang="en-US" sz="2400" dirty="0">
                <a:cs typeface="Times New Roman" panose="02020603050405020304" pitchFamily="18" charset="0"/>
              </a:rPr>
            </a:br>
            <a:r>
              <a:rPr lang="en-US" altLang="en-US" sz="2400" dirty="0">
                <a:cs typeface="Times New Roman" panose="02020603050405020304" pitchFamily="18" charset="0"/>
              </a:rPr>
              <a:t>Trăng tròn ......................</a:t>
            </a:r>
            <a:br>
              <a:rPr lang="en-US" altLang="en-US" sz="2400" dirty="0">
                <a:cs typeface="Times New Roman" panose="02020603050405020304" pitchFamily="18" charset="0"/>
              </a:rPr>
            </a:br>
            <a:r>
              <a:rPr lang="en-US" altLang="en-US" sz="2400" dirty="0">
                <a:cs typeface="Times New Roman" panose="02020603050405020304" pitchFamily="18" charset="0"/>
              </a:rPr>
              <a:t>Chẳng bao giờ ..............</a:t>
            </a:r>
          </a:p>
          <a:p>
            <a:pPr eaLnBrk="0" hangingPunct="0">
              <a:buFontTx/>
            </a:pPr>
            <a:r>
              <a:rPr lang="en-US" altLang="en-US" sz="2400" dirty="0">
                <a:cs typeface="Times New Roman" panose="02020603050405020304" pitchFamily="18" charset="0"/>
              </a:rPr>
              <a:t> </a:t>
            </a:r>
            <a:br>
              <a:rPr lang="en-US" altLang="en-US" sz="2400" dirty="0">
                <a:cs typeface="Times New Roman" panose="02020603050405020304" pitchFamily="18" charset="0"/>
              </a:rPr>
            </a:br>
            <a:r>
              <a:rPr lang="en-US" altLang="en-US" sz="2400" dirty="0">
                <a:cs typeface="Times New Roman" panose="02020603050405020304" pitchFamily="18" charset="0"/>
              </a:rPr>
              <a:t>Trăng ơi........................?</a:t>
            </a:r>
            <a:br>
              <a:rPr lang="en-US" altLang="en-US" sz="2400" dirty="0">
                <a:cs typeface="Times New Roman" panose="02020603050405020304" pitchFamily="18" charset="0"/>
              </a:rPr>
            </a:br>
            <a:r>
              <a:rPr lang="en-US" altLang="en-US" sz="2400" dirty="0">
                <a:cs typeface="Times New Roman" panose="02020603050405020304" pitchFamily="18" charset="0"/>
              </a:rPr>
              <a:t>Hay ..............................</a:t>
            </a:r>
          </a:p>
          <a:p>
            <a:pPr eaLnBrk="0" hangingPunct="0">
              <a:buFontTx/>
            </a:pPr>
            <a:r>
              <a:rPr lang="en-US" altLang="en-US" sz="2400" dirty="0">
                <a:cs typeface="Times New Roman" panose="02020603050405020304" pitchFamily="18" charset="0"/>
              </a:rPr>
              <a:t>Trăng bay ....................</a:t>
            </a:r>
          </a:p>
          <a:p>
            <a:pPr eaLnBrk="0" hangingPunct="0">
              <a:buFontTx/>
            </a:pPr>
            <a:r>
              <a:rPr lang="en-US" altLang="en-US" sz="2400" dirty="0">
                <a:cs typeface="Times New Roman" panose="02020603050405020304" pitchFamily="18" charset="0"/>
              </a:rPr>
              <a:t>Bạn ..............................</a:t>
            </a:r>
            <a:br>
              <a:rPr lang="en-US" altLang="en-US" sz="2400" dirty="0">
                <a:cs typeface="Times New Roman" panose="02020603050405020304" pitchFamily="18" charset="0"/>
              </a:rPr>
            </a:br>
            <a:endParaRPr lang="en-US" altLang="en-US" sz="2400" dirty="0">
              <a:ea typeface="Arial" panose="020B0604020202020204" pitchFamily="34" charset="0"/>
              <a:cs typeface="Times New Roman" panose="02020603050405020304" pitchFamily="18" charset="0"/>
            </a:endParaRPr>
          </a:p>
        </p:txBody>
      </p:sp>
      <p:sp>
        <p:nvSpPr>
          <p:cNvPr id="24578" name="Rectangle 8"/>
          <p:cNvSpPr/>
          <p:nvPr/>
        </p:nvSpPr>
        <p:spPr>
          <a:xfrm>
            <a:off x="6324600" y="1065689"/>
            <a:ext cx="4191000" cy="5909310"/>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1200" dirty="0">
                <a:cs typeface="Times New Roman" panose="02020603050405020304" pitchFamily="18" charset="0"/>
              </a:rPr>
              <a:t/>
            </a:r>
            <a:br>
              <a:rPr lang="en-US" altLang="en-US" sz="1200" dirty="0">
                <a:cs typeface="Times New Roman" panose="02020603050405020304" pitchFamily="18" charset="0"/>
              </a:rPr>
            </a:br>
            <a:r>
              <a:rPr lang="en-US" altLang="en-US" sz="2400" dirty="0">
                <a:cs typeface="Times New Roman" panose="02020603050405020304" pitchFamily="18" charset="0"/>
              </a:rPr>
              <a:t>Trăng ơi............................?</a:t>
            </a:r>
            <a:br>
              <a:rPr lang="en-US" altLang="en-US" sz="2400" dirty="0">
                <a:cs typeface="Times New Roman" panose="02020603050405020304" pitchFamily="18" charset="0"/>
              </a:rPr>
            </a:br>
            <a:r>
              <a:rPr lang="en-US" altLang="en-US" sz="2400" dirty="0">
                <a:cs typeface="Times New Roman" panose="02020603050405020304" pitchFamily="18" charset="0"/>
              </a:rPr>
              <a:t>Hay ...................................</a:t>
            </a:r>
          </a:p>
          <a:p>
            <a:pPr eaLnBrk="0" hangingPunct="0">
              <a:buFontTx/>
            </a:pPr>
            <a:r>
              <a:rPr lang="en-US" altLang="en-US" sz="2400" dirty="0">
                <a:cs typeface="Times New Roman" panose="02020603050405020304" pitchFamily="18" charset="0"/>
              </a:rPr>
              <a:t>Thương Cuội ....................</a:t>
            </a:r>
            <a:br>
              <a:rPr lang="en-US" altLang="en-US" sz="2400" dirty="0">
                <a:cs typeface="Times New Roman" panose="02020603050405020304" pitchFamily="18" charset="0"/>
              </a:rPr>
            </a:br>
            <a:r>
              <a:rPr lang="en-US" altLang="en-US" sz="2400" dirty="0">
                <a:cs typeface="Times New Roman" panose="02020603050405020304" pitchFamily="18" charset="0"/>
              </a:rPr>
              <a:t>Hú .....................................!</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ơi.............................?</a:t>
            </a:r>
            <a:br>
              <a:rPr lang="en-US" altLang="en-US" sz="2400" dirty="0">
                <a:cs typeface="Times New Roman" panose="02020603050405020304" pitchFamily="18" charset="0"/>
              </a:rPr>
            </a:br>
            <a:r>
              <a:rPr lang="en-US" altLang="en-US" sz="2400" dirty="0">
                <a:cs typeface="Times New Roman" panose="02020603050405020304" pitchFamily="18" charset="0"/>
              </a:rPr>
              <a:t>Hay ...................................</a:t>
            </a:r>
            <a:br>
              <a:rPr lang="en-US" altLang="en-US" sz="2400" dirty="0">
                <a:cs typeface="Times New Roman" panose="02020603050405020304" pitchFamily="18" charset="0"/>
              </a:rPr>
            </a:br>
            <a:r>
              <a:rPr lang="en-US" altLang="en-US" sz="2400" dirty="0">
                <a:cs typeface="Times New Roman" panose="02020603050405020304" pitchFamily="18" charset="0"/>
              </a:rPr>
              <a:t>Trăng soi ..........................</a:t>
            </a:r>
            <a:br>
              <a:rPr lang="en-US" altLang="en-US" sz="2400" dirty="0">
                <a:cs typeface="Times New Roman" panose="02020603050405020304" pitchFamily="18" charset="0"/>
              </a:rPr>
            </a:br>
            <a:r>
              <a:rPr lang="en-US" altLang="en-US" sz="2400" dirty="0">
                <a:cs typeface="Times New Roman" panose="02020603050405020304" pitchFamily="18" charset="0"/>
              </a:rPr>
              <a:t>V</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 soi v</a:t>
            </a:r>
            <a:r>
              <a:rPr lang="en-US" altLang="en-US" sz="2400" dirty="0">
                <a:ea typeface="Arial" panose="020B0604020202020204" pitchFamily="34" charset="0"/>
                <a:cs typeface="Times New Roman" panose="02020603050405020304" pitchFamily="18" charset="0"/>
              </a:rPr>
              <a:t>à</a:t>
            </a:r>
            <a:r>
              <a:rPr lang="en-US" altLang="en-US" sz="2400" dirty="0">
                <a:cs typeface="Times New Roman" panose="02020603050405020304" pitchFamily="18" charset="0"/>
              </a:rPr>
              <a:t>ng .......................</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Trăng từ đâu......................?</a:t>
            </a:r>
            <a:br>
              <a:rPr lang="en-US" altLang="en-US" sz="2400" dirty="0">
                <a:cs typeface="Times New Roman" panose="02020603050405020304" pitchFamily="18" charset="0"/>
              </a:rPr>
            </a:br>
            <a:r>
              <a:rPr lang="en-US" altLang="en-US" sz="2400" dirty="0">
                <a:cs typeface="Times New Roman" panose="02020603050405020304" pitchFamily="18" charset="0"/>
              </a:rPr>
              <a:t>Trăng ................................</a:t>
            </a:r>
            <a:br>
              <a:rPr lang="en-US" altLang="en-US" sz="2400" dirty="0">
                <a:cs typeface="Times New Roman" panose="02020603050405020304" pitchFamily="18" charset="0"/>
              </a:rPr>
            </a:br>
            <a:r>
              <a:rPr lang="en-US" altLang="en-US" sz="2400" dirty="0">
                <a:cs typeface="Times New Roman" panose="02020603050405020304" pitchFamily="18" charset="0"/>
              </a:rPr>
              <a:t>Trăng ơi, ...........................</a:t>
            </a:r>
          </a:p>
          <a:p>
            <a:pPr eaLnBrk="0" hangingPunct="0">
              <a:buFontTx/>
            </a:pPr>
            <a:r>
              <a:rPr lang="en-US" altLang="en-US" sz="2400" dirty="0">
                <a:cs typeface="Times New Roman" panose="02020603050405020304" pitchFamily="18" charset="0"/>
              </a:rPr>
              <a:t>Sáng hơn .........................</a:t>
            </a:r>
          </a:p>
          <a:p>
            <a:pPr eaLnBrk="0" hangingPunct="0">
              <a:buFontTx/>
            </a:pPr>
            <a:r>
              <a:rPr lang="en-US" altLang="en-US" sz="2400" b="1" dirty="0">
                <a:cs typeface="Times New Roman" panose="02020603050405020304" pitchFamily="18" charset="0"/>
              </a:rPr>
              <a:t>                      </a:t>
            </a:r>
            <a:r>
              <a:rPr lang="en-US" altLang="en-US" sz="1600" b="1" dirty="0">
                <a:cs typeface="Times New Roman" panose="02020603050405020304" pitchFamily="18" charset="0"/>
              </a:rPr>
              <a:t>TRẦN ĐĂNG KHOA</a:t>
            </a:r>
            <a:endParaRPr lang="en-US" altLang="en-US" sz="1600" dirty="0">
              <a:cs typeface="Times New Roman" panose="02020603050405020304" pitchFamily="18" charset="0"/>
            </a:endParaRPr>
          </a:p>
          <a:p>
            <a:pPr algn="ctr" eaLnBrk="0" hangingPunct="0">
              <a:buFontTx/>
            </a:pPr>
            <a:r>
              <a:rPr lang="en-US" altLang="en-US" sz="1200" dirty="0">
                <a:cs typeface="Times New Roman" panose="02020603050405020304" pitchFamily="18" charset="0"/>
              </a:rPr>
              <a:t> </a:t>
            </a:r>
            <a:endParaRPr lang="en-US" altLang="en-US" sz="1200" dirty="0">
              <a:ea typeface="Arial" panose="020B0604020202020204" pitchFamily="34" charset="0"/>
              <a:cs typeface="Times New Roman" panose="02020603050405020304" pitchFamily="18" charset="0"/>
            </a:endParaRPr>
          </a:p>
        </p:txBody>
      </p:sp>
      <p:grpSp>
        <p:nvGrpSpPr>
          <p:cNvPr id="8" name="Group 7"/>
          <p:cNvGrpSpPr/>
          <p:nvPr/>
        </p:nvGrpSpPr>
        <p:grpSpPr>
          <a:xfrm>
            <a:off x="2416809" y="85725"/>
            <a:ext cx="7283451" cy="966470"/>
            <a:chOff x="1406" y="135"/>
            <a:chExt cx="11470" cy="1522"/>
          </a:xfrm>
        </p:grpSpPr>
        <p:sp>
          <p:nvSpPr>
            <p:cNvPr id="7" name="Flowchart: Terminator 6"/>
            <p:cNvSpPr/>
            <p:nvPr/>
          </p:nvSpPr>
          <p:spPr>
            <a:xfrm>
              <a:off x="2040" y="393"/>
              <a:ext cx="10836" cy="960"/>
            </a:xfrm>
            <a:prstGeom prst="flowChartTerminator">
              <a:avLst/>
            </a:prstGeom>
            <a:gradFill>
              <a:gsLst>
                <a:gs pos="0">
                  <a:srgbClr val="012D86"/>
                </a:gs>
                <a:gs pos="100000">
                  <a:srgbClr val="0E2557"/>
                </a:gs>
              </a:gsLst>
              <a:lin ang="5400000" scaled="0"/>
            </a:gradFill>
            <a:ln>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1406" y="135"/>
              <a:ext cx="1522" cy="1522"/>
            </a:xfrm>
            <a:prstGeom prst="ellipse">
              <a:avLst/>
            </a:prstGeom>
            <a:gradFill>
              <a:gsLst>
                <a:gs pos="0">
                  <a:srgbClr val="012D86"/>
                </a:gs>
                <a:gs pos="100000">
                  <a:srgbClr val="0E2557"/>
                </a:gs>
              </a:gsLst>
              <a:lin ang="5400000" scaled="0"/>
            </a:gradFill>
            <a:ln>
              <a:solidFill>
                <a:schemeClr val="accent6">
                  <a:lumMod val="60000"/>
                  <a:lumOff val="40000"/>
                </a:schemeClr>
              </a:solidFill>
            </a:ln>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217" name="Text Box 2"/>
            <p:cNvSpPr txBox="1"/>
            <p:nvPr/>
          </p:nvSpPr>
          <p:spPr>
            <a:xfrm>
              <a:off x="3555" y="428"/>
              <a:ext cx="8760" cy="919"/>
            </a:xfrm>
            <a:prstGeom prst="rect">
              <a:avLst/>
            </a:prstGeom>
            <a:noFill/>
            <a:ln w="9525">
              <a:noFill/>
            </a:ln>
          </p:spPr>
          <p:txBody>
            <a:bodyPr wrap="square" anchor="t" anchorCtr="0">
              <a:spAutoFit/>
            </a:bodyPr>
            <a:lstStyle/>
            <a:p>
              <a:pPr eaLnBrk="0" hangingPunct="0">
                <a:buFont typeface="Arial" panose="020B0604020202020204" pitchFamily="34" charset="0"/>
              </a:pPr>
              <a:r>
                <a:rPr lang="en-US" altLang="en-US" sz="3200" b="1" dirty="0">
                  <a:solidFill>
                    <a:schemeClr val="bg1"/>
                  </a:solidFill>
                  <a:cs typeface="Times New Roman" panose="02020603050405020304" pitchFamily="18" charset="0"/>
                </a:rPr>
                <a:t>Trăng ơi... từ đâu đến?</a:t>
              </a:r>
              <a:endParaRPr lang="en-US" altLang="en-US" sz="3200" b="1" dirty="0">
                <a:solidFill>
                  <a:schemeClr val="bg1"/>
                </a:solidFill>
                <a:ea typeface="Arial" panose="020B0604020202020204" pitchFamily="34" charset="0"/>
                <a:cs typeface="Times New Roman" panose="02020603050405020304" pitchFamily="18" charset="0"/>
              </a:endParaRPr>
            </a:p>
          </p:txBody>
        </p:sp>
      </p:grpSp>
      <p:pic>
        <p:nvPicPr>
          <p:cNvPr id="4" name="Content Placeholder 3" descr="kisspng-light-moon-clip-art-round-the-moon-5a8ea19ac64ce9.1044923315192969228122"/>
          <p:cNvPicPr>
            <a:picLocks noGrp="1" noChangeAspect="1"/>
          </p:cNvPicPr>
          <p:nvPr>
            <p:ph idx="1"/>
          </p:nvPr>
        </p:nvPicPr>
        <p:blipFill>
          <a:blip r:embed="rId2" cstate="print"/>
          <a:stretch>
            <a:fillRect/>
          </a:stretch>
        </p:blipFill>
        <p:spPr>
          <a:xfrm>
            <a:off x="2407290" y="52712"/>
            <a:ext cx="983615" cy="983615"/>
          </a:xfrm>
          <a:prstGeom prst="rect">
            <a:avLst/>
          </a:prstGeom>
        </p:spPr>
      </p:pic>
      <p:pic>
        <p:nvPicPr>
          <p:cNvPr id="24583" name="Content Placeholder 1" descr="sach"/>
          <p:cNvPicPr>
            <a:picLocks noChangeAspect="1"/>
          </p:cNvPicPr>
          <p:nvPr/>
        </p:nvPicPr>
        <p:blipFill>
          <a:blip r:embed="rId3" cstate="print"/>
          <a:stretch>
            <a:fillRect/>
          </a:stretch>
        </p:blipFill>
        <p:spPr>
          <a:xfrm rot="20880000">
            <a:off x="9272909" y="252737"/>
            <a:ext cx="716915" cy="58229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648"/>
            <a:ext cx="12192000" cy="6868160"/>
          </a:xfrm>
          <a:prstGeom prst="rect">
            <a:avLst/>
          </a:prstGeom>
        </p:spPr>
      </p:pic>
      <p:sp>
        <p:nvSpPr>
          <p:cNvPr id="9" name="Rectangle 8"/>
          <p:cNvSpPr/>
          <p:nvPr/>
        </p:nvSpPr>
        <p:spPr>
          <a:xfrm>
            <a:off x="1333500" y="2209800"/>
            <a:ext cx="9525000" cy="1579692"/>
          </a:xfrm>
          <a:prstGeom prst="rect">
            <a:avLst/>
          </a:prstGeom>
          <a:noFill/>
        </p:spPr>
        <p:txBody>
          <a:bodyPr wrap="none" numCol="1">
            <a:prstTxWarp prst="textDeflateBottom">
              <a:avLst/>
            </a:prstTxWarp>
            <a:spAutoFit/>
          </a:bodyPr>
          <a:lstStyle/>
          <a:p>
            <a:pPr algn="ctr">
              <a:defRPr/>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Arial" panose="020B0604020202020204" pitchFamily="34" charset="0"/>
              </a:rPr>
              <a:t>CHÚC CÁC EM CHĂM NGOAN HỌC GIỎI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12"/>
          <p:cNvPicPr>
            <a:picLocks noChangeAspect="1"/>
          </p:cNvPicPr>
          <p:nvPr/>
        </p:nvPicPr>
        <p:blipFill>
          <a:blip r:embed="rId5"/>
          <a:stretch>
            <a:fillRect/>
          </a:stretch>
        </p:blipFill>
        <p:spPr>
          <a:xfrm rot="231553">
            <a:off x="7577341" y="4636933"/>
            <a:ext cx="3552825" cy="2286000"/>
          </a:xfrm>
          <a:prstGeom prst="rect">
            <a:avLst/>
          </a:prstGeom>
          <a:noFill/>
          <a:ln w="9525">
            <a:noFill/>
          </a:ln>
        </p:spPr>
      </p:pic>
      <p:pic>
        <p:nvPicPr>
          <p:cNvPr id="11" name="10"/>
          <p:cNvPicPr>
            <a:picLocks noChangeAspect="1"/>
          </p:cNvPicPr>
          <p:nvPr/>
        </p:nvPicPr>
        <p:blipFill>
          <a:blip r:embed="rId6"/>
          <a:stretch>
            <a:fillRect/>
          </a:stretch>
        </p:blipFill>
        <p:spPr>
          <a:xfrm>
            <a:off x="10363203" y="924284"/>
            <a:ext cx="1116012" cy="1044575"/>
          </a:xfrm>
          <a:prstGeom prst="rect">
            <a:avLst/>
          </a:prstGeom>
          <a:noFill/>
          <a:ln w="9525">
            <a:noFill/>
          </a:ln>
        </p:spPr>
      </p:pic>
      <p:grpSp>
        <p:nvGrpSpPr>
          <p:cNvPr id="6152" name="Group 9"/>
          <p:cNvGrpSpPr/>
          <p:nvPr/>
        </p:nvGrpSpPr>
        <p:grpSpPr>
          <a:xfrm>
            <a:off x="1143000" y="4598614"/>
            <a:ext cx="5467351" cy="1356784"/>
            <a:chOff x="4154" y="2760"/>
            <a:chExt cx="10332" cy="2566"/>
          </a:xfrm>
        </p:grpSpPr>
        <p:grpSp>
          <p:nvGrpSpPr>
            <p:cNvPr id="6153" name="27"/>
            <p:cNvGrpSpPr/>
            <p:nvPr/>
          </p:nvGrpSpPr>
          <p:grpSpPr>
            <a:xfrm>
              <a:off x="12038" y="3498"/>
              <a:ext cx="2448" cy="1828"/>
              <a:chOff x="8396515" y="2086683"/>
              <a:chExt cx="1353533" cy="1169323"/>
            </a:xfrm>
          </p:grpSpPr>
          <p:sp>
            <p:nvSpPr>
              <p:cNvPr id="18" name="7"/>
              <p:cNvSpPr/>
              <p:nvPr/>
            </p:nvSpPr>
            <p:spPr>
              <a:xfrm rot="897728">
                <a:off x="8396515" y="2086683"/>
                <a:ext cx="1353533" cy="1169323"/>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6155" name="18"/>
              <p:cNvSpPr txBox="1"/>
              <p:nvPr/>
            </p:nvSpPr>
            <p:spPr>
              <a:xfrm rot="854957">
                <a:off x="8546201" y="2158417"/>
                <a:ext cx="740659" cy="1023936"/>
              </a:xfrm>
              <a:prstGeom prst="rect">
                <a:avLst/>
              </a:prstGeom>
              <a:noFill/>
              <a:ln w="9525">
                <a:noFill/>
              </a:ln>
            </p:spPr>
            <p:txBody>
              <a:bodyPr wrap="none" anchor="t" anchorCtr="0">
                <a:spAutoFit/>
              </a:bodyPr>
              <a:lstStyle/>
              <a:p>
                <a:pPr eaLnBrk="0" hangingPunct="0"/>
                <a:r>
                  <a:rPr lang="en-US" altLang="zh-CN" sz="4900" b="1" dirty="0">
                    <a:solidFill>
                      <a:srgbClr val="FF6900"/>
                    </a:solidFill>
                    <a:latin typeface="Time new roman"/>
                    <a:ea typeface="方正少儿简体"/>
                  </a:rPr>
                  <a:t> 4</a:t>
                </a:r>
                <a:endParaRPr lang="zh-CN" altLang="en-US" sz="4900" b="1" dirty="0">
                  <a:solidFill>
                    <a:srgbClr val="FF6900"/>
                  </a:solidFill>
                  <a:latin typeface="Time new roman"/>
                  <a:ea typeface="方正少儿简体"/>
                </a:endParaRPr>
              </a:p>
            </p:txBody>
          </p:sp>
        </p:grpSp>
        <p:grpSp>
          <p:nvGrpSpPr>
            <p:cNvPr id="6156" name="2"/>
            <p:cNvGrpSpPr/>
            <p:nvPr/>
          </p:nvGrpSpPr>
          <p:grpSpPr>
            <a:xfrm>
              <a:off x="4154" y="3024"/>
              <a:ext cx="1920" cy="1834"/>
              <a:chOff x="3067172" y="1677925"/>
              <a:chExt cx="1354791" cy="1168869"/>
            </a:xfrm>
          </p:grpSpPr>
          <p:sp>
            <p:nvSpPr>
              <p:cNvPr id="15" name="14"/>
              <p:cNvSpPr/>
              <p:nvPr/>
            </p:nvSpPr>
            <p:spPr>
              <a:xfrm rot="20821610">
                <a:off x="3067172" y="1677925"/>
                <a:ext cx="1354791" cy="1168869"/>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6158" name="19"/>
              <p:cNvSpPr/>
              <p:nvPr/>
            </p:nvSpPr>
            <p:spPr>
              <a:xfrm rot="20718769">
                <a:off x="3449626" y="1820177"/>
                <a:ext cx="757115" cy="1020189"/>
              </a:xfrm>
              <a:prstGeom prst="rect">
                <a:avLst/>
              </a:prstGeom>
              <a:noFill/>
              <a:ln w="9525">
                <a:noFill/>
              </a:ln>
            </p:spPr>
            <p:txBody>
              <a:bodyPr wrap="none" anchor="t" anchorCtr="0">
                <a:spAutoFit/>
              </a:bodyPr>
              <a:lstStyle/>
              <a:p>
                <a:pPr eaLnBrk="0" hangingPunct="0"/>
                <a:r>
                  <a:rPr lang="en-US" altLang="zh-CN" sz="4900" b="1" dirty="0">
                    <a:solidFill>
                      <a:srgbClr val="099F00"/>
                    </a:solidFill>
                    <a:latin typeface="Time new roman"/>
                    <a:ea typeface="方正少儿简体"/>
                  </a:rPr>
                  <a:t>L</a:t>
                </a:r>
                <a:endParaRPr lang="zh-CN" altLang="en-US" sz="4900" b="1" dirty="0">
                  <a:solidFill>
                    <a:srgbClr val="099F00"/>
                  </a:solidFill>
                  <a:latin typeface="Time new roman"/>
                  <a:ea typeface="方正少儿简体"/>
                </a:endParaRPr>
              </a:p>
            </p:txBody>
          </p:sp>
        </p:grpSp>
        <p:grpSp>
          <p:nvGrpSpPr>
            <p:cNvPr id="6159" name="13"/>
            <p:cNvGrpSpPr/>
            <p:nvPr/>
          </p:nvGrpSpPr>
          <p:grpSpPr>
            <a:xfrm>
              <a:off x="6752" y="3417"/>
              <a:ext cx="1920" cy="1657"/>
              <a:chOff x="4763782" y="2030211"/>
              <a:chExt cx="1354791" cy="1169505"/>
            </a:xfrm>
          </p:grpSpPr>
          <p:sp>
            <p:nvSpPr>
              <p:cNvPr id="16" name="圆角矩形 15"/>
              <p:cNvSpPr/>
              <p:nvPr/>
            </p:nvSpPr>
            <p:spPr>
              <a:xfrm rot="897728">
                <a:off x="4763782" y="2030211"/>
                <a:ext cx="1354791" cy="116950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6161" name="矩形 20"/>
              <p:cNvSpPr/>
              <p:nvPr/>
            </p:nvSpPr>
            <p:spPr>
              <a:xfrm rot="987423">
                <a:off x="4950503" y="2058547"/>
                <a:ext cx="960180" cy="1129780"/>
              </a:xfrm>
              <a:prstGeom prst="rect">
                <a:avLst/>
              </a:prstGeom>
              <a:noFill/>
              <a:ln w="9525">
                <a:noFill/>
              </a:ln>
            </p:spPr>
            <p:txBody>
              <a:bodyPr wrap="none" anchor="t" anchorCtr="0">
                <a:spAutoFit/>
              </a:bodyPr>
              <a:lstStyle/>
              <a:p>
                <a:pPr eaLnBrk="0" hangingPunct="0">
                  <a:buFontTx/>
                </a:pPr>
                <a:r>
                  <a:rPr lang="en-US" altLang="zh-CN" sz="4900" b="1" dirty="0">
                    <a:solidFill>
                      <a:srgbClr val="FFC000"/>
                    </a:solidFill>
                    <a:latin typeface="Time new roman"/>
                    <a:ea typeface="SimSun" panose="02010600030101010101" pitchFamily="2" charset="-122"/>
                  </a:rPr>
                  <a:t>Ớ</a:t>
                </a:r>
                <a:endParaRPr lang="zh-CN" altLang="en-US" sz="4900" b="1" dirty="0">
                  <a:solidFill>
                    <a:srgbClr val="FFC000"/>
                  </a:solidFill>
                  <a:latin typeface="Time new roman"/>
                  <a:ea typeface="SimSun" panose="02010600030101010101" pitchFamily="2" charset="-122"/>
                </a:endParaRPr>
              </a:p>
            </p:txBody>
          </p:sp>
        </p:grpSp>
        <p:grpSp>
          <p:nvGrpSpPr>
            <p:cNvPr id="6162" name="22"/>
            <p:cNvGrpSpPr/>
            <p:nvPr/>
          </p:nvGrpSpPr>
          <p:grpSpPr>
            <a:xfrm>
              <a:off x="9278" y="3328"/>
              <a:ext cx="1917" cy="1691"/>
              <a:chOff x="6546456" y="1966938"/>
              <a:chExt cx="1352675" cy="1192813"/>
            </a:xfrm>
          </p:grpSpPr>
          <p:sp>
            <p:nvSpPr>
              <p:cNvPr id="17" name="圆角矩形 16"/>
              <p:cNvSpPr/>
              <p:nvPr/>
            </p:nvSpPr>
            <p:spPr>
              <a:xfrm rot="20821610">
                <a:off x="6546456" y="1966938"/>
                <a:ext cx="1352675" cy="1167504"/>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6164" name="矩形 21"/>
              <p:cNvSpPr/>
              <p:nvPr/>
            </p:nvSpPr>
            <p:spPr>
              <a:xfrm rot="20892565">
                <a:off x="6846125" y="2030614"/>
                <a:ext cx="804141" cy="1129137"/>
              </a:xfrm>
              <a:prstGeom prst="rect">
                <a:avLst/>
              </a:prstGeom>
              <a:noFill/>
              <a:ln w="9525">
                <a:noFill/>
              </a:ln>
            </p:spPr>
            <p:txBody>
              <a:bodyPr wrap="none" anchor="t" anchorCtr="0">
                <a:spAutoFit/>
              </a:bodyPr>
              <a:lstStyle/>
              <a:p>
                <a:pPr eaLnBrk="0" hangingPunct="0"/>
                <a:r>
                  <a:rPr lang="en-US" altLang="zh-CN" sz="4900" b="1" dirty="0">
                    <a:solidFill>
                      <a:srgbClr val="FF4F66"/>
                    </a:solidFill>
                    <a:latin typeface="Time new roman"/>
                    <a:ea typeface="SimSun" panose="02010600030101010101" pitchFamily="2" charset="-122"/>
                  </a:rPr>
                  <a:t>P</a:t>
                </a:r>
                <a:endParaRPr lang="zh-CN" altLang="en-US" sz="4900" b="1" dirty="0">
                  <a:solidFill>
                    <a:srgbClr val="FF4F66"/>
                  </a:solidFill>
                  <a:latin typeface="Time new roman"/>
                  <a:ea typeface="SimSun" panose="02010600030101010101" pitchFamily="2" charset="-122"/>
                </a:endParaRPr>
              </a:p>
            </p:txBody>
          </p:sp>
        </p:grpSp>
        <p:sp>
          <p:nvSpPr>
            <p:cNvPr id="24" name="23"/>
            <p:cNvSpPr/>
            <p:nvPr/>
          </p:nvSpPr>
          <p:spPr>
            <a:xfrm rot="18455707">
              <a:off x="3840" y="3098"/>
              <a:ext cx="928" cy="25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25" name="24"/>
            <p:cNvSpPr/>
            <p:nvPr/>
          </p:nvSpPr>
          <p:spPr>
            <a:xfrm rot="20118966">
              <a:off x="6572" y="3114"/>
              <a:ext cx="927" cy="25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26" name="25"/>
            <p:cNvSpPr/>
            <p:nvPr/>
          </p:nvSpPr>
          <p:spPr>
            <a:xfrm rot="1119809">
              <a:off x="10427" y="3165"/>
              <a:ext cx="927" cy="25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sp>
          <p:nvSpPr>
            <p:cNvPr id="27" name="26"/>
            <p:cNvSpPr/>
            <p:nvPr/>
          </p:nvSpPr>
          <p:spPr>
            <a:xfrm rot="20691888">
              <a:off x="12875" y="3396"/>
              <a:ext cx="927" cy="25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fontAlgn="base">
                <a:buNone/>
              </a:pPr>
              <a:endParaRPr lang="zh-CN" altLang="en-US" sz="100" noProof="1">
                <a:solidFill>
                  <a:srgbClr val="FFFFFF"/>
                </a:solidFill>
                <a:latin typeface="Calibri" panose="020F0502020204030204" pitchFamily="34" charset="0"/>
                <a:ea typeface="SimSun" panose="02010600030101010101" pitchFamily="2" charset="-122"/>
              </a:endParaRPr>
            </a:p>
          </p:txBody>
        </p:sp>
      </p:grpSp>
      <p:sp>
        <p:nvSpPr>
          <p:cNvPr id="31" name="TextBox 9"/>
          <p:cNvSpPr txBox="1"/>
          <p:nvPr>
            <p:custDataLst>
              <p:tags r:id="rId1"/>
            </p:custDataLst>
          </p:nvPr>
        </p:nvSpPr>
        <p:spPr>
          <a:xfrm>
            <a:off x="922954" y="2241287"/>
            <a:ext cx="10167655" cy="1300356"/>
          </a:xfrm>
          <a:prstGeom prst="rect">
            <a:avLst/>
          </a:prstGeom>
          <a:noFill/>
          <a:ln w="9525">
            <a:noFill/>
          </a:ln>
        </p:spPr>
        <p:txBody>
          <a:bodyPr wrap="none" lIns="68580" tIns="34290" rIns="68580" bIns="34290" anchor="t" anchorCtr="0">
            <a:spAutoFit/>
          </a:bodyPr>
          <a:lstStyle/>
          <a:p>
            <a:pPr algn="ctr" eaLnBrk="0" hangingPunct="0">
              <a:buFontTx/>
            </a:pPr>
            <a:r>
              <a:rPr lang="en-US" altLang="en-US" sz="8000" b="1" dirty="0">
                <a:solidFill>
                  <a:srgbClr val="FFFF00"/>
                </a:solidFill>
                <a:cs typeface="Times New Roman" pitchFamily="18" charset="0"/>
              </a:rPr>
              <a:t>Trăng ơi</a:t>
            </a:r>
            <a:r>
              <a:rPr lang="en-US" altLang="en-US" sz="8000" b="1" dirty="0">
                <a:solidFill>
                  <a:srgbClr val="FFFF00"/>
                </a:solidFill>
                <a:ea typeface="Arial" panose="020B0604020202020204" pitchFamily="34" charset="0"/>
                <a:cs typeface="Times New Roman" pitchFamily="18" charset="0"/>
              </a:rPr>
              <a:t>…</a:t>
            </a:r>
            <a:r>
              <a:rPr lang="en-US" altLang="en-US" sz="8000" b="1" dirty="0">
                <a:solidFill>
                  <a:srgbClr val="FFFF00"/>
                </a:solidFill>
                <a:cs typeface="Times New Roman" pitchFamily="18" charset="0"/>
              </a:rPr>
              <a:t>từ đâu đến?</a:t>
            </a:r>
            <a:endParaRPr lang="en-US" altLang="en-US" sz="8000" b="1" dirty="0">
              <a:solidFill>
                <a:srgbClr val="FFFF00"/>
              </a:solidFill>
              <a:ea typeface="Arial" panose="020B0604020202020204" pitchFamily="34" charset="0"/>
              <a:cs typeface="Times New Roman" pitchFamily="18" charset="0"/>
            </a:endParaRPr>
          </a:p>
        </p:txBody>
      </p:sp>
      <p:sp>
        <p:nvSpPr>
          <p:cNvPr id="2" name="Text Box 1"/>
          <p:cNvSpPr txBox="1"/>
          <p:nvPr/>
        </p:nvSpPr>
        <p:spPr>
          <a:xfrm>
            <a:off x="6713198" y="3632766"/>
            <a:ext cx="3070225" cy="584775"/>
          </a:xfrm>
          <a:prstGeom prst="rect">
            <a:avLst/>
          </a:prstGeom>
          <a:noFill/>
          <a:ln w="9525">
            <a:noFill/>
          </a:ln>
        </p:spPr>
        <p:txBody>
          <a:bodyPr wrap="square" anchor="t" anchorCtr="0">
            <a:spAutoFit/>
          </a:bodyPr>
          <a:lstStyle/>
          <a:p>
            <a:pPr eaLnBrk="0" hangingPunct="0"/>
            <a:r>
              <a:rPr lang="en-US" altLang="zh-CN" sz="3200" b="1" i="1" dirty="0" err="1">
                <a:solidFill>
                  <a:schemeClr val="bg1"/>
                </a:solidFill>
                <a:cs typeface="Times New Roman" pitchFamily="18" charset="0"/>
              </a:rPr>
              <a:t>Trần</a:t>
            </a:r>
            <a:r>
              <a:rPr lang="en-US" altLang="zh-CN" sz="3200" b="1" i="1" dirty="0">
                <a:solidFill>
                  <a:schemeClr val="bg1"/>
                </a:solidFill>
                <a:cs typeface="Times New Roman" pitchFamily="18" charset="0"/>
              </a:rPr>
              <a:t> </a:t>
            </a:r>
            <a:r>
              <a:rPr lang="en-US" altLang="zh-CN" sz="3200" b="1" i="1" dirty="0" err="1">
                <a:solidFill>
                  <a:schemeClr val="bg1"/>
                </a:solidFill>
                <a:cs typeface="Times New Roman" pitchFamily="18" charset="0"/>
              </a:rPr>
              <a:t>Đăng</a:t>
            </a:r>
            <a:r>
              <a:rPr lang="en-US" altLang="zh-CN" sz="3200" b="1" i="1" dirty="0">
                <a:solidFill>
                  <a:schemeClr val="bg1"/>
                </a:solidFill>
                <a:cs typeface="Times New Roman" pitchFamily="18" charset="0"/>
              </a:rPr>
              <a:t> </a:t>
            </a:r>
            <a:r>
              <a:rPr lang="en-US" altLang="zh-CN" sz="3200" b="1" i="1" dirty="0" err="1">
                <a:solidFill>
                  <a:schemeClr val="bg1"/>
                </a:solidFill>
                <a:cs typeface="Times New Roman" pitchFamily="18" charset="0"/>
              </a:rPr>
              <a:t>Khoa</a:t>
            </a:r>
            <a:endParaRPr lang="en-US" altLang="zh-CN" sz="3200" b="1" i="1" dirty="0">
              <a:solidFill>
                <a:schemeClr val="bg1"/>
              </a:solidFill>
              <a:cs typeface="Times New Roman" pitchFamily="18" charset="0"/>
            </a:endParaRPr>
          </a:p>
        </p:txBody>
      </p:sp>
      <p:sp>
        <p:nvSpPr>
          <p:cNvPr id="3" name="TextBox 2"/>
          <p:cNvSpPr txBox="1"/>
          <p:nvPr/>
        </p:nvSpPr>
        <p:spPr>
          <a:xfrm>
            <a:off x="3016662" y="1104619"/>
            <a:ext cx="6323141" cy="1200329"/>
          </a:xfrm>
          <a:prstGeom prst="rect">
            <a:avLst/>
          </a:prstGeom>
          <a:noFill/>
        </p:spPr>
        <p:txBody>
          <a:bodyPr wrap="none" rtlCol="0">
            <a:spAutoFit/>
          </a:bodyPr>
          <a:lstStyle/>
          <a:p>
            <a:r>
              <a:rPr lang="en-US" sz="3200" b="1" dirty="0"/>
              <a:t>Thứ </a:t>
            </a:r>
            <a:r>
              <a:rPr lang="en-US" sz="3200" b="1" dirty="0"/>
              <a:t>T</a:t>
            </a:r>
            <a:r>
              <a:rPr lang="vi-VN" sz="3200" b="1" dirty="0" smtClean="0"/>
              <a:t>ư</a:t>
            </a:r>
            <a:r>
              <a:rPr lang="en-US" sz="3200" b="1" dirty="0" smtClean="0"/>
              <a:t>, </a:t>
            </a:r>
            <a:r>
              <a:rPr lang="en-US" sz="3200" b="1" dirty="0"/>
              <a:t>ngày  </a:t>
            </a:r>
            <a:r>
              <a:rPr lang="vi-VN" sz="3200" b="1" dirty="0"/>
              <a:t>5</a:t>
            </a:r>
            <a:r>
              <a:rPr lang="en-US" sz="3200" b="1" dirty="0"/>
              <a:t>  tháng 4 năm 2023</a:t>
            </a:r>
          </a:p>
          <a:p>
            <a:pPr algn="ctr"/>
            <a:r>
              <a:rPr lang="en-US" sz="4000" b="1" u="sng" dirty="0"/>
              <a:t>TẬP ĐỌC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7" descr="Trần Đăng Khoa - hoangkimvietnam"/>
          <p:cNvSpPr>
            <a:spLocks noChangeAspect="1"/>
          </p:cNvSpPr>
          <p:nvPr/>
        </p:nvSpPr>
        <p:spPr>
          <a:xfrm>
            <a:off x="1673225" y="-144462"/>
            <a:ext cx="304800" cy="304800"/>
          </a:xfrm>
          <a:prstGeom prst="rect">
            <a:avLst/>
          </a:prstGeom>
          <a:noFill/>
          <a:ln w="9525">
            <a:noFill/>
          </a:ln>
        </p:spPr>
        <p:txBody>
          <a:bodyPr anchor="t" anchorCtr="0"/>
          <a:lstStyle/>
          <a:p>
            <a:pPr eaLnBrk="0" hangingPunct="0">
              <a:buFontTx/>
            </a:pPr>
            <a:endParaRPr lang="en-US" altLang="en-US" dirty="0">
              <a:latin typeface="Times New Roman" panose="02020603050405020304" pitchFamily="18" charset="0"/>
            </a:endParaRPr>
          </a:p>
        </p:txBody>
      </p:sp>
      <p:sp>
        <p:nvSpPr>
          <p:cNvPr id="8197" name="Text Box 1"/>
          <p:cNvSpPr txBox="1"/>
          <p:nvPr/>
        </p:nvSpPr>
        <p:spPr>
          <a:xfrm>
            <a:off x="1295403" y="5334004"/>
            <a:ext cx="6023927" cy="646331"/>
          </a:xfrm>
          <a:prstGeom prst="rect">
            <a:avLst/>
          </a:prstGeom>
          <a:noFill/>
          <a:ln w="9525">
            <a:noFill/>
          </a:ln>
        </p:spPr>
        <p:txBody>
          <a:bodyPr wrap="square" anchor="t" anchorCtr="0">
            <a:spAutoFit/>
          </a:bodyPr>
          <a:lstStyle/>
          <a:p>
            <a:pPr eaLnBrk="0" hangingPunct="0"/>
            <a:r>
              <a:rPr lang="en-US" altLang="zh-CN" sz="3600" dirty="0" err="1"/>
              <a:t>Nhà</a:t>
            </a:r>
            <a:r>
              <a:rPr lang="en-US" altLang="zh-CN" sz="3600" dirty="0"/>
              <a:t> </a:t>
            </a:r>
            <a:r>
              <a:rPr lang="en-US" altLang="zh-CN" sz="3600" dirty="0" err="1"/>
              <a:t>thơ</a:t>
            </a:r>
            <a:r>
              <a:rPr lang="en-US" altLang="zh-CN" sz="3600" dirty="0"/>
              <a:t> TRẦN ĐĂNG KHOA</a:t>
            </a:r>
          </a:p>
        </p:txBody>
      </p:sp>
      <p:pic>
        <p:nvPicPr>
          <p:cNvPr id="1026" name="Picture 2" descr="Bị xuyên tạc trên mạng, nhà thơ Trần Đăng Khoa trải lòng | Văn hóa | P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4" y="160344"/>
            <a:ext cx="3895089" cy="4868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amp;amp;quot;thâm cung bí sử&amp;amp;quot; kỳ bí của thần đồng thơ Trần Đăng Khoa: Chuyện bây  giờ mới k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893" y="160343"/>
            <a:ext cx="3628063" cy="48688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382000" y="160337"/>
            <a:ext cx="2895600" cy="3210122"/>
          </a:xfrm>
          <a:prstGeom prst="rect">
            <a:avLst/>
          </a:prstGeom>
        </p:spPr>
      </p:pic>
      <p:pic>
        <p:nvPicPr>
          <p:cNvPr id="3" name="Picture 2"/>
          <p:cNvPicPr>
            <a:picLocks noChangeAspect="1"/>
          </p:cNvPicPr>
          <p:nvPr/>
        </p:nvPicPr>
        <p:blipFill>
          <a:blip r:embed="rId5"/>
          <a:stretch>
            <a:fillRect/>
          </a:stretch>
        </p:blipFill>
        <p:spPr>
          <a:xfrm>
            <a:off x="8191500" y="3370459"/>
            <a:ext cx="32766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barn(inVertical)">
                                      <p:cBhvr>
                                        <p:cTn id="15" dur="500"/>
                                        <p:tgtEl>
                                          <p:spTgt spid="819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
            <a:ext cx="11582400" cy="1077218"/>
          </a:xfrm>
          <a:prstGeom prst="rect">
            <a:avLst/>
          </a:prstGeom>
        </p:spPr>
        <p:txBody>
          <a:bodyPr wrap="square">
            <a:spAutoFit/>
          </a:bodyPr>
          <a:lstStyle/>
          <a:p>
            <a:pPr algn="ctr"/>
            <a:r>
              <a:rPr lang="vi-VN" sz="3200" dirty="0">
                <a:solidFill>
                  <a:srgbClr val="0099FF"/>
                </a:solidFill>
              </a:rPr>
              <a:t>Nhà thơ Trần Đăng Khoa sinh ngày 24-4-1958 tại Tỉnh Hải Dương, nước Việt Nam. Ông sống và làm việc chủ yếu ở Thành phố Hà </a:t>
            </a:r>
            <a:r>
              <a:rPr lang="vi-VN" sz="3200" dirty="0" smtClean="0">
                <a:solidFill>
                  <a:srgbClr val="0099FF"/>
                </a:solidFill>
              </a:rPr>
              <a:t>Nội</a:t>
            </a:r>
            <a:r>
              <a:rPr lang="en-US" sz="3200" dirty="0">
                <a:solidFill>
                  <a:srgbClr val="0099FF"/>
                </a:solidFill>
              </a:rPr>
              <a:t>.</a:t>
            </a:r>
            <a:endParaRPr lang="en-US" sz="3200" dirty="0">
              <a:solidFill>
                <a:srgbClr val="0099FF"/>
              </a:solidFill>
            </a:endParaRPr>
          </a:p>
        </p:txBody>
      </p:sp>
      <p:sp>
        <p:nvSpPr>
          <p:cNvPr id="6" name="Rectangle 5"/>
          <p:cNvSpPr/>
          <p:nvPr/>
        </p:nvSpPr>
        <p:spPr>
          <a:xfrm>
            <a:off x="228600" y="1709682"/>
            <a:ext cx="11811000" cy="4893647"/>
          </a:xfrm>
          <a:prstGeom prst="rect">
            <a:avLst/>
          </a:prstGeom>
        </p:spPr>
        <p:txBody>
          <a:bodyPr wrap="square">
            <a:spAutoFit/>
          </a:bodyPr>
          <a:lstStyle/>
          <a:p>
            <a:r>
              <a:rPr lang="vi-VN" sz="2600" dirty="0"/>
              <a:t>Trần Đăng Khoa là một nhà thơ nổi tiếng được mệnh danh là "Thần đồng thơ trẻ". Ông cũng là một nhà văn và một nhà báo. Ông giữ chức vụ biên tập viên Tạp chí Văn nghệ Quân đội, nguyên là Trưởng ban Văn học Nghệ thuật, Giám đốc Hệ Phát thanh có hình của kênh VOVTV của Đài tiếng nói Việt Nam. Hiện nay, ông giữ chức Phó Bí thư Đảng ủy Đài Tiếng nói Việt Nam.Nhà thơ Trần Đăng Khoa bắt đầu sáng tác từ rất sơm, năm 8 tuổi ông đã có một số sáng tác được in trên báo. Năm 10 tuổi, ông đã cho xuất bản tập thơ đầu tiên với nhan đề "Từ góc sân nhà em "(1968). Cũng trong năm 1968, ông đã cho ra mắt tập thơ thứ hai là "Góc sân và khoảng trời" do nhà xuất bản Kim Đồng ấn hành. Trong đó, bài thơ "Hạt gạo làng ta" sáng tác năm 1968, là bài thơ phổ biến nhất của nhà thơ Trần Đăng Khoa. Bài Thơ này đã được nhạc sĩ Trần Viết Bính phổ nhạc năm 1971, bài hát được rất nhiều người yêu thích, nhất là lứa tuổi thiếu niên, nhi đồng.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16809" y="85728"/>
            <a:ext cx="7283451" cy="966470"/>
            <a:chOff x="1406" y="135"/>
            <a:chExt cx="11470" cy="1522"/>
          </a:xfrm>
        </p:grpSpPr>
        <p:sp>
          <p:nvSpPr>
            <p:cNvPr id="7" name="Flowchart: Terminator 6"/>
            <p:cNvSpPr/>
            <p:nvPr/>
          </p:nvSpPr>
          <p:spPr>
            <a:xfrm>
              <a:off x="2040" y="393"/>
              <a:ext cx="10836" cy="960"/>
            </a:xfrm>
            <a:prstGeom prst="flowChartTerminator">
              <a:avLst/>
            </a:prstGeom>
            <a:gradFill>
              <a:gsLst>
                <a:gs pos="0">
                  <a:srgbClr val="012D86"/>
                </a:gs>
                <a:gs pos="100000">
                  <a:srgbClr val="0E2557"/>
                </a:gs>
              </a:gsLst>
              <a:lin ang="5400000" scaled="0"/>
            </a:gradFill>
            <a:ln>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406" y="135"/>
              <a:ext cx="1522" cy="1522"/>
            </a:xfrm>
            <a:prstGeom prst="ellipse">
              <a:avLst/>
            </a:prstGeom>
            <a:gradFill>
              <a:gsLst>
                <a:gs pos="0">
                  <a:srgbClr val="012D86"/>
                </a:gs>
                <a:gs pos="100000">
                  <a:srgbClr val="0E2557"/>
                </a:gs>
              </a:gsLst>
              <a:lin ang="5400000" scaled="0"/>
            </a:gradFill>
            <a:ln>
              <a:solidFill>
                <a:schemeClr val="accent6">
                  <a:lumMod val="60000"/>
                  <a:lumOff val="40000"/>
                </a:schemeClr>
              </a:solidFill>
            </a:ln>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17" name="Text Box 2"/>
            <p:cNvSpPr txBox="1"/>
            <p:nvPr/>
          </p:nvSpPr>
          <p:spPr>
            <a:xfrm>
              <a:off x="3555" y="428"/>
              <a:ext cx="8760" cy="921"/>
            </a:xfrm>
            <a:prstGeom prst="rect">
              <a:avLst/>
            </a:prstGeom>
            <a:noFill/>
            <a:ln w="9525">
              <a:noFill/>
            </a:ln>
          </p:spPr>
          <p:txBody>
            <a:bodyPr wrap="square" anchor="t" anchorCtr="0">
              <a:spAutoFit/>
            </a:bodyPr>
            <a:lstStyle/>
            <a:p>
              <a:pPr eaLnBrk="0" hangingPunct="0">
                <a:buFont typeface="Arial" panose="020B0604020202020204" pitchFamily="34" charset="0"/>
              </a:pPr>
              <a:r>
                <a:rPr lang="en-US" altLang="en-US" sz="3200" b="1" dirty="0">
                  <a:solidFill>
                    <a:schemeClr val="bg1"/>
                  </a:solidFill>
                  <a:latin typeface="Arial" panose="020B0604020202020204" pitchFamily="34" charset="0"/>
                </a:rPr>
                <a:t>Trăng ơi... từ đâu đến?</a:t>
              </a:r>
              <a:endParaRPr lang="en-US" altLang="en-US" sz="3200" b="1" dirty="0">
                <a:solidFill>
                  <a:schemeClr val="bg1"/>
                </a:solidFill>
                <a:latin typeface="Arial" panose="020B0604020202020204" pitchFamily="34" charset="0"/>
                <a:ea typeface="Arial" panose="020B0604020202020204" pitchFamily="34" charset="0"/>
              </a:endParaRPr>
            </a:p>
          </p:txBody>
        </p:sp>
      </p:grpSp>
      <p:sp>
        <p:nvSpPr>
          <p:cNvPr id="9218" name="Rectangle 8"/>
          <p:cNvSpPr/>
          <p:nvPr/>
        </p:nvSpPr>
        <p:spPr>
          <a:xfrm>
            <a:off x="2209800" y="1135263"/>
            <a:ext cx="3733800" cy="5539978"/>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cánh rừng xa</a:t>
            </a:r>
            <a:br>
              <a:rPr lang="en-US" altLang="en-US" sz="2400" dirty="0">
                <a:cs typeface="Times New Roman" pitchFamily="18" charset="0"/>
              </a:rPr>
            </a:br>
            <a:r>
              <a:rPr lang="en-US" altLang="en-US" sz="2400" dirty="0">
                <a:cs typeface="Times New Roman" pitchFamily="18" charset="0"/>
              </a:rPr>
              <a:t>Trăng hồng như quả chín</a:t>
            </a:r>
            <a:br>
              <a:rPr lang="en-US" altLang="en-US" sz="2400" dirty="0">
                <a:cs typeface="Times New Roman" pitchFamily="18" charset="0"/>
              </a:rPr>
            </a:br>
            <a:r>
              <a:rPr lang="en-US" altLang="en-US" sz="2400" dirty="0">
                <a:cs typeface="Times New Roman" pitchFamily="18" charset="0"/>
              </a:rPr>
              <a:t>Lửng lơ lên trước nh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biển xanh diệu kì</a:t>
            </a:r>
            <a:br>
              <a:rPr lang="en-US" altLang="en-US" sz="2400" dirty="0">
                <a:cs typeface="Times New Roman" pitchFamily="18" charset="0"/>
              </a:rPr>
            </a:br>
            <a:r>
              <a:rPr lang="en-US" altLang="en-US" sz="2400" dirty="0">
                <a:cs typeface="Times New Roman" pitchFamily="18" charset="0"/>
              </a:rPr>
              <a:t>Trăng tròn như mắt cá</a:t>
            </a:r>
            <a:br>
              <a:rPr lang="en-US" altLang="en-US" sz="2400" dirty="0">
                <a:cs typeface="Times New Roman" pitchFamily="18" charset="0"/>
              </a:rPr>
            </a:br>
            <a:r>
              <a:rPr lang="en-US" altLang="en-US" sz="2400" dirty="0">
                <a:cs typeface="Times New Roman" pitchFamily="18" charset="0"/>
              </a:rPr>
              <a:t>Chẳng bao giờ chớp mi.</a:t>
            </a:r>
          </a:p>
          <a:p>
            <a:pPr eaLnBrk="0" hangingPunct="0">
              <a:buFontTx/>
            </a:pP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một sân chơi</a:t>
            </a:r>
            <a:br>
              <a:rPr lang="en-US" altLang="en-US" sz="2400" dirty="0">
                <a:cs typeface="Times New Roman" pitchFamily="18" charset="0"/>
              </a:rPr>
            </a:br>
            <a:r>
              <a:rPr lang="en-US" altLang="en-US" sz="2400" dirty="0">
                <a:cs typeface="Times New Roman" pitchFamily="18" charset="0"/>
              </a:rPr>
              <a:t>Trăng bay như quả bóng</a:t>
            </a:r>
            <a:br>
              <a:rPr lang="en-US" altLang="en-US" sz="2400" dirty="0">
                <a:cs typeface="Times New Roman" pitchFamily="18" charset="0"/>
              </a:rPr>
            </a:br>
            <a:r>
              <a:rPr lang="en-US" altLang="en-US" sz="2400" dirty="0">
                <a:cs typeface="Times New Roman" pitchFamily="18" charset="0"/>
              </a:rPr>
              <a:t>Bạn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 đá lên trời.</a:t>
            </a:r>
            <a:br>
              <a:rPr lang="en-US" altLang="en-US" sz="2400" dirty="0">
                <a:cs typeface="Times New Roman" pitchFamily="18" charset="0"/>
              </a:rPr>
            </a:br>
            <a:endParaRPr lang="en-US" altLang="en-US" sz="2400" dirty="0">
              <a:ea typeface="Arial" panose="020B0604020202020204" pitchFamily="34" charset="0"/>
              <a:cs typeface="Times New Roman" pitchFamily="18" charset="0"/>
            </a:endParaRPr>
          </a:p>
        </p:txBody>
      </p:sp>
      <p:sp>
        <p:nvSpPr>
          <p:cNvPr id="9219" name="Rectangle 8"/>
          <p:cNvSpPr/>
          <p:nvPr/>
        </p:nvSpPr>
        <p:spPr>
          <a:xfrm>
            <a:off x="6324600" y="951389"/>
            <a:ext cx="4191000" cy="5909310"/>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1200" dirty="0">
                <a:cs typeface="Times New Roman" pitchFamily="18" charset="0"/>
              </a:rPr>
              <a:t/>
            </a:r>
            <a:br>
              <a:rPr lang="en-US" altLang="en-US" sz="12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lời mẹ ru</a:t>
            </a:r>
            <a:br>
              <a:rPr lang="en-US" altLang="en-US" sz="2400" dirty="0">
                <a:cs typeface="Times New Roman" pitchFamily="18" charset="0"/>
              </a:rPr>
            </a:br>
            <a:r>
              <a:rPr lang="en-US" altLang="en-US" sz="2400" dirty="0">
                <a:cs typeface="Times New Roman" pitchFamily="18" charset="0"/>
              </a:rPr>
              <a:t>Thương Cuội không được học</a:t>
            </a:r>
            <a:br>
              <a:rPr lang="en-US" altLang="en-US" sz="2400" dirty="0">
                <a:cs typeface="Times New Roman" pitchFamily="18" charset="0"/>
              </a:rPr>
            </a:br>
            <a:r>
              <a:rPr lang="en-US" altLang="en-US" sz="2400" dirty="0">
                <a:cs typeface="Times New Roman" pitchFamily="18" charset="0"/>
              </a:rPr>
              <a:t>Hú gọi trâu đến giờ!</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đường 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nh quân</a:t>
            </a:r>
            <a:br>
              <a:rPr lang="en-US" altLang="en-US" sz="2400" dirty="0">
                <a:cs typeface="Times New Roman" pitchFamily="18" charset="0"/>
              </a:rPr>
            </a:br>
            <a:r>
              <a:rPr lang="en-US" altLang="en-US" sz="2400" dirty="0">
                <a:cs typeface="Times New Roman" pitchFamily="18" charset="0"/>
              </a:rPr>
              <a:t>Trăng soi chú bộ đội</a:t>
            </a:r>
            <a:br>
              <a:rPr lang="en-US" altLang="en-US" sz="2400" dirty="0">
                <a:cs typeface="Times New Roman" pitchFamily="18" charset="0"/>
              </a:rPr>
            </a:br>
            <a:r>
              <a:rPr lang="en-US" altLang="en-US" sz="2400" dirty="0">
                <a:cs typeface="Times New Roman" pitchFamily="18" charset="0"/>
              </a:rPr>
              <a:t>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soi 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ng góc sân.</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từ đâu... từ đâu?</a:t>
            </a:r>
            <a:br>
              <a:rPr lang="en-US" altLang="en-US" sz="2400" dirty="0">
                <a:cs typeface="Times New Roman" pitchFamily="18" charset="0"/>
              </a:rPr>
            </a:br>
            <a:r>
              <a:rPr lang="en-US" altLang="en-US" sz="2400" dirty="0">
                <a:cs typeface="Times New Roman" pitchFamily="18" charset="0"/>
              </a:rPr>
              <a:t>Trăng đi khắp mọi miền</a:t>
            </a:r>
            <a:br>
              <a:rPr lang="en-US" altLang="en-US" sz="2400" dirty="0">
                <a:cs typeface="Times New Roman" pitchFamily="18" charset="0"/>
              </a:rPr>
            </a:br>
            <a:r>
              <a:rPr lang="en-US" altLang="en-US" sz="2400" dirty="0">
                <a:cs typeface="Times New Roman" pitchFamily="18" charset="0"/>
              </a:rPr>
              <a:t>Trăng ơi, có nơi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a:t>
            </a:r>
            <a:br>
              <a:rPr lang="en-US" altLang="en-US" sz="2400" dirty="0">
                <a:cs typeface="Times New Roman" pitchFamily="18" charset="0"/>
              </a:rPr>
            </a:br>
            <a:r>
              <a:rPr lang="en-US" altLang="en-US" sz="2400" dirty="0">
                <a:cs typeface="Times New Roman" pitchFamily="18" charset="0"/>
              </a:rPr>
              <a:t>Sáng hơn đất nước em...</a:t>
            </a:r>
          </a:p>
          <a:p>
            <a:pPr eaLnBrk="0" hangingPunct="0">
              <a:buFontTx/>
            </a:pPr>
            <a:r>
              <a:rPr lang="en-US" altLang="en-US" sz="2400" b="1" dirty="0">
                <a:cs typeface="Times New Roman" pitchFamily="18" charset="0"/>
              </a:rPr>
              <a:t>             </a:t>
            </a:r>
            <a:r>
              <a:rPr lang="en-US" altLang="en-US" sz="1600" b="1" dirty="0">
                <a:cs typeface="Times New Roman" pitchFamily="18" charset="0"/>
              </a:rPr>
              <a:t>TRẦN ĐĂNG KHOA</a:t>
            </a:r>
            <a:endParaRPr lang="en-US" altLang="en-US" sz="1600" dirty="0">
              <a:cs typeface="Times New Roman" pitchFamily="18" charset="0"/>
            </a:endParaRPr>
          </a:p>
          <a:p>
            <a:pPr algn="ctr" eaLnBrk="0" hangingPunct="0">
              <a:buFontTx/>
            </a:pPr>
            <a:r>
              <a:rPr lang="en-US" altLang="en-US" sz="1200" dirty="0">
                <a:cs typeface="Times New Roman" pitchFamily="18" charset="0"/>
              </a:rPr>
              <a:t> </a:t>
            </a:r>
            <a:endParaRPr lang="en-US" altLang="en-US" sz="1200" dirty="0">
              <a:ea typeface="Arial" panose="020B0604020202020204" pitchFamily="34" charset="0"/>
              <a:cs typeface="Times New Roman" pitchFamily="18" charset="0"/>
            </a:endParaRPr>
          </a:p>
        </p:txBody>
      </p:sp>
      <p:pic>
        <p:nvPicPr>
          <p:cNvPr id="4" name="Content Placeholder 3" descr="kisspng-light-moon-clip-art-round-the-moon-5a8ea19ac64ce9.1044923315192969228122"/>
          <p:cNvPicPr>
            <a:picLocks noGrp="1" noChangeAspect="1"/>
          </p:cNvPicPr>
          <p:nvPr>
            <p:ph idx="1"/>
          </p:nvPr>
        </p:nvPicPr>
        <p:blipFill>
          <a:blip r:embed="rId3" cstate="print"/>
          <a:stretch>
            <a:fillRect/>
          </a:stretch>
        </p:blipFill>
        <p:spPr>
          <a:xfrm>
            <a:off x="2407290" y="52712"/>
            <a:ext cx="983615" cy="983615"/>
          </a:xfrm>
          <a:prstGeom prst="rect">
            <a:avLst/>
          </a:prstGeom>
        </p:spPr>
      </p:pic>
      <p:pic>
        <p:nvPicPr>
          <p:cNvPr id="24583" name="Content Placeholder 1" descr="sach"/>
          <p:cNvPicPr>
            <a:picLocks noChangeAspect="1"/>
          </p:cNvPicPr>
          <p:nvPr/>
        </p:nvPicPr>
        <p:blipFill>
          <a:blip r:embed="rId4" cstate="print"/>
          <a:stretch>
            <a:fillRect/>
          </a:stretch>
        </p:blipFill>
        <p:spPr>
          <a:xfrm rot="20880000">
            <a:off x="9272909" y="252737"/>
            <a:ext cx="716915" cy="58229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9"/>
          <p:cNvSpPr txBox="1"/>
          <p:nvPr/>
        </p:nvSpPr>
        <p:spPr>
          <a:xfrm>
            <a:off x="3559260" y="2476500"/>
            <a:ext cx="5999163" cy="2308324"/>
          </a:xfrm>
          <a:prstGeom prst="rect">
            <a:avLst/>
          </a:prstGeom>
          <a:noFill/>
          <a:ln w="9525">
            <a:noFill/>
          </a:ln>
        </p:spPr>
        <p:txBody>
          <a:bodyPr anchor="t" anchorCtr="0">
            <a:spAutoFit/>
          </a:bodyPr>
          <a:lstStyle/>
          <a:p>
            <a:pPr eaLnBrk="0" hangingPunct="0">
              <a:buFontTx/>
            </a:pPr>
            <a:r>
              <a:rPr lang="fr-FR" altLang="en-US" sz="3600" b="1" dirty="0">
                <a:solidFill>
                  <a:srgbClr val="C00000"/>
                </a:solidFill>
                <a:cs typeface="Times New Roman" pitchFamily="18" charset="0"/>
              </a:rPr>
              <a:t>Trăng ơi . . .</a:t>
            </a:r>
            <a:r>
              <a:rPr lang="en-US" altLang="fr-FR" sz="3600" b="1" dirty="0">
                <a:solidFill>
                  <a:srgbClr val="C00000"/>
                </a:solidFill>
                <a:cs typeface="Times New Roman" pitchFamily="18" charset="0"/>
              </a:rPr>
              <a:t>    </a:t>
            </a:r>
            <a:r>
              <a:rPr lang="fr-FR" altLang="en-US" sz="3600" b="1" dirty="0">
                <a:solidFill>
                  <a:srgbClr val="C00000"/>
                </a:solidFill>
                <a:cs typeface="Times New Roman" pitchFamily="18" charset="0"/>
              </a:rPr>
              <a:t>từ đâu đến?</a:t>
            </a:r>
            <a:endParaRPr lang="en-US" altLang="en-US" sz="3600" b="1" dirty="0">
              <a:solidFill>
                <a:srgbClr val="C00000"/>
              </a:solidFill>
              <a:cs typeface="Times New Roman" pitchFamily="18" charset="0"/>
            </a:endParaRPr>
          </a:p>
          <a:p>
            <a:pPr eaLnBrk="0" hangingPunct="0">
              <a:buFontTx/>
            </a:pPr>
            <a:r>
              <a:rPr lang="fr-FR" altLang="en-US" sz="3600" b="1" dirty="0">
                <a:solidFill>
                  <a:srgbClr val="C00000"/>
                </a:solidFill>
                <a:cs typeface="Times New Roman" pitchFamily="18" charset="0"/>
              </a:rPr>
              <a:t>Hay từ cánh rừng xa</a:t>
            </a:r>
            <a:endParaRPr lang="en-US" altLang="en-US" sz="3600" b="1" dirty="0">
              <a:solidFill>
                <a:srgbClr val="C00000"/>
              </a:solidFill>
              <a:cs typeface="Times New Roman" pitchFamily="18" charset="0"/>
            </a:endParaRPr>
          </a:p>
          <a:p>
            <a:pPr eaLnBrk="0" hangingPunct="0">
              <a:buFontTx/>
            </a:pPr>
            <a:r>
              <a:rPr lang="fr-FR" altLang="en-US" sz="3600" b="1" dirty="0">
                <a:solidFill>
                  <a:srgbClr val="C00000"/>
                </a:solidFill>
                <a:cs typeface="Times New Roman" pitchFamily="18" charset="0"/>
              </a:rPr>
              <a:t>Trăng hồng như quả chín</a:t>
            </a:r>
            <a:endParaRPr lang="en-US" altLang="en-US" sz="3600" b="1" dirty="0">
              <a:solidFill>
                <a:srgbClr val="C00000"/>
              </a:solidFill>
              <a:cs typeface="Times New Roman" pitchFamily="18" charset="0"/>
            </a:endParaRPr>
          </a:p>
          <a:p>
            <a:pPr eaLnBrk="0" hangingPunct="0">
              <a:buFontTx/>
            </a:pPr>
            <a:r>
              <a:rPr lang="fr-FR" altLang="en-US" sz="3600" b="1" dirty="0">
                <a:solidFill>
                  <a:srgbClr val="C00000"/>
                </a:solidFill>
                <a:cs typeface="Times New Roman" pitchFamily="18" charset="0"/>
              </a:rPr>
              <a:t>Lửng lơ lên trước nhà.</a:t>
            </a:r>
          </a:p>
        </p:txBody>
      </p:sp>
      <p:grpSp>
        <p:nvGrpSpPr>
          <p:cNvPr id="11266" name="Group 14"/>
          <p:cNvGrpSpPr/>
          <p:nvPr/>
        </p:nvGrpSpPr>
        <p:grpSpPr>
          <a:xfrm>
            <a:off x="609603" y="208379"/>
            <a:ext cx="8470900" cy="990600"/>
            <a:chOff x="540" y="420"/>
            <a:chExt cx="13340" cy="1560"/>
          </a:xfrm>
        </p:grpSpPr>
        <p:sp>
          <p:nvSpPr>
            <p:cNvPr id="12" name="Rounded Rectangle 11"/>
            <p:cNvSpPr/>
            <p:nvPr/>
          </p:nvSpPr>
          <p:spPr>
            <a:xfrm>
              <a:off x="1170" y="615"/>
              <a:ext cx="12710" cy="1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p>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r>
                <a:rPr lang="en-US" altLang="en-US" sz="3200" b="1" noProof="1">
                  <a:solidFill>
                    <a:srgbClr val="0000FF"/>
                  </a:solidFill>
                  <a:latin typeface="Tahoma" panose="020B0604030504040204" pitchFamily="34" charset="0"/>
                  <a:cs typeface="Tahoma" panose="020B0604030504040204" pitchFamily="34" charset="0"/>
                  <a:sym typeface="+mn-ea"/>
                </a:rPr>
                <a:t>Luyện đọc</a:t>
              </a:r>
              <a:endParaRPr lang="en-US" altLang="en-US" sz="2800" b="1" noProof="1">
                <a:solidFill>
                  <a:srgbClr val="0000FF"/>
                </a:solidFill>
                <a:latin typeface="Times New Roman" panose="02020603050405020304" pitchFamily="18" charset="0"/>
                <a:cs typeface="Times New Roman" panose="02020603050405020304" pitchFamily="18" charset="0"/>
              </a:endParaRPr>
            </a:p>
            <a:p>
              <a:pPr algn="ctr" eaLnBrk="0" hangingPunct="0"/>
              <a:endParaRPr lang="en-US" sz="2800" noProof="1"/>
            </a:p>
          </p:txBody>
        </p:sp>
        <p:sp>
          <p:nvSpPr>
            <p:cNvPr id="9" name="Oval 8"/>
            <p:cNvSpPr/>
            <p:nvPr/>
          </p:nvSpPr>
          <p:spPr>
            <a:xfrm>
              <a:off x="540" y="420"/>
              <a:ext cx="1560" cy="15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endParaRPr lang="en-US" strike="noStrike" noProof="1"/>
            </a:p>
          </p:txBody>
        </p:sp>
        <p:sp>
          <p:nvSpPr>
            <p:cNvPr id="10" name="Oval 9"/>
            <p:cNvSpPr/>
            <p:nvPr/>
          </p:nvSpPr>
          <p:spPr>
            <a:xfrm>
              <a:off x="720" y="600"/>
              <a:ext cx="1200" cy="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0" hangingPunct="0"/>
              <a:r>
                <a:rPr lang="en-US" sz="3600" b="1" noProof="1"/>
                <a:t>1</a:t>
              </a:r>
            </a:p>
          </p:txBody>
        </p:sp>
      </p:grpSp>
      <p:pic>
        <p:nvPicPr>
          <p:cNvPr id="11270" name="Content Placeholder 17" descr="doc"/>
          <p:cNvPicPr>
            <a:picLocks noGrp="1" noChangeAspect="1"/>
          </p:cNvPicPr>
          <p:nvPr>
            <p:ph sz="half" idx="1"/>
          </p:nvPr>
        </p:nvPicPr>
        <p:blipFill>
          <a:blip r:embed="rId2"/>
          <a:stretch>
            <a:fillRect/>
          </a:stretch>
        </p:blipFill>
        <p:spPr>
          <a:xfrm>
            <a:off x="172292" y="2230855"/>
            <a:ext cx="2570909" cy="4351338"/>
          </a:xfrm>
        </p:spPr>
      </p:pic>
      <p:cxnSp>
        <p:nvCxnSpPr>
          <p:cNvPr id="2" name="Straight Connector 1"/>
          <p:cNvCxnSpPr/>
          <p:nvPr/>
        </p:nvCxnSpPr>
        <p:spPr>
          <a:xfrm flipH="1">
            <a:off x="5378411" y="2590800"/>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3" name="Straight Connector 2"/>
          <p:cNvCxnSpPr/>
          <p:nvPr/>
        </p:nvCxnSpPr>
        <p:spPr>
          <a:xfrm flipH="1">
            <a:off x="5492711" y="2590800"/>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flipH="1">
            <a:off x="8831515" y="2590800"/>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flipH="1">
            <a:off x="4992731" y="3162300"/>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H="1">
            <a:off x="6769103" y="3733800"/>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flipH="1">
            <a:off x="8204451" y="4354674"/>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H="1">
            <a:off x="8083803" y="4343624"/>
            <a:ext cx="241300" cy="41910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pic>
        <p:nvPicPr>
          <p:cNvPr id="11278" name="Content Placeholder 1" descr="sach"/>
          <p:cNvPicPr>
            <a:picLocks noChangeAspect="1"/>
          </p:cNvPicPr>
          <p:nvPr/>
        </p:nvPicPr>
        <p:blipFill>
          <a:blip r:embed="rId3" cstate="print"/>
          <a:stretch>
            <a:fillRect/>
          </a:stretch>
        </p:blipFill>
        <p:spPr>
          <a:xfrm>
            <a:off x="9525003" y="332204"/>
            <a:ext cx="946151" cy="768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16809" y="85728"/>
            <a:ext cx="7283451" cy="966470"/>
            <a:chOff x="1406" y="135"/>
            <a:chExt cx="11470" cy="1522"/>
          </a:xfrm>
        </p:grpSpPr>
        <p:sp>
          <p:nvSpPr>
            <p:cNvPr id="7" name="Flowchart: Terminator 6"/>
            <p:cNvSpPr/>
            <p:nvPr/>
          </p:nvSpPr>
          <p:spPr>
            <a:xfrm>
              <a:off x="2040" y="393"/>
              <a:ext cx="10836" cy="960"/>
            </a:xfrm>
            <a:prstGeom prst="flowChartTerminator">
              <a:avLst/>
            </a:prstGeom>
            <a:gradFill>
              <a:gsLst>
                <a:gs pos="0">
                  <a:srgbClr val="012D86"/>
                </a:gs>
                <a:gs pos="100000">
                  <a:srgbClr val="0E2557"/>
                </a:gs>
              </a:gsLst>
              <a:lin ang="5400000" scaled="0"/>
            </a:gradFill>
            <a:ln>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406" y="135"/>
              <a:ext cx="1522" cy="1522"/>
            </a:xfrm>
            <a:prstGeom prst="ellipse">
              <a:avLst/>
            </a:prstGeom>
            <a:gradFill>
              <a:gsLst>
                <a:gs pos="0">
                  <a:srgbClr val="012D86"/>
                </a:gs>
                <a:gs pos="100000">
                  <a:srgbClr val="0E2557"/>
                </a:gs>
              </a:gsLst>
              <a:lin ang="5400000" scaled="0"/>
            </a:gradFill>
            <a:ln>
              <a:solidFill>
                <a:schemeClr val="accent6">
                  <a:lumMod val="60000"/>
                  <a:lumOff val="40000"/>
                </a:schemeClr>
              </a:solidFill>
            </a:ln>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17" name="Text Box 2"/>
            <p:cNvSpPr txBox="1"/>
            <p:nvPr/>
          </p:nvSpPr>
          <p:spPr>
            <a:xfrm>
              <a:off x="3555" y="428"/>
              <a:ext cx="8760" cy="921"/>
            </a:xfrm>
            <a:prstGeom prst="rect">
              <a:avLst/>
            </a:prstGeom>
            <a:noFill/>
            <a:ln w="9525">
              <a:noFill/>
            </a:ln>
          </p:spPr>
          <p:txBody>
            <a:bodyPr wrap="square" anchor="t" anchorCtr="0">
              <a:spAutoFit/>
            </a:bodyPr>
            <a:lstStyle/>
            <a:p>
              <a:pPr eaLnBrk="0" hangingPunct="0">
                <a:buFont typeface="Arial" panose="020B0604020202020204" pitchFamily="34" charset="0"/>
              </a:pPr>
              <a:r>
                <a:rPr lang="en-US" altLang="en-US" sz="3200" b="1" dirty="0">
                  <a:solidFill>
                    <a:schemeClr val="bg1"/>
                  </a:solidFill>
                  <a:latin typeface="Arial" panose="020B0604020202020204" pitchFamily="34" charset="0"/>
                </a:rPr>
                <a:t>Trăng ơi... từ đâu đến?</a:t>
              </a:r>
              <a:endParaRPr lang="en-US" altLang="en-US" sz="3200" b="1" dirty="0">
                <a:solidFill>
                  <a:schemeClr val="bg1"/>
                </a:solidFill>
                <a:latin typeface="Arial" panose="020B0604020202020204" pitchFamily="34" charset="0"/>
                <a:ea typeface="Arial" panose="020B0604020202020204" pitchFamily="34" charset="0"/>
              </a:endParaRPr>
            </a:p>
          </p:txBody>
        </p:sp>
      </p:grpSp>
      <p:sp>
        <p:nvSpPr>
          <p:cNvPr id="9218" name="Rectangle 8"/>
          <p:cNvSpPr/>
          <p:nvPr/>
        </p:nvSpPr>
        <p:spPr>
          <a:xfrm>
            <a:off x="2209800" y="1135263"/>
            <a:ext cx="3733800" cy="5539978"/>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cánh rừng xa</a:t>
            </a:r>
            <a:br>
              <a:rPr lang="en-US" altLang="en-US" sz="2400" dirty="0">
                <a:cs typeface="Times New Roman" pitchFamily="18" charset="0"/>
              </a:rPr>
            </a:br>
            <a:r>
              <a:rPr lang="en-US" altLang="en-US" sz="2400" dirty="0">
                <a:cs typeface="Times New Roman" pitchFamily="18" charset="0"/>
              </a:rPr>
              <a:t>Trăng hồng như quả chín</a:t>
            </a:r>
            <a:br>
              <a:rPr lang="en-US" altLang="en-US" sz="2400" dirty="0">
                <a:cs typeface="Times New Roman" pitchFamily="18" charset="0"/>
              </a:rPr>
            </a:br>
            <a:r>
              <a:rPr lang="en-US" altLang="en-US" sz="2400" dirty="0">
                <a:cs typeface="Times New Roman" pitchFamily="18" charset="0"/>
              </a:rPr>
              <a:t>Lửng lơ lên trước nh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biển xanh diệu kì</a:t>
            </a:r>
            <a:br>
              <a:rPr lang="en-US" altLang="en-US" sz="2400" dirty="0">
                <a:cs typeface="Times New Roman" pitchFamily="18" charset="0"/>
              </a:rPr>
            </a:br>
            <a:r>
              <a:rPr lang="en-US" altLang="en-US" sz="2400" dirty="0">
                <a:cs typeface="Times New Roman" pitchFamily="18" charset="0"/>
              </a:rPr>
              <a:t>Trăng tròn như mắt cá</a:t>
            </a:r>
            <a:br>
              <a:rPr lang="en-US" altLang="en-US" sz="2400" dirty="0">
                <a:cs typeface="Times New Roman" pitchFamily="18" charset="0"/>
              </a:rPr>
            </a:br>
            <a:r>
              <a:rPr lang="en-US" altLang="en-US" sz="2400" dirty="0">
                <a:cs typeface="Times New Roman" pitchFamily="18" charset="0"/>
              </a:rPr>
              <a:t>Chẳng bao giờ chớp mi.</a:t>
            </a:r>
          </a:p>
          <a:p>
            <a:pPr eaLnBrk="0" hangingPunct="0">
              <a:buFontTx/>
            </a:pP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một sân chơi</a:t>
            </a:r>
            <a:br>
              <a:rPr lang="en-US" altLang="en-US" sz="2400" dirty="0">
                <a:cs typeface="Times New Roman" pitchFamily="18" charset="0"/>
              </a:rPr>
            </a:br>
            <a:r>
              <a:rPr lang="en-US" altLang="en-US" sz="2400" dirty="0">
                <a:cs typeface="Times New Roman" pitchFamily="18" charset="0"/>
              </a:rPr>
              <a:t>Trăng bay như quả bóng</a:t>
            </a:r>
            <a:br>
              <a:rPr lang="en-US" altLang="en-US" sz="2400" dirty="0">
                <a:cs typeface="Times New Roman" pitchFamily="18" charset="0"/>
              </a:rPr>
            </a:br>
            <a:r>
              <a:rPr lang="en-US" altLang="en-US" sz="2400" dirty="0">
                <a:cs typeface="Times New Roman" pitchFamily="18" charset="0"/>
              </a:rPr>
              <a:t>Bạn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 đá lên trời.</a:t>
            </a:r>
            <a:br>
              <a:rPr lang="en-US" altLang="en-US" sz="2400" dirty="0">
                <a:cs typeface="Times New Roman" pitchFamily="18" charset="0"/>
              </a:rPr>
            </a:br>
            <a:endParaRPr lang="en-US" altLang="en-US" sz="2400" dirty="0">
              <a:ea typeface="Arial" panose="020B0604020202020204" pitchFamily="34" charset="0"/>
              <a:cs typeface="Times New Roman" pitchFamily="18" charset="0"/>
            </a:endParaRPr>
          </a:p>
        </p:txBody>
      </p:sp>
      <p:sp>
        <p:nvSpPr>
          <p:cNvPr id="9219" name="Rectangle 8"/>
          <p:cNvSpPr/>
          <p:nvPr/>
        </p:nvSpPr>
        <p:spPr>
          <a:xfrm>
            <a:off x="6324600" y="951389"/>
            <a:ext cx="4191000" cy="5909310"/>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1200" dirty="0">
                <a:cs typeface="Times New Roman" pitchFamily="18" charset="0"/>
              </a:rPr>
              <a:t/>
            </a:r>
            <a:br>
              <a:rPr lang="en-US" altLang="en-US" sz="12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lời mẹ ru</a:t>
            </a:r>
            <a:br>
              <a:rPr lang="en-US" altLang="en-US" sz="2400" dirty="0">
                <a:cs typeface="Times New Roman" pitchFamily="18" charset="0"/>
              </a:rPr>
            </a:br>
            <a:r>
              <a:rPr lang="en-US" altLang="en-US" sz="2400" dirty="0">
                <a:cs typeface="Times New Roman" pitchFamily="18" charset="0"/>
              </a:rPr>
              <a:t>Thương Cuội không được học</a:t>
            </a:r>
            <a:br>
              <a:rPr lang="en-US" altLang="en-US" sz="2400" dirty="0">
                <a:cs typeface="Times New Roman" pitchFamily="18" charset="0"/>
              </a:rPr>
            </a:br>
            <a:r>
              <a:rPr lang="en-US" altLang="en-US" sz="2400" dirty="0">
                <a:cs typeface="Times New Roman" pitchFamily="18" charset="0"/>
              </a:rPr>
              <a:t>Hú gọi trâu đến giờ!</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đường 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nh quân</a:t>
            </a:r>
            <a:br>
              <a:rPr lang="en-US" altLang="en-US" sz="2400" dirty="0">
                <a:cs typeface="Times New Roman" pitchFamily="18" charset="0"/>
              </a:rPr>
            </a:br>
            <a:r>
              <a:rPr lang="en-US" altLang="en-US" sz="2400" dirty="0">
                <a:cs typeface="Times New Roman" pitchFamily="18" charset="0"/>
              </a:rPr>
              <a:t>Trăng soi chú bộ đội</a:t>
            </a:r>
            <a:br>
              <a:rPr lang="en-US" altLang="en-US" sz="2400" dirty="0">
                <a:cs typeface="Times New Roman" pitchFamily="18" charset="0"/>
              </a:rPr>
            </a:br>
            <a:r>
              <a:rPr lang="en-US" altLang="en-US" sz="2400" dirty="0">
                <a:cs typeface="Times New Roman" pitchFamily="18" charset="0"/>
              </a:rPr>
              <a:t>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soi 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ng góc sân.</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từ đâu... từ đâu?</a:t>
            </a:r>
            <a:br>
              <a:rPr lang="en-US" altLang="en-US" sz="2400" dirty="0">
                <a:cs typeface="Times New Roman" pitchFamily="18" charset="0"/>
              </a:rPr>
            </a:br>
            <a:r>
              <a:rPr lang="en-US" altLang="en-US" sz="2400" dirty="0">
                <a:cs typeface="Times New Roman" pitchFamily="18" charset="0"/>
              </a:rPr>
              <a:t>Trăng đi khắp mọi miền</a:t>
            </a:r>
            <a:br>
              <a:rPr lang="en-US" altLang="en-US" sz="2400" dirty="0">
                <a:cs typeface="Times New Roman" pitchFamily="18" charset="0"/>
              </a:rPr>
            </a:br>
            <a:r>
              <a:rPr lang="en-US" altLang="en-US" sz="2400" dirty="0">
                <a:cs typeface="Times New Roman" pitchFamily="18" charset="0"/>
              </a:rPr>
              <a:t>Trăng ơi, có nơi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a:t>
            </a:r>
            <a:br>
              <a:rPr lang="en-US" altLang="en-US" sz="2400" dirty="0">
                <a:cs typeface="Times New Roman" pitchFamily="18" charset="0"/>
              </a:rPr>
            </a:br>
            <a:r>
              <a:rPr lang="en-US" altLang="en-US" sz="2400" dirty="0">
                <a:cs typeface="Times New Roman" pitchFamily="18" charset="0"/>
              </a:rPr>
              <a:t>Sáng hơn đất nước em...</a:t>
            </a:r>
          </a:p>
          <a:p>
            <a:pPr eaLnBrk="0" hangingPunct="0">
              <a:buFontTx/>
            </a:pPr>
            <a:r>
              <a:rPr lang="en-US" altLang="en-US" sz="2400" b="1" dirty="0">
                <a:cs typeface="Times New Roman" pitchFamily="18" charset="0"/>
              </a:rPr>
              <a:t>             </a:t>
            </a:r>
            <a:r>
              <a:rPr lang="en-US" altLang="en-US" sz="1600" b="1" dirty="0">
                <a:cs typeface="Times New Roman" pitchFamily="18" charset="0"/>
              </a:rPr>
              <a:t>TRẦN ĐĂNG KHOA</a:t>
            </a:r>
            <a:endParaRPr lang="en-US" altLang="en-US" sz="1600" dirty="0">
              <a:cs typeface="Times New Roman" pitchFamily="18" charset="0"/>
            </a:endParaRPr>
          </a:p>
          <a:p>
            <a:pPr algn="ctr" eaLnBrk="0" hangingPunct="0">
              <a:buFontTx/>
            </a:pPr>
            <a:r>
              <a:rPr lang="en-US" altLang="en-US" sz="1200" dirty="0">
                <a:cs typeface="Times New Roman" pitchFamily="18" charset="0"/>
              </a:rPr>
              <a:t> </a:t>
            </a:r>
            <a:endParaRPr lang="en-US" altLang="en-US" sz="1200" dirty="0">
              <a:ea typeface="Arial" panose="020B0604020202020204" pitchFamily="34" charset="0"/>
              <a:cs typeface="Times New Roman" pitchFamily="18" charset="0"/>
            </a:endParaRPr>
          </a:p>
        </p:txBody>
      </p:sp>
      <p:pic>
        <p:nvPicPr>
          <p:cNvPr id="4" name="Content Placeholder 3" descr="kisspng-light-moon-clip-art-round-the-moon-5a8ea19ac64ce9.1044923315192969228122"/>
          <p:cNvPicPr>
            <a:picLocks noGrp="1" noChangeAspect="1"/>
          </p:cNvPicPr>
          <p:nvPr>
            <p:ph idx="1"/>
          </p:nvPr>
        </p:nvPicPr>
        <p:blipFill>
          <a:blip r:embed="rId3" cstate="print"/>
          <a:stretch>
            <a:fillRect/>
          </a:stretch>
        </p:blipFill>
        <p:spPr>
          <a:xfrm>
            <a:off x="2407290" y="52712"/>
            <a:ext cx="983615" cy="983615"/>
          </a:xfrm>
          <a:prstGeom prst="rect">
            <a:avLst/>
          </a:prstGeom>
        </p:spPr>
      </p:pic>
      <p:pic>
        <p:nvPicPr>
          <p:cNvPr id="24583" name="Content Placeholder 1" descr="sach"/>
          <p:cNvPicPr>
            <a:picLocks noChangeAspect="1"/>
          </p:cNvPicPr>
          <p:nvPr/>
        </p:nvPicPr>
        <p:blipFill>
          <a:blip r:embed="rId4" cstate="print"/>
          <a:stretch>
            <a:fillRect/>
          </a:stretch>
        </p:blipFill>
        <p:spPr>
          <a:xfrm rot="20880000">
            <a:off x="9272909" y="252737"/>
            <a:ext cx="716915" cy="58229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4"/>
          <p:cNvGrpSpPr/>
          <p:nvPr/>
        </p:nvGrpSpPr>
        <p:grpSpPr>
          <a:xfrm>
            <a:off x="1752603" y="152400"/>
            <a:ext cx="8470900" cy="990600"/>
            <a:chOff x="540" y="420"/>
            <a:chExt cx="13340" cy="1560"/>
          </a:xfrm>
        </p:grpSpPr>
        <p:sp>
          <p:nvSpPr>
            <p:cNvPr id="12" name="Rounded Rectangle 11"/>
            <p:cNvSpPr/>
            <p:nvPr/>
          </p:nvSpPr>
          <p:spPr>
            <a:xfrm>
              <a:off x="1170" y="615"/>
              <a:ext cx="12710" cy="1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p>
            <a:p>
              <a:pPr eaLnBrk="0" hangingPunct="0"/>
              <a:r>
                <a:rPr lang="en-US" altLang="en-US" sz="2800" b="1" noProof="1">
                  <a:solidFill>
                    <a:srgbClr val="0000FF"/>
                  </a:solidFill>
                  <a:latin typeface="Times New Roman" panose="02020603050405020304" pitchFamily="18" charset="0"/>
                  <a:cs typeface="Times New Roman" panose="02020603050405020304" pitchFamily="18" charset="0"/>
                  <a:sym typeface="+mn-ea"/>
                </a:rPr>
                <a:t>       </a:t>
              </a:r>
              <a:r>
                <a:rPr lang="en-US" altLang="en-US" sz="3200" b="1" noProof="1">
                  <a:solidFill>
                    <a:srgbClr val="0000FF"/>
                  </a:solidFill>
                  <a:latin typeface="Tahoma" panose="020B0604030504040204" pitchFamily="34" charset="0"/>
                  <a:cs typeface="Tahoma" panose="020B0604030504040204" pitchFamily="34" charset="0"/>
                  <a:sym typeface="+mn-ea"/>
                </a:rPr>
                <a:t>Luyện đọc</a:t>
              </a:r>
              <a:endParaRPr lang="en-US" altLang="en-US" sz="2800" b="1" noProof="1">
                <a:solidFill>
                  <a:srgbClr val="0000FF"/>
                </a:solidFill>
                <a:latin typeface="Times New Roman" panose="02020603050405020304" pitchFamily="18" charset="0"/>
                <a:cs typeface="Times New Roman" panose="02020603050405020304" pitchFamily="18" charset="0"/>
              </a:endParaRPr>
            </a:p>
            <a:p>
              <a:pPr algn="ctr" eaLnBrk="0" hangingPunct="0"/>
              <a:endParaRPr lang="en-US" sz="2800" noProof="1"/>
            </a:p>
          </p:txBody>
        </p:sp>
        <p:sp>
          <p:nvSpPr>
            <p:cNvPr id="9" name="Oval 8"/>
            <p:cNvSpPr/>
            <p:nvPr/>
          </p:nvSpPr>
          <p:spPr>
            <a:xfrm>
              <a:off x="540" y="420"/>
              <a:ext cx="1560" cy="15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endParaRPr lang="en-US" strike="noStrike" noProof="1"/>
            </a:p>
          </p:txBody>
        </p:sp>
        <p:sp>
          <p:nvSpPr>
            <p:cNvPr id="10" name="Oval 9"/>
            <p:cNvSpPr/>
            <p:nvPr/>
          </p:nvSpPr>
          <p:spPr>
            <a:xfrm>
              <a:off x="720" y="600"/>
              <a:ext cx="1200" cy="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0" hangingPunct="0"/>
              <a:r>
                <a:rPr lang="en-US" sz="3600" b="1" noProof="1"/>
                <a:t>1</a:t>
              </a:r>
            </a:p>
          </p:txBody>
        </p:sp>
      </p:grpSp>
      <p:sp>
        <p:nvSpPr>
          <p:cNvPr id="14341" name="Text Box 4"/>
          <p:cNvSpPr txBox="1"/>
          <p:nvPr/>
        </p:nvSpPr>
        <p:spPr>
          <a:xfrm>
            <a:off x="2057404" y="1524001"/>
            <a:ext cx="3325813" cy="584775"/>
          </a:xfrm>
          <a:prstGeom prst="rect">
            <a:avLst/>
          </a:prstGeom>
          <a:noFill/>
          <a:ln w="9525">
            <a:noFill/>
          </a:ln>
        </p:spPr>
        <p:txBody>
          <a:bodyPr wrap="square" anchor="t" anchorCtr="0">
            <a:spAutoFit/>
          </a:bodyPr>
          <a:lstStyle/>
          <a:p>
            <a:pPr eaLnBrk="0" hangingPunct="0"/>
            <a:r>
              <a:rPr lang="en-US" altLang="zh-CN" sz="3200" b="1" dirty="0" err="1">
                <a:cs typeface="Times New Roman" pitchFamily="18" charset="0"/>
              </a:rPr>
              <a:t>Giải</a:t>
            </a:r>
            <a:r>
              <a:rPr lang="en-US" altLang="zh-CN" sz="3200" b="1" dirty="0">
                <a:cs typeface="Times New Roman" pitchFamily="18" charset="0"/>
              </a:rPr>
              <a:t> </a:t>
            </a:r>
            <a:r>
              <a:rPr lang="en-US" altLang="zh-CN" sz="3200" b="1" dirty="0" err="1">
                <a:cs typeface="Times New Roman" pitchFamily="18" charset="0"/>
              </a:rPr>
              <a:t>nghĩa</a:t>
            </a:r>
            <a:r>
              <a:rPr lang="en-US" altLang="zh-CN" sz="3200" b="1" dirty="0">
                <a:cs typeface="Times New Roman" pitchFamily="18" charset="0"/>
              </a:rPr>
              <a:t> </a:t>
            </a:r>
            <a:r>
              <a:rPr lang="en-US" altLang="zh-CN" sz="3200" b="1" dirty="0" err="1">
                <a:cs typeface="Times New Roman" pitchFamily="18" charset="0"/>
              </a:rPr>
              <a:t>từ</a:t>
            </a:r>
            <a:r>
              <a:rPr lang="en-US" altLang="zh-CN" sz="3200" b="1" dirty="0">
                <a:cs typeface="Times New Roman" pitchFamily="18" charset="0"/>
              </a:rPr>
              <a:t>:</a:t>
            </a:r>
          </a:p>
        </p:txBody>
      </p:sp>
      <p:sp>
        <p:nvSpPr>
          <p:cNvPr id="6" name="Text Box 5"/>
          <p:cNvSpPr txBox="1"/>
          <p:nvPr/>
        </p:nvSpPr>
        <p:spPr>
          <a:xfrm>
            <a:off x="2438401" y="2362202"/>
            <a:ext cx="7385051" cy="1077218"/>
          </a:xfrm>
          <a:prstGeom prst="rect">
            <a:avLst/>
          </a:prstGeom>
          <a:noFill/>
          <a:ln w="9525">
            <a:noFill/>
          </a:ln>
        </p:spPr>
        <p:txBody>
          <a:bodyPr wrap="square" anchor="t" anchorCtr="0">
            <a:spAutoFit/>
          </a:bodyPr>
          <a:lstStyle/>
          <a:p>
            <a:pPr eaLnBrk="0" hangingPunct="0"/>
            <a:r>
              <a:rPr lang="en-US" altLang="zh-CN" sz="3200" dirty="0" err="1">
                <a:solidFill>
                  <a:srgbClr val="C00000"/>
                </a:solidFill>
                <a:cs typeface="Times New Roman" pitchFamily="18" charset="0"/>
              </a:rPr>
              <a:t>Diệu</a:t>
            </a:r>
            <a:r>
              <a:rPr lang="en-US" altLang="zh-CN" sz="3200" dirty="0">
                <a:solidFill>
                  <a:srgbClr val="C00000"/>
                </a:solidFill>
                <a:cs typeface="Times New Roman" pitchFamily="18" charset="0"/>
              </a:rPr>
              <a:t> </a:t>
            </a:r>
            <a:r>
              <a:rPr lang="en-US" altLang="zh-CN" sz="3200" dirty="0" err="1">
                <a:solidFill>
                  <a:srgbClr val="C00000"/>
                </a:solidFill>
                <a:cs typeface="Times New Roman" pitchFamily="18" charset="0"/>
              </a:rPr>
              <a:t>kì</a:t>
            </a:r>
            <a:r>
              <a:rPr lang="en-US" altLang="zh-CN" sz="3200" dirty="0">
                <a:cs typeface="Times New Roman" pitchFamily="18" charset="0"/>
              </a:rPr>
              <a:t> </a:t>
            </a:r>
            <a:r>
              <a:rPr lang="en-US" altLang="zh-CN" sz="3200" dirty="0" err="1">
                <a:solidFill>
                  <a:srgbClr val="002060"/>
                </a:solidFill>
                <a:cs typeface="Times New Roman" pitchFamily="18" charset="0"/>
              </a:rPr>
              <a:t>là</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như</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có</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phép</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màu</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khiến</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người</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ta</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phải</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thán</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phục</a:t>
            </a:r>
            <a:r>
              <a:rPr lang="en-US" altLang="zh-CN" sz="3200" dirty="0">
                <a:solidFill>
                  <a:srgbClr val="002060"/>
                </a:solidFill>
                <a:cs typeface="Times New Roman" pitchFamily="18" charset="0"/>
              </a:rPr>
              <a:t>, </a:t>
            </a:r>
            <a:r>
              <a:rPr lang="en-US" altLang="zh-CN" sz="3200" dirty="0" err="1">
                <a:solidFill>
                  <a:srgbClr val="002060"/>
                </a:solidFill>
                <a:cs typeface="Times New Roman" pitchFamily="18" charset="0"/>
              </a:rPr>
              <a:t>ngợi</a:t>
            </a:r>
            <a:r>
              <a:rPr lang="en-US" altLang="zh-CN" sz="3200" dirty="0">
                <a:solidFill>
                  <a:srgbClr val="002060"/>
                </a:solidFill>
                <a:cs typeface="Times New Roman" pitchFamily="18" charset="0"/>
              </a:rPr>
              <a:t> ca.</a:t>
            </a:r>
          </a:p>
        </p:txBody>
      </p:sp>
      <p:pic>
        <p:nvPicPr>
          <p:cNvPr id="14343" name="Content Placeholder 1" descr="sach"/>
          <p:cNvPicPr>
            <a:picLocks noChangeAspect="1"/>
          </p:cNvPicPr>
          <p:nvPr/>
        </p:nvPicPr>
        <p:blipFill>
          <a:blip r:embed="rId2" cstate="print"/>
          <a:stretch>
            <a:fillRect/>
          </a:stretch>
        </p:blipFill>
        <p:spPr>
          <a:xfrm>
            <a:off x="9772653" y="260350"/>
            <a:ext cx="946151" cy="768350"/>
          </a:xfrm>
          <a:prstGeom prst="rect">
            <a:avLst/>
          </a:prstGeom>
          <a:noFill/>
          <a:ln w="9525">
            <a:noFill/>
          </a:ln>
        </p:spPr>
      </p:pic>
      <p:sp>
        <p:nvSpPr>
          <p:cNvPr id="14344" name="Text Box 13"/>
          <p:cNvSpPr txBox="1"/>
          <p:nvPr/>
        </p:nvSpPr>
        <p:spPr>
          <a:xfrm>
            <a:off x="5080000" y="1530353"/>
            <a:ext cx="1449436" cy="584775"/>
          </a:xfrm>
          <a:prstGeom prst="rect">
            <a:avLst/>
          </a:prstGeom>
          <a:noFill/>
          <a:ln w="9525">
            <a:noFill/>
          </a:ln>
        </p:spPr>
        <p:txBody>
          <a:bodyPr wrap="none" anchor="t" anchorCtr="0">
            <a:spAutoFit/>
          </a:bodyPr>
          <a:lstStyle/>
          <a:p>
            <a:r>
              <a:rPr lang="en-US" altLang="zh-CN" sz="3200" b="1" dirty="0" err="1">
                <a:solidFill>
                  <a:srgbClr val="C00000"/>
                </a:solidFill>
                <a:cs typeface="Times New Roman" pitchFamily="18" charset="0"/>
              </a:rPr>
              <a:t>Diệu</a:t>
            </a:r>
            <a:r>
              <a:rPr lang="en-US" altLang="zh-CN" sz="3200" b="1" dirty="0">
                <a:solidFill>
                  <a:srgbClr val="C00000"/>
                </a:solidFill>
                <a:cs typeface="Times New Roman" pitchFamily="18" charset="0"/>
              </a:rPr>
              <a:t> </a:t>
            </a:r>
            <a:r>
              <a:rPr lang="en-US" altLang="zh-CN" sz="3200" b="1" dirty="0" err="1">
                <a:solidFill>
                  <a:srgbClr val="C00000"/>
                </a:solidFill>
                <a:cs typeface="Times New Roman" pitchFamily="18" charset="0"/>
              </a:rPr>
              <a:t>kì</a:t>
            </a:r>
            <a:endParaRPr lang="en-US" altLang="zh-CN" sz="3200" b="1" dirty="0">
              <a:solidFill>
                <a:srgbClr val="C0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16809" y="85728"/>
            <a:ext cx="7283451" cy="966470"/>
            <a:chOff x="1406" y="135"/>
            <a:chExt cx="11470" cy="1522"/>
          </a:xfrm>
        </p:grpSpPr>
        <p:sp>
          <p:nvSpPr>
            <p:cNvPr id="7" name="Flowchart: Terminator 6"/>
            <p:cNvSpPr/>
            <p:nvPr/>
          </p:nvSpPr>
          <p:spPr>
            <a:xfrm>
              <a:off x="2040" y="393"/>
              <a:ext cx="10836" cy="960"/>
            </a:xfrm>
            <a:prstGeom prst="flowChartTerminator">
              <a:avLst/>
            </a:prstGeom>
            <a:gradFill>
              <a:gsLst>
                <a:gs pos="0">
                  <a:srgbClr val="012D86"/>
                </a:gs>
                <a:gs pos="100000">
                  <a:srgbClr val="0E2557"/>
                </a:gs>
              </a:gsLst>
              <a:lin ang="5400000" scaled="0"/>
            </a:gradFill>
            <a:ln>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406" y="135"/>
              <a:ext cx="1522" cy="1522"/>
            </a:xfrm>
            <a:prstGeom prst="ellipse">
              <a:avLst/>
            </a:prstGeom>
            <a:gradFill>
              <a:gsLst>
                <a:gs pos="0">
                  <a:srgbClr val="012D86"/>
                </a:gs>
                <a:gs pos="100000">
                  <a:srgbClr val="0E2557"/>
                </a:gs>
              </a:gsLst>
              <a:lin ang="5400000" scaled="0"/>
            </a:gradFill>
            <a:ln>
              <a:solidFill>
                <a:schemeClr val="accent6">
                  <a:lumMod val="60000"/>
                  <a:lumOff val="40000"/>
                </a:schemeClr>
              </a:solidFill>
            </a:ln>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17" name="Text Box 2"/>
            <p:cNvSpPr txBox="1"/>
            <p:nvPr/>
          </p:nvSpPr>
          <p:spPr>
            <a:xfrm>
              <a:off x="3555" y="428"/>
              <a:ext cx="8760" cy="921"/>
            </a:xfrm>
            <a:prstGeom prst="rect">
              <a:avLst/>
            </a:prstGeom>
            <a:noFill/>
            <a:ln w="9525">
              <a:noFill/>
            </a:ln>
          </p:spPr>
          <p:txBody>
            <a:bodyPr wrap="square" anchor="t" anchorCtr="0">
              <a:spAutoFit/>
            </a:bodyPr>
            <a:lstStyle/>
            <a:p>
              <a:pPr eaLnBrk="0" hangingPunct="0">
                <a:buFont typeface="Arial" panose="020B0604020202020204" pitchFamily="34" charset="0"/>
              </a:pPr>
              <a:r>
                <a:rPr lang="en-US" altLang="en-US" sz="3200" b="1" dirty="0">
                  <a:solidFill>
                    <a:schemeClr val="bg1"/>
                  </a:solidFill>
                  <a:latin typeface="Arial" panose="020B0604020202020204" pitchFamily="34" charset="0"/>
                </a:rPr>
                <a:t>Trăng ơi... từ đâu đến?</a:t>
              </a:r>
              <a:endParaRPr lang="en-US" altLang="en-US" sz="3200" b="1" dirty="0">
                <a:solidFill>
                  <a:schemeClr val="bg1"/>
                </a:solidFill>
                <a:latin typeface="Arial" panose="020B0604020202020204" pitchFamily="34" charset="0"/>
                <a:ea typeface="Arial" panose="020B0604020202020204" pitchFamily="34" charset="0"/>
              </a:endParaRPr>
            </a:p>
          </p:txBody>
        </p:sp>
      </p:grpSp>
      <p:sp>
        <p:nvSpPr>
          <p:cNvPr id="9218" name="Rectangle 8"/>
          <p:cNvSpPr/>
          <p:nvPr/>
        </p:nvSpPr>
        <p:spPr>
          <a:xfrm>
            <a:off x="2209800" y="1135263"/>
            <a:ext cx="3733800" cy="5539978"/>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cánh rừng xa</a:t>
            </a:r>
            <a:br>
              <a:rPr lang="en-US" altLang="en-US" sz="2400" dirty="0">
                <a:cs typeface="Times New Roman" pitchFamily="18" charset="0"/>
              </a:rPr>
            </a:br>
            <a:r>
              <a:rPr lang="en-US" altLang="en-US" sz="2400" dirty="0">
                <a:cs typeface="Times New Roman" pitchFamily="18" charset="0"/>
              </a:rPr>
              <a:t>Trăng hồng như quả chín</a:t>
            </a:r>
            <a:br>
              <a:rPr lang="en-US" altLang="en-US" sz="2400" dirty="0">
                <a:cs typeface="Times New Roman" pitchFamily="18" charset="0"/>
              </a:rPr>
            </a:br>
            <a:r>
              <a:rPr lang="en-US" altLang="en-US" sz="2400" dirty="0">
                <a:cs typeface="Times New Roman" pitchFamily="18" charset="0"/>
              </a:rPr>
              <a:t>Lửng lơ lên trước nh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biển xanh diệu kì</a:t>
            </a:r>
            <a:br>
              <a:rPr lang="en-US" altLang="en-US" sz="2400" dirty="0">
                <a:cs typeface="Times New Roman" pitchFamily="18" charset="0"/>
              </a:rPr>
            </a:br>
            <a:r>
              <a:rPr lang="en-US" altLang="en-US" sz="2400" dirty="0">
                <a:cs typeface="Times New Roman" pitchFamily="18" charset="0"/>
              </a:rPr>
              <a:t>Trăng tròn như mắt cá</a:t>
            </a:r>
            <a:br>
              <a:rPr lang="en-US" altLang="en-US" sz="2400" dirty="0">
                <a:cs typeface="Times New Roman" pitchFamily="18" charset="0"/>
              </a:rPr>
            </a:br>
            <a:r>
              <a:rPr lang="en-US" altLang="en-US" sz="2400" dirty="0">
                <a:cs typeface="Times New Roman" pitchFamily="18" charset="0"/>
              </a:rPr>
              <a:t>Chẳng bao giờ chớp mi.</a:t>
            </a:r>
          </a:p>
          <a:p>
            <a:pPr eaLnBrk="0" hangingPunct="0">
              <a:buFontTx/>
            </a:pP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một sân chơi</a:t>
            </a:r>
            <a:br>
              <a:rPr lang="en-US" altLang="en-US" sz="2400" dirty="0">
                <a:cs typeface="Times New Roman" pitchFamily="18" charset="0"/>
              </a:rPr>
            </a:br>
            <a:r>
              <a:rPr lang="en-US" altLang="en-US" sz="2400" dirty="0">
                <a:cs typeface="Times New Roman" pitchFamily="18" charset="0"/>
              </a:rPr>
              <a:t>Trăng bay như quả bóng</a:t>
            </a:r>
            <a:br>
              <a:rPr lang="en-US" altLang="en-US" sz="2400" dirty="0">
                <a:cs typeface="Times New Roman" pitchFamily="18" charset="0"/>
              </a:rPr>
            </a:br>
            <a:r>
              <a:rPr lang="en-US" altLang="en-US" sz="2400" dirty="0">
                <a:cs typeface="Times New Roman" pitchFamily="18" charset="0"/>
              </a:rPr>
              <a:t>Bạn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 đá lên trời.</a:t>
            </a:r>
            <a:br>
              <a:rPr lang="en-US" altLang="en-US" sz="2400" dirty="0">
                <a:cs typeface="Times New Roman" pitchFamily="18" charset="0"/>
              </a:rPr>
            </a:br>
            <a:endParaRPr lang="en-US" altLang="en-US" sz="2400" dirty="0">
              <a:ea typeface="Arial" panose="020B0604020202020204" pitchFamily="34" charset="0"/>
              <a:cs typeface="Times New Roman" pitchFamily="18" charset="0"/>
            </a:endParaRPr>
          </a:p>
        </p:txBody>
      </p:sp>
      <p:sp>
        <p:nvSpPr>
          <p:cNvPr id="9219" name="Rectangle 8"/>
          <p:cNvSpPr/>
          <p:nvPr/>
        </p:nvSpPr>
        <p:spPr>
          <a:xfrm>
            <a:off x="6324600" y="951389"/>
            <a:ext cx="4191000" cy="5909310"/>
          </a:xfrm>
          <a:prstGeom prst="rect">
            <a:avLst/>
          </a:prstGeom>
          <a:noFill/>
          <a:ln w="9525">
            <a:noFill/>
          </a:ln>
          <a:effectLst>
            <a:prstShdw prst="shdw17" dist="17961" dir="13499999">
              <a:schemeClr val="bg2"/>
            </a:prstShdw>
          </a:effectLst>
        </p:spPr>
        <p:txBody>
          <a:bodyPr lIns="0" tIns="0" rIns="0" bIns="0" anchor="ctr" anchorCtr="0">
            <a:spAutoFit/>
          </a:bodyPr>
          <a:lstStyle/>
          <a:p>
            <a:pPr eaLnBrk="0" hangingPunct="0">
              <a:buFontTx/>
            </a:pPr>
            <a:r>
              <a:rPr lang="en-US" altLang="en-US" sz="1200" dirty="0">
                <a:cs typeface="Times New Roman" pitchFamily="18" charset="0"/>
              </a:rPr>
              <a:t/>
            </a:r>
            <a:br>
              <a:rPr lang="en-US" altLang="en-US" sz="12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lời mẹ ru</a:t>
            </a:r>
            <a:br>
              <a:rPr lang="en-US" altLang="en-US" sz="2400" dirty="0">
                <a:cs typeface="Times New Roman" pitchFamily="18" charset="0"/>
              </a:rPr>
            </a:br>
            <a:r>
              <a:rPr lang="en-US" altLang="en-US" sz="2400" dirty="0">
                <a:cs typeface="Times New Roman" pitchFamily="18" charset="0"/>
              </a:rPr>
              <a:t>Thương Cuội không được học</a:t>
            </a:r>
            <a:br>
              <a:rPr lang="en-US" altLang="en-US" sz="2400" dirty="0">
                <a:cs typeface="Times New Roman" pitchFamily="18" charset="0"/>
              </a:rPr>
            </a:br>
            <a:r>
              <a:rPr lang="en-US" altLang="en-US" sz="2400" dirty="0">
                <a:cs typeface="Times New Roman" pitchFamily="18" charset="0"/>
              </a:rPr>
              <a:t>Hú gọi trâu đến giờ!</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ơi... từ đâu đến?</a:t>
            </a:r>
            <a:br>
              <a:rPr lang="en-US" altLang="en-US" sz="2400" dirty="0">
                <a:cs typeface="Times New Roman" pitchFamily="18" charset="0"/>
              </a:rPr>
            </a:br>
            <a:r>
              <a:rPr lang="en-US" altLang="en-US" sz="2400" dirty="0">
                <a:cs typeface="Times New Roman" pitchFamily="18" charset="0"/>
              </a:rPr>
              <a:t>Hay từ đường h</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nh quân</a:t>
            </a:r>
            <a:br>
              <a:rPr lang="en-US" altLang="en-US" sz="2400" dirty="0">
                <a:cs typeface="Times New Roman" pitchFamily="18" charset="0"/>
              </a:rPr>
            </a:br>
            <a:r>
              <a:rPr lang="en-US" altLang="en-US" sz="2400" dirty="0">
                <a:cs typeface="Times New Roman" pitchFamily="18" charset="0"/>
              </a:rPr>
              <a:t>Trăng soi chú bộ đội</a:t>
            </a:r>
            <a:br>
              <a:rPr lang="en-US" altLang="en-US" sz="2400" dirty="0">
                <a:cs typeface="Times New Roman" pitchFamily="18" charset="0"/>
              </a:rPr>
            </a:br>
            <a:r>
              <a:rPr lang="en-US" altLang="en-US" sz="2400" dirty="0">
                <a:cs typeface="Times New Roman" pitchFamily="18" charset="0"/>
              </a:rPr>
              <a:t>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 soi v</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ng góc sân.</a:t>
            </a:r>
            <a:br>
              <a:rPr lang="en-US" altLang="en-US" sz="2400" dirty="0">
                <a:cs typeface="Times New Roman" pitchFamily="18" charset="0"/>
              </a:rPr>
            </a:br>
            <a:r>
              <a:rPr lang="en-US" altLang="en-US" sz="2400" dirty="0">
                <a:cs typeface="Times New Roman" pitchFamily="18" charset="0"/>
              </a:rPr>
              <a:t/>
            </a:r>
            <a:br>
              <a:rPr lang="en-US" altLang="en-US" sz="2400" dirty="0">
                <a:cs typeface="Times New Roman" pitchFamily="18" charset="0"/>
              </a:rPr>
            </a:br>
            <a:r>
              <a:rPr lang="en-US" altLang="en-US" sz="2400" dirty="0">
                <a:cs typeface="Times New Roman" pitchFamily="18" charset="0"/>
              </a:rPr>
              <a:t>Trăng từ đâu... từ đâu?</a:t>
            </a:r>
            <a:br>
              <a:rPr lang="en-US" altLang="en-US" sz="2400" dirty="0">
                <a:cs typeface="Times New Roman" pitchFamily="18" charset="0"/>
              </a:rPr>
            </a:br>
            <a:r>
              <a:rPr lang="en-US" altLang="en-US" sz="2400" dirty="0">
                <a:cs typeface="Times New Roman" pitchFamily="18" charset="0"/>
              </a:rPr>
              <a:t>Trăng đi khắp mọi miền</a:t>
            </a:r>
            <a:br>
              <a:rPr lang="en-US" altLang="en-US" sz="2400" dirty="0">
                <a:cs typeface="Times New Roman" pitchFamily="18" charset="0"/>
              </a:rPr>
            </a:br>
            <a:r>
              <a:rPr lang="en-US" altLang="en-US" sz="2400" dirty="0">
                <a:cs typeface="Times New Roman" pitchFamily="18" charset="0"/>
              </a:rPr>
              <a:t>Trăng ơi, có nơi n</a:t>
            </a:r>
            <a:r>
              <a:rPr lang="en-US" altLang="en-US" sz="2400" dirty="0">
                <a:ea typeface="Arial" panose="020B0604020202020204" pitchFamily="34" charset="0"/>
                <a:cs typeface="Times New Roman" pitchFamily="18" charset="0"/>
              </a:rPr>
              <a:t>à</a:t>
            </a:r>
            <a:r>
              <a:rPr lang="en-US" altLang="en-US" sz="2400" dirty="0">
                <a:cs typeface="Times New Roman" pitchFamily="18" charset="0"/>
              </a:rPr>
              <a:t>o</a:t>
            </a:r>
            <a:br>
              <a:rPr lang="en-US" altLang="en-US" sz="2400" dirty="0">
                <a:cs typeface="Times New Roman" pitchFamily="18" charset="0"/>
              </a:rPr>
            </a:br>
            <a:r>
              <a:rPr lang="en-US" altLang="en-US" sz="2400" dirty="0">
                <a:cs typeface="Times New Roman" pitchFamily="18" charset="0"/>
              </a:rPr>
              <a:t>Sáng hơn đất nước em...</a:t>
            </a:r>
          </a:p>
          <a:p>
            <a:pPr eaLnBrk="0" hangingPunct="0">
              <a:buFontTx/>
            </a:pPr>
            <a:r>
              <a:rPr lang="en-US" altLang="en-US" sz="2400" b="1" dirty="0">
                <a:cs typeface="Times New Roman" pitchFamily="18" charset="0"/>
              </a:rPr>
              <a:t>             </a:t>
            </a:r>
            <a:r>
              <a:rPr lang="en-US" altLang="en-US" sz="1600" b="1" dirty="0">
                <a:cs typeface="Times New Roman" pitchFamily="18" charset="0"/>
              </a:rPr>
              <a:t>TRẦN ĐĂNG KHOA</a:t>
            </a:r>
            <a:endParaRPr lang="en-US" altLang="en-US" sz="1600" dirty="0">
              <a:cs typeface="Times New Roman" pitchFamily="18" charset="0"/>
            </a:endParaRPr>
          </a:p>
          <a:p>
            <a:pPr algn="ctr" eaLnBrk="0" hangingPunct="0">
              <a:buFontTx/>
            </a:pPr>
            <a:r>
              <a:rPr lang="en-US" altLang="en-US" sz="1200" dirty="0">
                <a:cs typeface="Times New Roman" pitchFamily="18" charset="0"/>
              </a:rPr>
              <a:t> </a:t>
            </a:r>
            <a:endParaRPr lang="en-US" altLang="en-US" sz="1200" dirty="0">
              <a:ea typeface="Arial" panose="020B0604020202020204" pitchFamily="34" charset="0"/>
              <a:cs typeface="Times New Roman" pitchFamily="18" charset="0"/>
            </a:endParaRPr>
          </a:p>
        </p:txBody>
      </p:sp>
      <p:pic>
        <p:nvPicPr>
          <p:cNvPr id="4" name="Content Placeholder 3" descr="kisspng-light-moon-clip-art-round-the-moon-5a8ea19ac64ce9.1044923315192969228122"/>
          <p:cNvPicPr>
            <a:picLocks noGrp="1" noChangeAspect="1"/>
          </p:cNvPicPr>
          <p:nvPr>
            <p:ph idx="1"/>
          </p:nvPr>
        </p:nvPicPr>
        <p:blipFill>
          <a:blip r:embed="rId3" cstate="print"/>
          <a:stretch>
            <a:fillRect/>
          </a:stretch>
        </p:blipFill>
        <p:spPr>
          <a:xfrm>
            <a:off x="2407290" y="52712"/>
            <a:ext cx="983615" cy="983615"/>
          </a:xfrm>
          <a:prstGeom prst="rect">
            <a:avLst/>
          </a:prstGeom>
        </p:spPr>
      </p:pic>
      <p:pic>
        <p:nvPicPr>
          <p:cNvPr id="24583" name="Content Placeholder 1" descr="sach"/>
          <p:cNvPicPr>
            <a:picLocks noChangeAspect="1"/>
          </p:cNvPicPr>
          <p:nvPr/>
        </p:nvPicPr>
        <p:blipFill>
          <a:blip r:embed="rId4" cstate="print"/>
          <a:stretch>
            <a:fillRect/>
          </a:stretch>
        </p:blipFill>
        <p:spPr>
          <a:xfrm rot="20880000">
            <a:off x="9272909" y="252737"/>
            <a:ext cx="716915" cy="582295"/>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E2ABEE2-F8FE-4D7A-9B4C-A1D7534121DF}_1.png&quot;/&gt;&lt;left val=&quot;127&quot;/&gt;&lt;top val=&quot;111&quot;/&gt;&lt;width val=&quot;529&quot;/&gt;&lt;height val=&quot;59&quot;/&gt;&lt;hasText val=&quot;1&quot;/&gt;&lt;/Image&gt;&lt;/ThreeDShapeInfo&gt;"/>
  <p:tag name="PRESENTER_SHAPETEXTINFO" val="&lt;ShapeTextInfo&gt;&lt;TableIndex row=&quot;-1&quot; col=&quot;-1&quot;&gt;&lt;linesCount val=&quot;1&quot;/&gt;&lt;lineCharCount val=&quot;36&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TotalTime>
  <Words>553</Words>
  <Application>Microsoft Office PowerPoint</Application>
  <PresentationFormat>Widescreen</PresentationFormat>
  <Paragraphs>84</Paragraphs>
  <Slides>18</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SimSun</vt:lpstr>
      <vt:lpstr>Arial</vt:lpstr>
      <vt:lpstr>Calibri</vt:lpstr>
      <vt:lpstr>Calibri Light</vt:lpstr>
      <vt:lpstr>等线</vt:lpstr>
      <vt:lpstr>Tahoma</vt:lpstr>
      <vt:lpstr>Time new roman</vt:lpstr>
      <vt:lpstr>Times New Roman</vt:lpstr>
      <vt:lpstr>方正少儿简体</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465</cp:revision>
  <dcterms:created xsi:type="dcterms:W3CDTF">2013-03-25T15:06:00Z</dcterms:created>
  <dcterms:modified xsi:type="dcterms:W3CDTF">2023-04-04T14:36:56Z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