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1" r:id="rId2"/>
    <p:sldId id="262" r:id="rId3"/>
    <p:sldId id="265" r:id="rId4"/>
    <p:sldId id="266" r:id="rId5"/>
    <p:sldId id="264" r:id="rId6"/>
    <p:sldId id="328" r:id="rId7"/>
    <p:sldId id="332" r:id="rId8"/>
    <p:sldId id="272" r:id="rId9"/>
    <p:sldId id="271" r:id="rId10"/>
    <p:sldId id="273" r:id="rId11"/>
    <p:sldId id="275" r:id="rId12"/>
    <p:sldId id="276" r:id="rId13"/>
    <p:sldId id="278" r:id="rId14"/>
    <p:sldId id="281" r:id="rId15"/>
    <p:sldId id="329" r:id="rId16"/>
    <p:sldId id="330" r:id="rId17"/>
    <p:sldId id="285" r:id="rId18"/>
    <p:sldId id="286" r:id="rId19"/>
    <p:sldId id="287" r:id="rId20"/>
    <p:sldId id="289" r:id="rId21"/>
    <p:sldId id="290" r:id="rId22"/>
    <p:sldId id="335" r:id="rId23"/>
    <p:sldId id="292" r:id="rId24"/>
    <p:sldId id="326" r:id="rId25"/>
    <p:sldId id="334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03A68-B050-4CA4-8055-A0EF6158A0E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BFB48A-9A9A-4BF2-BD37-624011B61745}" type="pres">
      <dgm:prSet presAssocID="{79603A68-B050-4CA4-8055-A0EF6158A0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B244C7D-F484-4572-9E10-5583FF0099E8}" type="presOf" srcId="{79603A68-B050-4CA4-8055-A0EF6158A0ED}" destId="{A3BFB48A-9A9A-4BF2-BD37-624011B61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6369FB-3869-4BA6-8B0F-E8444CBC5DCB}" type="doc">
      <dgm:prSet loTypeId="urn:microsoft.com/office/officeart/2005/8/layout/vList2" loCatId="list" qsTypeId="urn:microsoft.com/office/officeart/2005/8/quickstyle/3d1" qsCatId="3D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88BADFC-AF53-46AD-93C0-864890438202}" type="pres">
      <dgm:prSet presAssocID="{6C6369FB-3869-4BA6-8B0F-E8444CBC5D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4CCF3E11-38BC-4CE0-A2A5-72BA55F8C5A2}" type="presOf" srcId="{6C6369FB-3869-4BA6-8B0F-E8444CBC5DCB}" destId="{F88BADFC-AF53-46AD-93C0-8648904382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603A68-B050-4CA4-8055-A0EF6158A0E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BFB48A-9A9A-4BF2-BD37-624011B61745}" type="pres">
      <dgm:prSet presAssocID="{79603A68-B050-4CA4-8055-A0EF6158A0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2B244C7D-F484-4572-9E10-5583FF0099E8}" type="presOf" srcId="{79603A68-B050-4CA4-8055-A0EF6158A0ED}" destId="{A3BFB48A-9A9A-4BF2-BD37-624011B61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C49F3-56DA-4DE7-A36E-186DA751C04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FC052-9A23-4FED-9E72-731CDCC87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7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35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740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1411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FC052-9A23-4FED-9E72-731CDCC87F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FC052-9A23-4FED-9E72-731CDCC87F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5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2903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FC052-9A23-4FED-9E72-731CDCC87F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0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FC052-9A23-4FED-9E72-731CDCC87F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1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1411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5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4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9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1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D5C0-8656-442E-A8BD-53B966A3B8C5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CBF8-95DE-488F-9C45-723CB206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AB336845-4005-DD5C-D31E-31DC2B6A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811172" y="1878131"/>
            <a:ext cx="120478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endParaRPr lang="en-US" sz="3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46" y="3525360"/>
            <a:ext cx="947211" cy="63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9875" y="1383087"/>
            <a:ext cx="3127375" cy="75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418" y="-49305"/>
            <a:ext cx="4169833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247" y="219635"/>
            <a:ext cx="4169833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2368" y="1613096"/>
            <a:ext cx="3127375" cy="75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52" y="1668456"/>
            <a:ext cx="1308655" cy="87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" y="3447933"/>
            <a:ext cx="1082091" cy="72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15" y="197224"/>
            <a:ext cx="1128003" cy="75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49" y="1702810"/>
            <a:ext cx="1032057" cy="68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57" y="503003"/>
            <a:ext cx="1178363" cy="78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59158"/>
            <a:ext cx="1175133" cy="7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360" y="3176478"/>
            <a:ext cx="1047376" cy="69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1ECE89-D13D-656F-5EFC-38670D0A401E}"/>
              </a:ext>
            </a:extLst>
          </p:cNvPr>
          <p:cNvSpPr txBox="1"/>
          <p:nvPr/>
        </p:nvSpPr>
        <p:spPr>
          <a:xfrm>
            <a:off x="-412940" y="2641310"/>
            <a:ext cx="1184587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HP001 4 hàng" panose="020B0603050302020204" pitchFamily="34" charset="0"/>
              </a:rPr>
              <a:t>“Vua tàu thủy” Bạch </a:t>
            </a:r>
            <a:r>
              <a:rPr lang="en-US" sz="4400" b="1" dirty="0" err="1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HP001 4 hàng" panose="020B0603050302020204" pitchFamily="34" charset="0"/>
              </a:rPr>
              <a:t>Thái</a:t>
            </a:r>
            <a:r>
              <a:rPr lang="en-US" sz="4400" b="1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HP001 4 hàng" panose="020B0603050302020204" pitchFamily="34" charset="0"/>
              </a:rPr>
              <a:t>Bưởi</a:t>
            </a:r>
            <a:endParaRPr lang="en-US" sz="4400" b="1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HP001 4 hàng" panose="020B0603050302020204" pitchFamily="34" charset="0"/>
            </a:endParaRPr>
          </a:p>
        </p:txBody>
      </p:sp>
      <p:pic>
        <p:nvPicPr>
          <p:cNvPr id="4" name="图片 73734" descr="PPT素材-18">
            <a:extLst>
              <a:ext uri="{FF2B5EF4-FFF2-40B4-BE49-F238E27FC236}">
                <a16:creationId xmlns:a16="http://schemas.microsoft.com/office/drawing/2014/main" xmlns="" id="{469EF84A-CFA8-35B7-1893-456705980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610" y="4538240"/>
            <a:ext cx="2133643" cy="1828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3798" descr="1-23">
            <a:extLst>
              <a:ext uri="{FF2B5EF4-FFF2-40B4-BE49-F238E27FC236}">
                <a16:creationId xmlns:a16="http://schemas.microsoft.com/office/drawing/2014/main" xmlns="" id="{96C36137-CDFA-57C4-DCD7-078A173FA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750" y="4886758"/>
            <a:ext cx="2133644" cy="19712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3798" descr="1-23">
            <a:extLst>
              <a:ext uri="{FF2B5EF4-FFF2-40B4-BE49-F238E27FC236}">
                <a16:creationId xmlns:a16="http://schemas.microsoft.com/office/drawing/2014/main" xmlns="" id="{42A11069-328A-E5BD-5B08-C2D3FB36C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673" y="4886758"/>
            <a:ext cx="2133644" cy="19712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3798" descr="1-23">
            <a:extLst>
              <a:ext uri="{FF2B5EF4-FFF2-40B4-BE49-F238E27FC236}">
                <a16:creationId xmlns:a16="http://schemas.microsoft.com/office/drawing/2014/main" xmlns="" id="{92603233-C5E7-544F-8560-639AB93DA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977" y="5554469"/>
            <a:ext cx="1373779" cy="1269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33798" descr="1-23">
            <a:extLst>
              <a:ext uri="{FF2B5EF4-FFF2-40B4-BE49-F238E27FC236}">
                <a16:creationId xmlns:a16="http://schemas.microsoft.com/office/drawing/2014/main" xmlns="" id="{80C86576-D86C-A26E-44DE-AF3A0D2EA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45" y="5568032"/>
            <a:ext cx="1373779" cy="12692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65250" y="1113741"/>
            <a:ext cx="877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21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xmlns="" id="{4842A689-AFD8-417D-B1DE-77E784DF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r="9954" b="14563"/>
          <a:stretch/>
        </p:blipFill>
        <p:spPr>
          <a:xfrm>
            <a:off x="-1024759" y="-141890"/>
            <a:ext cx="13216759" cy="7394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936F03-BA70-4F53-B692-60548303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17" y="1055639"/>
            <a:ext cx="10696008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F2CCE1-9787-4C3B-8DED-5C62D4531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35" y="2085643"/>
            <a:ext cx="8557970" cy="357445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3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55">
        <p:random/>
      </p:transition>
    </mc:Choice>
    <mc:Fallback xmlns="">
      <p:transition spd="slow" advClick="0" advTm="70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4572000" y="1676400"/>
          <a:ext cx="29464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6253" r="2727" b="5556"/>
          <a:stretch/>
        </p:blipFill>
        <p:spPr>
          <a:xfrm>
            <a:off x="177242" y="392846"/>
            <a:ext cx="11867252" cy="52459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481" y="5807887"/>
            <a:ext cx="11962012" cy="904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58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8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  </a:t>
            </a: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8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58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58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8"/>
    </mc:Choice>
    <mc:Fallback xmlns="">
      <p:transition spd="slow" advTm="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0" y="4851400"/>
            <a:ext cx="7823200" cy="1524000"/>
          </a:xfrm>
        </p:spPr>
        <p:txBody>
          <a:bodyPr>
            <a:noAutofit/>
          </a:bodyPr>
          <a:lstStyle/>
          <a:p>
            <a:r>
              <a:rPr lang="en-US" sz="8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8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8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8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endParaRPr lang="en-US" sz="8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Dong 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0800"/>
            <a:ext cx="457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87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0" y="76200"/>
            <a:ext cx="6894521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06400" y="3935507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"/>
    </mc:Choice>
    <mc:Fallback xmlns="">
      <p:transition spd="slow" advTm="71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ó thể là hình ảnh về hoa hồng">
            <a:extLst>
              <a:ext uri="{FF2B5EF4-FFF2-40B4-BE49-F238E27FC236}">
                <a16:creationId xmlns:a16="http://schemas.microsoft.com/office/drawing/2014/main" xmlns="" id="{0BF8CE4B-E328-4193-868C-2A1C93C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200" y="80633"/>
            <a:ext cx="12192000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997" y="3819065"/>
            <a:ext cx="3741003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71690"/>
          <p:cNvSpPr txBox="1"/>
          <p:nvPr/>
        </p:nvSpPr>
        <p:spPr>
          <a:xfrm>
            <a:off x="3454400" y="2966773"/>
            <a:ext cx="5994400" cy="1429253"/>
          </a:xfrm>
          <a:prstGeom prst="rect">
            <a:avLst/>
          </a:prstGeom>
          <a:noFill/>
          <a:ln w="9525">
            <a:noFill/>
          </a:ln>
        </p:spPr>
        <p:txBody>
          <a:bodyPr wrap="square" lIns="74311" tIns="37155" rIns="74311" bIns="37155">
            <a:spAutoFit/>
          </a:bodyPr>
          <a:lstStyle/>
          <a:p>
            <a:pPr defTabSz="1219380">
              <a:spcBef>
                <a:spcPct val="50000"/>
              </a:spcBef>
            </a:pP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Tìm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hiểu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endParaRPr lang="zh-CN" altLang="en-US" sz="8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7600" y="1588294"/>
            <a:ext cx="264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7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016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9"/>
    </mc:Choice>
    <mc:Fallback xmlns="">
      <p:transition spd="slow" advTm="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0602" y="2893265"/>
            <a:ext cx="30099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cha.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0602" y="4133376"/>
            <a:ext cx="6019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quẩy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2" y="5530569"/>
            <a:ext cx="5867400" cy="132343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101858" y="3046747"/>
            <a:ext cx="1696439" cy="12898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000060" y="4537043"/>
            <a:ext cx="1797884" cy="211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101858" y="5373487"/>
            <a:ext cx="1774944" cy="1281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ADE4AE5-CECB-41D5-A50A-11F0876B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7208"/>
            <a:ext cx="310185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0">
            <a:extLst>
              <a:ext uri="{FF2B5EF4-FFF2-40B4-BE49-F238E27FC236}">
                <a16:creationId xmlns:a16="http://schemas.microsoft.com/office/drawing/2014/main" xmlns="" id="{39E17EB2-AC04-4EB7-8CBB-07DBCC2FF639}"/>
              </a:ext>
            </a:extLst>
          </p:cNvPr>
          <p:cNvGrpSpPr>
            <a:grpSpLocks/>
          </p:cNvGrpSpPr>
          <p:nvPr/>
        </p:nvGrpSpPr>
        <p:grpSpPr bwMode="auto">
          <a:xfrm rot="271126">
            <a:off x="2406544" y="-54902"/>
            <a:ext cx="2407992" cy="3102489"/>
            <a:chOff x="4810" y="1530"/>
            <a:chExt cx="1494" cy="2461"/>
          </a:xfrm>
        </p:grpSpPr>
        <p:sp>
          <p:nvSpPr>
            <p:cNvPr id="19" name="AutoShape 8">
              <a:extLst>
                <a:ext uri="{FF2B5EF4-FFF2-40B4-BE49-F238E27FC236}">
                  <a16:creationId xmlns:a16="http://schemas.microsoft.com/office/drawing/2014/main" xmlns="" id="{023DAA78-421D-466B-83BB-7896A9099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1530"/>
              <a:ext cx="1488" cy="2461"/>
            </a:xfrm>
            <a:prstGeom prst="cloudCallout">
              <a:avLst>
                <a:gd name="adj1" fmla="val -48454"/>
                <a:gd name="adj2" fmla="val 67463"/>
              </a:avLst>
            </a:prstGeom>
            <a:solidFill>
              <a:schemeClr val="bg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50" b="1" i="1" dirty="0">
                  <a:solidFill>
                    <a:schemeClr val="bg1"/>
                  </a:solidFill>
                  <a:latin typeface="VNI-Centur" pitchFamily="2" charset="0"/>
                </a:rPr>
                <a:t> </a:t>
              </a: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xmlns="" id="{D84FC8DC-434A-4872-81D4-AF01D89FF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1963"/>
              <a:ext cx="129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b="1" i="1" dirty="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4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58">
        <p:random/>
      </p:transition>
    </mc:Choice>
    <mc:Fallback xmlns="">
      <p:transition spd="slow" advClick="0" advTm="180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056ECAF-7533-49A7-B413-20658EA6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3" y="381575"/>
            <a:ext cx="1179195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"Vua tàu thủy" Bạch Thái Bưởi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EB3261-B6A1-4451-BD37-04F3016006F8}"/>
              </a:ext>
            </a:extLst>
          </p:cNvPr>
          <p:cNvSpPr/>
          <p:nvPr/>
        </p:nvSpPr>
        <p:spPr>
          <a:xfrm>
            <a:off x="0" y="0"/>
            <a:ext cx="12152487" cy="48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1/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Trước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thủy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Bạch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Bưởi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BECACC3-257C-4EF5-B5AF-9BE7DBD4A3BE}"/>
              </a:ext>
            </a:extLst>
          </p:cNvPr>
          <p:cNvCxnSpPr>
            <a:cxnSpLocks/>
          </p:cNvCxnSpPr>
          <p:nvPr/>
        </p:nvCxnSpPr>
        <p:spPr>
          <a:xfrm flipH="1">
            <a:off x="4879624" y="2127956"/>
            <a:ext cx="3101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484FCBB-8BA7-4ADD-B8D7-71570CA7A068}"/>
              </a:ext>
            </a:extLst>
          </p:cNvPr>
          <p:cNvCxnSpPr>
            <a:cxnSpLocks/>
          </p:cNvCxnSpPr>
          <p:nvPr/>
        </p:nvCxnSpPr>
        <p:spPr>
          <a:xfrm flipH="1">
            <a:off x="5023555" y="2455334"/>
            <a:ext cx="6728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F5C78D-3DB0-4624-8CEE-55C7F04B05C5}"/>
              </a:ext>
            </a:extLst>
          </p:cNvPr>
          <p:cNvCxnSpPr>
            <a:cxnSpLocks/>
          </p:cNvCxnSpPr>
          <p:nvPr/>
        </p:nvCxnSpPr>
        <p:spPr>
          <a:xfrm flipH="1">
            <a:off x="146755" y="2460978"/>
            <a:ext cx="45945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7268CF-A10F-486A-9D41-011A9DFB89AA}"/>
              </a:ext>
            </a:extLst>
          </p:cNvPr>
          <p:cNvCxnSpPr>
            <a:cxnSpLocks/>
          </p:cNvCxnSpPr>
          <p:nvPr/>
        </p:nvCxnSpPr>
        <p:spPr>
          <a:xfrm flipH="1">
            <a:off x="146755" y="2805290"/>
            <a:ext cx="959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CADF732-C57D-4BB8-A118-A5445A1A4E7D}"/>
              </a:ext>
            </a:extLst>
          </p:cNvPr>
          <p:cNvSpPr/>
          <p:nvPr/>
        </p:nvSpPr>
        <p:spPr>
          <a:xfrm>
            <a:off x="4727224" y="1669345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965">
        <p14:ferris dir="l"/>
      </p:transition>
    </mc:Choice>
    <mc:Fallback xmlns="">
      <p:transition spd="slow" advClick="0" advTm="107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056ECAF-7533-49A7-B413-20658EA6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3" y="517042"/>
            <a:ext cx="1179195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"Vua tàu thủy" Bạch Thái Bưởi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EB3261-B6A1-4451-BD37-04F3016006F8}"/>
              </a:ext>
            </a:extLst>
          </p:cNvPr>
          <p:cNvSpPr/>
          <p:nvPr/>
        </p:nvSpPr>
        <p:spPr>
          <a:xfrm>
            <a:off x="0" y="-1"/>
            <a:ext cx="12152487" cy="711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2/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Bạch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Bưởi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thắng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ngang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sức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tàu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?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BECACC3-257C-4EF5-B5AF-9BE7DBD4A3BE}"/>
              </a:ext>
            </a:extLst>
          </p:cNvPr>
          <p:cNvCxnSpPr>
            <a:cxnSpLocks/>
          </p:cNvCxnSpPr>
          <p:nvPr/>
        </p:nvCxnSpPr>
        <p:spPr>
          <a:xfrm flipH="1">
            <a:off x="5023555" y="3697112"/>
            <a:ext cx="6728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484FCBB-8BA7-4ADD-B8D7-71570CA7A068}"/>
              </a:ext>
            </a:extLst>
          </p:cNvPr>
          <p:cNvCxnSpPr>
            <a:cxnSpLocks/>
          </p:cNvCxnSpPr>
          <p:nvPr/>
        </p:nvCxnSpPr>
        <p:spPr>
          <a:xfrm flipH="1">
            <a:off x="146755" y="4453467"/>
            <a:ext cx="11492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F5C78D-3DB0-4624-8CEE-55C7F04B05C5}"/>
              </a:ext>
            </a:extLst>
          </p:cNvPr>
          <p:cNvCxnSpPr>
            <a:cxnSpLocks/>
          </p:cNvCxnSpPr>
          <p:nvPr/>
        </p:nvCxnSpPr>
        <p:spPr>
          <a:xfrm flipH="1">
            <a:off x="146755" y="4075289"/>
            <a:ext cx="11492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7268CF-A10F-486A-9D41-011A9DFB89AA}"/>
              </a:ext>
            </a:extLst>
          </p:cNvPr>
          <p:cNvCxnSpPr>
            <a:cxnSpLocks/>
          </p:cNvCxnSpPr>
          <p:nvPr/>
        </p:nvCxnSpPr>
        <p:spPr>
          <a:xfrm flipH="1">
            <a:off x="146755" y="4769557"/>
            <a:ext cx="11492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CADF732-C57D-4BB8-A118-A5445A1A4E7D}"/>
              </a:ext>
            </a:extLst>
          </p:cNvPr>
          <p:cNvSpPr/>
          <p:nvPr/>
        </p:nvSpPr>
        <p:spPr>
          <a:xfrm>
            <a:off x="4718755" y="3306236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B8E853E-C374-41D6-BE4B-F9DBCF700C6F}"/>
              </a:ext>
            </a:extLst>
          </p:cNvPr>
          <p:cNvCxnSpPr>
            <a:cxnSpLocks/>
          </p:cNvCxnSpPr>
          <p:nvPr/>
        </p:nvCxnSpPr>
        <p:spPr>
          <a:xfrm flipH="1">
            <a:off x="146756" y="5204179"/>
            <a:ext cx="110179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965">
        <p14:ferris dir="l"/>
      </p:transition>
    </mc:Choice>
    <mc:Fallback xmlns="">
      <p:transition spd="slow" advClick="0" advTm="107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ó thể là hình ảnh về hoa hồng">
            <a:extLst>
              <a:ext uri="{FF2B5EF4-FFF2-40B4-BE49-F238E27FC236}">
                <a16:creationId xmlns:a16="http://schemas.microsoft.com/office/drawing/2014/main" xmlns="" id="{0BF8CE4B-E328-4193-868C-2A1C93C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vn1">
            <a:extLst>
              <a:ext uri="{FF2B5EF4-FFF2-40B4-BE49-F238E27FC236}">
                <a16:creationId xmlns:a16="http://schemas.microsoft.com/office/drawing/2014/main" xmlns="" id="{6AA78A8A-8EE3-4659-8820-2CEFA2CE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56" y="3991253"/>
            <a:ext cx="6155391" cy="30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vn_3">
            <a:extLst>
              <a:ext uri="{FF2B5EF4-FFF2-40B4-BE49-F238E27FC236}">
                <a16:creationId xmlns:a16="http://schemas.microsoft.com/office/drawing/2014/main" xmlns="" id="{186AE806-1F9D-4692-9F7D-73DE34D3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6" y="3946321"/>
            <a:ext cx="5619030" cy="291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hang-Viet">
            <a:extLst>
              <a:ext uri="{FF2B5EF4-FFF2-40B4-BE49-F238E27FC236}">
                <a16:creationId xmlns:a16="http://schemas.microsoft.com/office/drawing/2014/main" xmlns="" id="{5D2FE797-1BA5-45EA-A13E-C530CB29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21313"/>
            <a:ext cx="11544553" cy="360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1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854">
        <p:random/>
      </p:transition>
    </mc:Choice>
    <mc:Fallback xmlns="">
      <p:transition spd="slow" advClick="0" advTm="208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ảnh về hoa hồng">
            <a:extLst>
              <a:ext uri="{FF2B5EF4-FFF2-40B4-BE49-F238E27FC236}">
                <a16:creationId xmlns:a16="http://schemas.microsoft.com/office/drawing/2014/main" xmlns="" id="{0BF8CE4B-E328-4193-868C-2A1C93C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6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714" y="2038989"/>
            <a:ext cx="11887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4/ Theo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Bưởi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8145" y="2690336"/>
            <a:ext cx="10986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spcBef>
                <a:spcPts val="0"/>
              </a:spcBef>
              <a:buNone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0"/>
              </a:spcBef>
              <a:buFontTx/>
              <a:buChar char="-"/>
            </a:pPr>
            <a:endParaRPr lang="en-US" dirty="0"/>
          </a:p>
          <a:p>
            <a:pPr algn="just">
              <a:spcBef>
                <a:spcPts val="0"/>
              </a:spcBef>
              <a:buFontTx/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7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203">
        <p:random/>
      </p:transition>
    </mc:Choice>
    <mc:Fallback xmlns="">
      <p:transition spd="slow" advClick="0" advTm="182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ảnh về hoa hồng">
            <a:extLst>
              <a:ext uri="{FF2B5EF4-FFF2-40B4-BE49-F238E27FC236}">
                <a16:creationId xmlns:a16="http://schemas.microsoft.com/office/drawing/2014/main" xmlns="" id="{0BF8CE4B-E328-4193-868C-2A1C93C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3449" y="1850655"/>
            <a:ext cx="110297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3/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hiểu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bậc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”?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</a:rPr>
              <a:t> (Giảm tải-có thể hỏi thêm)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85199CAD-8C93-4A38-846F-00F5CDAD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49" y="3760123"/>
            <a:ext cx="1048285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“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bậc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anh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hùng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kinh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tế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”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là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giành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nhiều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thắng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lợi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bước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kinh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doanh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2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550">
        <p:random/>
      </p:transition>
    </mc:Choice>
    <mc:Fallback xmlns="">
      <p:transition spd="slow" advClick="0" advTm="115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EF545E-5F4D-49BB-8613-123EDE4EB7C1}"/>
              </a:ext>
            </a:extLst>
          </p:cNvPr>
          <p:cNvSpPr txBox="1"/>
          <p:nvPr/>
        </p:nvSpPr>
        <p:spPr>
          <a:xfrm>
            <a:off x="557427" y="765971"/>
            <a:ext cx="1251924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6000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UTM Showcard" panose="02040603050506020204" pitchFamily="18" charset="0"/>
              </a:rPr>
              <a:t>“Vua tàu thủy” Bạch </a:t>
            </a:r>
            <a:r>
              <a:rPr lang="en-US" sz="6000" dirty="0" err="1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UTM Showcard" panose="02040603050506020204" pitchFamily="18" charset="0"/>
              </a:rPr>
              <a:t>Thái</a:t>
            </a:r>
            <a:r>
              <a:rPr lang="en-US" sz="6000" dirty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rgbClr val="C00000"/>
                  </a:solidFill>
                </a:ln>
                <a:gradFill flip="none" rotWithShape="1">
                  <a:gsLst>
                    <a:gs pos="11000">
                      <a:srgbClr val="FB1D22"/>
                    </a:gs>
                    <a:gs pos="35000">
                      <a:srgbClr val="FD676B"/>
                    </a:gs>
                    <a:gs pos="75000">
                      <a:srgbClr val="FEBCBD"/>
                    </a:gs>
                  </a:gsLst>
                  <a:lin ang="16200000" scaled="1"/>
                  <a:tileRect/>
                </a:gradFill>
                <a:effectLst>
                  <a:glow rad="38100">
                    <a:schemeClr val="accent2">
                      <a:satMod val="175000"/>
                      <a:alpha val="28000"/>
                    </a:schemeClr>
                  </a:glow>
                </a:effectLst>
                <a:latin typeface="UTM Showcard" panose="02040603050506020204" pitchFamily="18" charset="0"/>
              </a:rPr>
              <a:t>Bưởi</a:t>
            </a:r>
            <a:endParaRPr lang="en-US" sz="60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sp>
        <p:nvSpPr>
          <p:cNvPr id="14" name="云形 16">
            <a:extLst>
              <a:ext uri="{FF2B5EF4-FFF2-40B4-BE49-F238E27FC236}">
                <a16:creationId xmlns:a16="http://schemas.microsoft.com/office/drawing/2014/main" xmlns="" id="{61AE4E4B-A666-48FE-8D3F-8E3B4E0AFF3D}"/>
              </a:ext>
            </a:extLst>
          </p:cNvPr>
          <p:cNvSpPr/>
          <p:nvPr/>
        </p:nvSpPr>
        <p:spPr>
          <a:xfrm>
            <a:off x="1095887" y="513313"/>
            <a:ext cx="1395739" cy="76049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云形 15">
            <a:extLst>
              <a:ext uri="{FF2B5EF4-FFF2-40B4-BE49-F238E27FC236}">
                <a16:creationId xmlns:a16="http://schemas.microsoft.com/office/drawing/2014/main" xmlns="" id="{9E731438-E420-4706-BD02-55D5201A80DD}"/>
              </a:ext>
            </a:extLst>
          </p:cNvPr>
          <p:cNvSpPr/>
          <p:nvPr/>
        </p:nvSpPr>
        <p:spPr>
          <a:xfrm>
            <a:off x="8030140" y="437028"/>
            <a:ext cx="1028244" cy="560255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24322ADA-91AB-4490-A7B0-25931B794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5" b="27791"/>
          <a:stretch/>
        </p:blipFill>
        <p:spPr>
          <a:xfrm>
            <a:off x="5562419" y="4815400"/>
            <a:ext cx="6858000" cy="23527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127997-B59B-417D-BA73-09789AB9AA6F}"/>
              </a:ext>
            </a:extLst>
          </p:cNvPr>
          <p:cNvSpPr txBox="1"/>
          <p:nvPr/>
        </p:nvSpPr>
        <p:spPr>
          <a:xfrm>
            <a:off x="5464375" y="1962442"/>
            <a:ext cx="6727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2" y="2188150"/>
            <a:ext cx="12191999" cy="500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38A7D03-37AA-4118-8BE3-29B79200D830}"/>
              </a:ext>
            </a:extLst>
          </p:cNvPr>
          <p:cNvSpPr txBox="1"/>
          <p:nvPr/>
        </p:nvSpPr>
        <p:spPr>
          <a:xfrm>
            <a:off x="3771900" y="132381"/>
            <a:ext cx="3984180" cy="76943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vi-VN" sz="4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1772">
        <p14:warp dir="in"/>
      </p:transition>
    </mc:Choice>
    <mc:Fallback xmlns="">
      <p:transition spd="slow" advTm="31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133" y="7433"/>
            <a:ext cx="12192000" cy="209268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5333" b="1" dirty="0">
                <a:solidFill>
                  <a:srgbClr val="200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1919, công ty của Bạch Thái Bưởi đã tự đóng được tàu biển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trọng tải 600 tấn, mang tên Bình Chuẩn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267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29F8CC-A622-49CF-86D5-8B1AD68BB161}"/>
              </a:ext>
            </a:extLst>
          </p:cNvPr>
          <p:cNvSpPr txBox="1"/>
          <p:nvPr/>
        </p:nvSpPr>
        <p:spPr>
          <a:xfrm>
            <a:off x="3352801" y="403860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DDCD56-4FCE-4A6F-A905-18F2F277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960721"/>
            <a:ext cx="10388096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8"/>
    </mc:Choice>
    <mc:Fallback xmlns="">
      <p:transition spd="slow" advTm="1519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>
            <a:extLst>
              <a:ext uri="{FF2B5EF4-FFF2-40B4-BE49-F238E27FC236}">
                <a16:creationId xmlns:a16="http://schemas.microsoft.com/office/drawing/2014/main" xmlns="" id="{3DA012C7-1AC1-4A93-9E68-629561D57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81"/>
            <a:ext cx="5080000" cy="632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>
            <a:extLst>
              <a:ext uri="{FF2B5EF4-FFF2-40B4-BE49-F238E27FC236}">
                <a16:creationId xmlns:a16="http://schemas.microsoft.com/office/drawing/2014/main" xmlns="" id="{9C489FD0-2B7F-4C8C-BC7D-AE32C0BB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9581"/>
            <a:ext cx="5384800" cy="632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8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"/>
    </mc:Choice>
    <mc:Fallback xmlns=""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Tải +999 Hình Nền Slide Powerpoint Đẹp Nhất Năm 2018">
            <a:extLst>
              <a:ext uri="{FF2B5EF4-FFF2-40B4-BE49-F238E27FC236}">
                <a16:creationId xmlns:a16="http://schemas.microsoft.com/office/drawing/2014/main" xmlns="" id="{ED20995A-D0E4-7C07-2E90-BB19E76C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 flipH="1">
            <a:off x="225287" y="1745319"/>
            <a:ext cx="12192000" cy="587441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A7EA52"/>
              </a:buClr>
            </a:pP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"VUA TÀU THỦY" BẠCH THÁI BƯỞI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524000" y="3662218"/>
          <a:ext cx="10054336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2852205" y="485848"/>
            <a:ext cx="7918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u="sng" dirty="0"/>
          </a:p>
        </p:txBody>
      </p:sp>
      <p:pic>
        <p:nvPicPr>
          <p:cNvPr id="19" name="Picture 9" descr="Tổng hợp những mẫu thiết kế khung viền đẹp nhất">
            <a:extLst>
              <a:ext uri="{FF2B5EF4-FFF2-40B4-BE49-F238E27FC236}">
                <a16:creationId xmlns:a16="http://schemas.microsoft.com/office/drawing/2014/main" xmlns="" id="{A2D00ED5-8A2E-AFB9-17DC-5BDB199C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41" y="2341515"/>
            <a:ext cx="8967658" cy="3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E5DB92-E89B-8F1A-150B-049EB21381F7}"/>
              </a:ext>
            </a:extLst>
          </p:cNvPr>
          <p:cNvSpPr txBox="1"/>
          <p:nvPr/>
        </p:nvSpPr>
        <p:spPr>
          <a:xfrm>
            <a:off x="3898701" y="3372688"/>
            <a:ext cx="7792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u="sng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Nội dung: 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Ca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ngợi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Bạch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Thái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Bưởi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giàu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nghị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lực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ý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chí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vươn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đã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trở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vua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tàu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thủy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ea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ó thể là hình ảnh về hoa hồng">
            <a:extLst>
              <a:ext uri="{FF2B5EF4-FFF2-40B4-BE49-F238E27FC236}">
                <a16:creationId xmlns:a16="http://schemas.microsoft.com/office/drawing/2014/main" xmlns="" id="{0BF8CE4B-E328-4193-868C-2A1C93C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665939-0AD9-4871-85FC-B62FDE8CADAE}"/>
              </a:ext>
            </a:extLst>
          </p:cNvPr>
          <p:cNvSpPr txBox="1"/>
          <p:nvPr/>
        </p:nvSpPr>
        <p:spPr>
          <a:xfrm>
            <a:off x="702365" y="2726179"/>
            <a:ext cx="11078818" cy="2062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Nội dung: 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Ca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ngợi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Bạch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Thái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Bưởi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giàu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nghị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lực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,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có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ý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chí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vươn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lên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và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đã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trở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thành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vua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tàu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 </a:t>
            </a:r>
            <a:r>
              <a:rPr lang="en-US" sz="4267" b="1" i="1" dirty="0" err="1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thủy</a:t>
            </a:r>
            <a:r>
              <a:rPr lang="en-US" sz="4267" b="1" i="1" dirty="0">
                <a:solidFill>
                  <a:srgbClr val="0000FF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.</a:t>
            </a:r>
            <a:endParaRPr lang="en-US" sz="4267" dirty="0">
              <a:solidFill>
                <a:srgbClr val="0000FF"/>
              </a:solidFill>
              <a:ea typeface="Arial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081"/>
    </mc:Choice>
    <mc:Fallback xmlns="">
      <p:transition advTm="1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hông có mô tả ảnh.">
            <a:extLst>
              <a:ext uri="{FF2B5EF4-FFF2-40B4-BE49-F238E27FC236}">
                <a16:creationId xmlns:a16="http://schemas.microsoft.com/office/drawing/2014/main" xmlns="" id="{FE010BBA-3A65-477F-A6DB-4F977791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4073" y="-2667000"/>
            <a:ext cx="7123853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299"/>
            <a:ext cx="12192000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997" y="3819065"/>
            <a:ext cx="3741003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71690"/>
          <p:cNvSpPr txBox="1"/>
          <p:nvPr/>
        </p:nvSpPr>
        <p:spPr>
          <a:xfrm>
            <a:off x="3172178" y="2427330"/>
            <a:ext cx="7425796" cy="2783469"/>
          </a:xfrm>
          <a:prstGeom prst="rect">
            <a:avLst/>
          </a:prstGeom>
          <a:noFill/>
          <a:ln w="9525">
            <a:noFill/>
          </a:ln>
        </p:spPr>
        <p:txBody>
          <a:bodyPr wrap="square" lIns="74311" tIns="37155" rIns="74311" bIns="37155">
            <a:spAutoFit/>
          </a:bodyPr>
          <a:lstStyle/>
          <a:p>
            <a:pPr defTabSz="1219380">
              <a:spcBef>
                <a:spcPct val="50000"/>
              </a:spcBef>
            </a:pPr>
            <a:r>
              <a:rPr lang="en-US" altLang="zh-CN" sz="88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Ở</a:t>
            </a:r>
            <a:r>
              <a:rPr lang="vi-VN" altLang="zh-CN" sz="880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vi-VN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nhà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diễn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cảm</a:t>
            </a:r>
            <a:endParaRPr lang="zh-CN" altLang="en-US" sz="8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0463" y="1588294"/>
            <a:ext cx="264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7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955876"/>
      </p:ext>
    </p:extLst>
  </p:cSld>
  <p:clrMapOvr>
    <a:masterClrMapping/>
  </p:clrMapOvr>
  <p:transition spd="slow" advTm="691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2068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                     </a:t>
            </a:r>
            <a:r>
              <a:rPr lang="en-US" sz="5400" b="1" dirty="0" err="1">
                <a:solidFill>
                  <a:srgbClr val="FF0000"/>
                </a:solidFill>
              </a:rPr>
              <a:t>Dặn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dò</a:t>
            </a:r>
            <a:r>
              <a:rPr lang="en-US" sz="5400" b="1" dirty="0">
                <a:solidFill>
                  <a:srgbClr val="7030A0"/>
                </a:solidFill>
              </a:rPr>
              <a:t/>
            </a:r>
            <a:br>
              <a:rPr lang="en-US" sz="5400" b="1" dirty="0">
                <a:solidFill>
                  <a:srgbClr val="7030A0"/>
                </a:solidFill>
              </a:rPr>
            </a:br>
            <a:r>
              <a:rPr lang="en-US" sz="5400" b="1" dirty="0" err="1">
                <a:solidFill>
                  <a:srgbClr val="7030A0"/>
                </a:solidFill>
              </a:rPr>
              <a:t>Các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em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xem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lại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bài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và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ghi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nhớ</a:t>
            </a:r>
            <a:r>
              <a:rPr lang="en-US" sz="5400" b="1" dirty="0">
                <a:solidFill>
                  <a:srgbClr val="7030A0"/>
                </a:solidFill>
              </a:rPr>
              <a:t/>
            </a:r>
            <a:br>
              <a:rPr lang="en-US" sz="5400" b="1" dirty="0">
                <a:solidFill>
                  <a:srgbClr val="7030A0"/>
                </a:solidFill>
              </a:rPr>
            </a:br>
            <a:r>
              <a:rPr lang="en-US" sz="5400" b="1" dirty="0" err="1">
                <a:solidFill>
                  <a:srgbClr val="7030A0"/>
                </a:solidFill>
              </a:rPr>
              <a:t>Chuẩn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bị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bài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tiếp</a:t>
            </a:r>
            <a:r>
              <a:rPr lang="en-US" sz="5400" b="1" dirty="0">
                <a:solidFill>
                  <a:srgbClr val="7030A0"/>
                </a:solidFill>
              </a:rPr>
              <a:t> </a:t>
            </a:r>
            <a:r>
              <a:rPr lang="en-US" sz="5400" b="1" dirty="0" err="1">
                <a:solidFill>
                  <a:srgbClr val="7030A0"/>
                </a:solidFill>
              </a:rPr>
              <a:t>theo</a:t>
            </a:r>
            <a:endParaRPr lang="en-U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97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hông có mô tả ảnh.">
            <a:extLst>
              <a:ext uri="{FF2B5EF4-FFF2-40B4-BE49-F238E27FC236}">
                <a16:creationId xmlns:a16="http://schemas.microsoft.com/office/drawing/2014/main" xmlns="" id="{FE010BBA-3A65-477F-A6DB-4F977791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4073" y="-2667000"/>
            <a:ext cx="7123853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107" y="-330200"/>
            <a:ext cx="2183693" cy="1980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01" y="2983064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187" y="1143355"/>
            <a:ext cx="4330023" cy="4018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572" y="14239"/>
            <a:ext cx="3780093" cy="3452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828" y="2815397"/>
            <a:ext cx="4962792" cy="4539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1055" y="708485"/>
            <a:ext cx="26435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HĐ1:</a:t>
            </a:r>
          </a:p>
          <a:p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791" y="1905523"/>
            <a:ext cx="4057920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HĐ 2: </a:t>
            </a:r>
          </a:p>
          <a:p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26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3802071"/>
            <a:ext cx="2632768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 HĐ 3:</a:t>
            </a:r>
          </a:p>
          <a:p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26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0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34">
        <p:split orient="vert"/>
      </p:transition>
    </mc:Choice>
    <mc:Fallback xmlns="">
      <p:transition spd="slow" advTm="113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hông có mô tả ảnh.">
            <a:extLst>
              <a:ext uri="{FF2B5EF4-FFF2-40B4-BE49-F238E27FC236}">
                <a16:creationId xmlns:a16="http://schemas.microsoft.com/office/drawing/2014/main" xmlns="" id="{FE010BBA-3A65-477F-A6DB-4F977791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4073" y="-2667000"/>
            <a:ext cx="7123853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80633"/>
            <a:ext cx="12192000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997" y="3819065"/>
            <a:ext cx="3741003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71690"/>
          <p:cNvSpPr txBox="1"/>
          <p:nvPr/>
        </p:nvSpPr>
        <p:spPr>
          <a:xfrm>
            <a:off x="4005263" y="2966773"/>
            <a:ext cx="5994400" cy="1429253"/>
          </a:xfrm>
          <a:prstGeom prst="rect">
            <a:avLst/>
          </a:prstGeom>
          <a:noFill/>
          <a:ln w="9525">
            <a:noFill/>
          </a:ln>
        </p:spPr>
        <p:txBody>
          <a:bodyPr wrap="square" lIns="74311" tIns="37155" rIns="74311" bIns="37155">
            <a:spAutoFit/>
          </a:bodyPr>
          <a:lstStyle/>
          <a:p>
            <a:pPr defTabSz="1219380">
              <a:spcBef>
                <a:spcPct val="50000"/>
              </a:spcBef>
            </a:pP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8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</a:t>
            </a:r>
            <a:endParaRPr lang="zh-CN" altLang="en-US" sz="8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0463" y="1588294"/>
            <a:ext cx="264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7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591576"/>
      </p:ext>
    </p:extLst>
  </p:cSld>
  <p:clrMapOvr>
    <a:masterClrMapping/>
  </p:clrMapOvr>
  <p:transition spd="slow" advTm="691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056ECAF-7533-49A7-B413-20658EA6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4825"/>
            <a:ext cx="1179195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"Vua tàu thủy" Bạch Thái Bưởi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3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965">
        <p14:ferris dir="l"/>
      </p:transition>
    </mc:Choice>
    <mc:Fallback xmlns="">
      <p:transition spd="slow" advClick="0" advTm="10796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056ECAF-7533-49A7-B413-20658EA6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4825"/>
            <a:ext cx="1179195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"Vua tàu thủy" Bạch Thái Bưởi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ta“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0" indent="0" algn="just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0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EB3261-B6A1-4451-BD37-04F3016006F8}"/>
              </a:ext>
            </a:extLst>
          </p:cNvPr>
          <p:cNvSpPr/>
          <p:nvPr/>
        </p:nvSpPr>
        <p:spPr>
          <a:xfrm>
            <a:off x="0" y="0"/>
            <a:ext cx="2585155" cy="48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Luyện đọc từ khó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0A6D8E8-68DC-47BD-9E18-FF72ACD2FE62}"/>
              </a:ext>
            </a:extLst>
          </p:cNvPr>
          <p:cNvCxnSpPr/>
          <p:nvPr/>
        </p:nvCxnSpPr>
        <p:spPr>
          <a:xfrm flipH="1">
            <a:off x="4888089" y="1049866"/>
            <a:ext cx="191911" cy="293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71C9AD0-6193-43DB-9BFD-E176014A54FF}"/>
              </a:ext>
            </a:extLst>
          </p:cNvPr>
          <p:cNvCxnSpPr/>
          <p:nvPr/>
        </p:nvCxnSpPr>
        <p:spPr>
          <a:xfrm flipH="1">
            <a:off x="6858001" y="2173110"/>
            <a:ext cx="191911" cy="293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5C5BE31-EEBF-46DB-8FDE-CAB6F4A59369}"/>
              </a:ext>
            </a:extLst>
          </p:cNvPr>
          <p:cNvCxnSpPr/>
          <p:nvPr/>
        </p:nvCxnSpPr>
        <p:spPr>
          <a:xfrm flipH="1">
            <a:off x="7907866" y="5074355"/>
            <a:ext cx="191911" cy="293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A16B78B-7DE5-4DDC-975A-A9824C825320}"/>
              </a:ext>
            </a:extLst>
          </p:cNvPr>
          <p:cNvCxnSpPr/>
          <p:nvPr/>
        </p:nvCxnSpPr>
        <p:spPr>
          <a:xfrm flipH="1">
            <a:off x="2585155" y="5853288"/>
            <a:ext cx="191911" cy="293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79AB59E-2A3B-4B37-B567-5718E2E08E15}"/>
              </a:ext>
            </a:extLst>
          </p:cNvPr>
          <p:cNvSpPr/>
          <p:nvPr/>
        </p:nvSpPr>
        <p:spPr>
          <a:xfrm>
            <a:off x="9008533" y="0"/>
            <a:ext cx="3183467" cy="62088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Lưu ý các từ gạch dưới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68EA1BB-12DF-4D17-BACF-540FFB73BF33}"/>
              </a:ext>
            </a:extLst>
          </p:cNvPr>
          <p:cNvCxnSpPr>
            <a:cxnSpLocks/>
          </p:cNvCxnSpPr>
          <p:nvPr/>
        </p:nvCxnSpPr>
        <p:spPr>
          <a:xfrm flipH="1">
            <a:off x="5554134" y="959556"/>
            <a:ext cx="25456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BECACC3-257C-4EF5-B5AF-9BE7DBD4A3BE}"/>
              </a:ext>
            </a:extLst>
          </p:cNvPr>
          <p:cNvCxnSpPr>
            <a:cxnSpLocks/>
          </p:cNvCxnSpPr>
          <p:nvPr/>
        </p:nvCxnSpPr>
        <p:spPr>
          <a:xfrm flipH="1">
            <a:off x="39513" y="2060223"/>
            <a:ext cx="1382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484FCBB-8BA7-4ADD-B8D7-71570CA7A068}"/>
              </a:ext>
            </a:extLst>
          </p:cNvPr>
          <p:cNvCxnSpPr>
            <a:cxnSpLocks/>
          </p:cNvCxnSpPr>
          <p:nvPr/>
        </p:nvCxnSpPr>
        <p:spPr>
          <a:xfrm flipH="1">
            <a:off x="9098844" y="3155245"/>
            <a:ext cx="1264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F5C78D-3DB0-4624-8CEE-55C7F04B05C5}"/>
              </a:ext>
            </a:extLst>
          </p:cNvPr>
          <p:cNvCxnSpPr>
            <a:cxnSpLocks/>
          </p:cNvCxnSpPr>
          <p:nvPr/>
        </p:nvCxnSpPr>
        <p:spPr>
          <a:xfrm flipH="1">
            <a:off x="9855200" y="4611511"/>
            <a:ext cx="1185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7268CF-A10F-486A-9D41-011A9DFB89AA}"/>
              </a:ext>
            </a:extLst>
          </p:cNvPr>
          <p:cNvCxnSpPr>
            <a:cxnSpLocks/>
          </p:cNvCxnSpPr>
          <p:nvPr/>
        </p:nvCxnSpPr>
        <p:spPr>
          <a:xfrm flipH="1">
            <a:off x="4888089" y="5367868"/>
            <a:ext cx="1264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965">
        <p14:ferris dir="l"/>
      </p:transition>
    </mc:Choice>
    <mc:Fallback xmlns="">
      <p:transition spd="slow" advClick="0" advTm="107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9200" y="811451"/>
            <a:ext cx="1625600" cy="409136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đọc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8800" y="228600"/>
            <a:ext cx="7315200" cy="457200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sz="2800" i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i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i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"/>
            <a:ext cx="12179123" cy="685478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 flipH="1">
            <a:off x="1368620" y="1242706"/>
            <a:ext cx="10464800" cy="587441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A7EA52"/>
              </a:buClr>
            </a:pP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"VUA TÀU THỦY" BẠCH THÁI BƯỞI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04738101"/>
              </p:ext>
            </p:extLst>
          </p:nvPr>
        </p:nvGraphicFramePr>
        <p:xfrm>
          <a:off x="1524000" y="3662218"/>
          <a:ext cx="10054336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65356"/>
              </p:ext>
            </p:extLst>
          </p:nvPr>
        </p:nvGraphicFramePr>
        <p:xfrm>
          <a:off x="406400" y="2153434"/>
          <a:ext cx="11552518" cy="31895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53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98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16412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90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quẩy</a:t>
                      </a:r>
                      <a:r>
                        <a:rPr lang="en-US" sz="2800" dirty="0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sz="2800" dirty="0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dirty="0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n w="1905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 đồng, tiền hào, tiền xu 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40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hãng</a:t>
                      </a:r>
                      <a:r>
                        <a:rPr lang="en-US" sz="2800" dirty="0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800" dirty="0">
                          <a:ln w="1905"/>
                          <a:solidFill>
                            <a:srgbClr val="15433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8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n w="1905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90186" y="2296180"/>
            <a:ext cx="3165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01248" y="2296180"/>
            <a:ext cx="31651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4941" y="3913097"/>
            <a:ext cx="55939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 cầm đồ, trắng tay, người cùng thời, thịnh vượn, độc chiếm.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3014" y="-7535"/>
            <a:ext cx="7918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en-US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92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xmlns="" id="{4842A689-AFD8-417D-B1DE-77E784DF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r="9954" b="14563"/>
          <a:stretch/>
        </p:blipFill>
        <p:spPr>
          <a:xfrm>
            <a:off x="-1024759" y="-346842"/>
            <a:ext cx="13216759" cy="7394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4A8375-ACBC-4649-BA1A-7E7BCEE0A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4" y="684821"/>
            <a:ext cx="10872786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7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9488">
        <p:random/>
      </p:transition>
    </mc:Choice>
    <mc:Fallback xmlns="">
      <p:transition spd="slow" advClick="0" advTm="194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1C60C0-66F0-4515-A945-207267890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98" y="2051494"/>
            <a:ext cx="10382844" cy="434574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3C443A-BD70-4A4C-83B1-276C80822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277002"/>
            <a:ext cx="11796712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túng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1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235">
        <p:random/>
      </p:transition>
    </mc:Choice>
    <mc:Fallback xmlns="">
      <p:transition spd="slow" advClick="0" advTm="15235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8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2|1.8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1765</Words>
  <Application>Microsoft Office PowerPoint</Application>
  <PresentationFormat>Widescreen</PresentationFormat>
  <Paragraphs>92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SimSun</vt:lpstr>
      <vt:lpstr>SimSun</vt:lpstr>
      <vt:lpstr>Arial</vt:lpstr>
      <vt:lpstr>Calibri</vt:lpstr>
      <vt:lpstr>Calibri Light</vt:lpstr>
      <vt:lpstr>HP001 4 hàng</vt:lpstr>
      <vt:lpstr>黑体</vt:lpstr>
      <vt:lpstr>Tahoma</vt:lpstr>
      <vt:lpstr>Times New Roman</vt:lpstr>
      <vt:lpstr>UTM Showcard</vt:lpstr>
      <vt:lpstr>VNI-Centur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10 tháng 11 năm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Dặn dò Các em xem lại bài và ghi nhớ Chuẩn bị bài tiếp theo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81</cp:revision>
  <dcterms:created xsi:type="dcterms:W3CDTF">2021-11-16T16:46:30Z</dcterms:created>
  <dcterms:modified xsi:type="dcterms:W3CDTF">2022-11-18T08:02:16Z</dcterms:modified>
</cp:coreProperties>
</file>