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 id="2147483693" r:id="rId4"/>
  </p:sldMasterIdLst>
  <p:notesMasterIdLst>
    <p:notesMasterId r:id="rId51"/>
  </p:notesMasterIdLst>
  <p:sldIdLst>
    <p:sldId id="257" r:id="rId5"/>
    <p:sldId id="258" r:id="rId6"/>
    <p:sldId id="259" r:id="rId7"/>
    <p:sldId id="260" r:id="rId8"/>
    <p:sldId id="261" r:id="rId9"/>
    <p:sldId id="262" r:id="rId10"/>
    <p:sldId id="263" r:id="rId11"/>
    <p:sldId id="304" r:id="rId12"/>
    <p:sldId id="303" r:id="rId13"/>
    <p:sldId id="300" r:id="rId14"/>
    <p:sldId id="264" r:id="rId15"/>
    <p:sldId id="265" r:id="rId16"/>
    <p:sldId id="266" r:id="rId17"/>
    <p:sldId id="268" r:id="rId18"/>
    <p:sldId id="305" r:id="rId19"/>
    <p:sldId id="269" r:id="rId20"/>
    <p:sldId id="270" r:id="rId21"/>
    <p:sldId id="307" r:id="rId22"/>
    <p:sldId id="267" r:id="rId23"/>
    <p:sldId id="271" r:id="rId24"/>
    <p:sldId id="301" r:id="rId25"/>
    <p:sldId id="302" r:id="rId26"/>
    <p:sldId id="272" r:id="rId27"/>
    <p:sldId id="273" r:id="rId28"/>
    <p:sldId id="298" r:id="rId29"/>
    <p:sldId id="299" r:id="rId30"/>
    <p:sldId id="308" r:id="rId31"/>
    <p:sldId id="278" r:id="rId32"/>
    <p:sldId id="290" r:id="rId33"/>
    <p:sldId id="291" r:id="rId34"/>
    <p:sldId id="279" r:id="rId35"/>
    <p:sldId id="280" r:id="rId36"/>
    <p:sldId id="293" r:id="rId37"/>
    <p:sldId id="292" r:id="rId38"/>
    <p:sldId id="281" r:id="rId39"/>
    <p:sldId id="282" r:id="rId40"/>
    <p:sldId id="309" r:id="rId41"/>
    <p:sldId id="310" r:id="rId42"/>
    <p:sldId id="294" r:id="rId43"/>
    <p:sldId id="295" r:id="rId44"/>
    <p:sldId id="311" r:id="rId45"/>
    <p:sldId id="286" r:id="rId46"/>
    <p:sldId id="283" r:id="rId47"/>
    <p:sldId id="284" r:id="rId48"/>
    <p:sldId id="287" r:id="rId49"/>
    <p:sldId id="288" r:id="rId50"/>
  </p:sldIdLst>
  <p:sldSz cx="12192000" cy="6858000"/>
  <p:notesSz cx="6858000" cy="9144000"/>
  <p:embeddedFontLst>
    <p:embeddedFont>
      <p:font typeface="Cambria" panose="02040503050406030204" pitchFamily="18" charset="0"/>
      <p:regular r:id="rId52"/>
      <p:bold r:id="rId53"/>
      <p:italic r:id="rId54"/>
      <p:boldItalic r:id="rId55"/>
    </p:embeddedFont>
    <p:embeddedFont>
      <p:font typeface="#9Slide07 HoneyCream" panose="020B0604020202020204" charset="0"/>
      <p:regular r:id="rId56"/>
    </p:embeddedFont>
    <p:embeddedFont>
      <p:font typeface="UTM Aurora" panose="02040603050506020204" pitchFamily="18" charset="0"/>
      <p:regular r:id="rId57"/>
    </p:embeddedFont>
    <p:embeddedFont>
      <p:font typeface="Open Sans" panose="020B0606030504020204" pitchFamily="34" charset="0"/>
      <p:regular r:id="rId58"/>
      <p:bold r:id="rId59"/>
      <p:italic r:id="rId60"/>
      <p:boldItalic r:id="rId61"/>
    </p:embeddedFont>
    <p:embeddedFont>
      <p:font typeface="Vogue-ExtraBold" panose="020B0500000000000000" charset="0"/>
      <p:regular r:id="rId62"/>
    </p:embeddedFont>
    <p:embeddedFont>
      <p:font typeface="Calibri" panose="020F0502020204030204" pitchFamily="34" charset="0"/>
      <p:regular r:id="rId63"/>
      <p:bold r:id="rId64"/>
      <p:italic r:id="rId65"/>
      <p:boldItalic r:id="rId66"/>
    </p:embeddedFont>
    <p:embeddedFont>
      <p:font typeface="SimSun" panose="02010600030101010101" pitchFamily="2" charset="-122"/>
      <p:regular r:id="rId67"/>
    </p:embeddedFont>
    <p:embeddedFont>
      <p:font typeface="Calibri Light" panose="020F0302020204030204" pitchFamily="34" charset="0"/>
      <p:regular r:id="rId68"/>
      <p:italic r:id="rId69"/>
    </p:embeddedFont>
    <p:embeddedFont>
      <p:font typeface="UTM Avo" panose="02040603050506020204" pitchFamily="18"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8/26/2023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6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43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79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77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28798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294503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87900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53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4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3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6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0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8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68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5.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8.png"/><Relationship Id="rId5" Type="http://schemas.microsoft.com/office/2007/relationships/hdphoto" Target="../media/hdphoto8.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1.xml"/><Relationship Id="rId18" Type="http://schemas.openxmlformats.org/officeDocument/2006/relationships/image" Target="../media/image20.png"/><Relationship Id="rId3" Type="http://schemas.openxmlformats.org/officeDocument/2006/relationships/slide" Target="slide19.xml"/><Relationship Id="rId7" Type="http://schemas.openxmlformats.org/officeDocument/2006/relationships/slide" Target="slide14.xml"/><Relationship Id="rId12" Type="http://schemas.openxmlformats.org/officeDocument/2006/relationships/image" Target="../media/image18.png"/><Relationship Id="rId17" Type="http://schemas.openxmlformats.org/officeDocument/2006/relationships/slide" Target="slide6.xml"/><Relationship Id="rId2" Type="http://schemas.openxmlformats.org/officeDocument/2006/relationships/image" Target="../media/image15.png"/><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13.xml"/><Relationship Id="rId5" Type="http://schemas.openxmlformats.org/officeDocument/2006/relationships/slide" Target="slide12.xml"/><Relationship Id="rId15" Type="http://schemas.openxmlformats.org/officeDocument/2006/relationships/slide" Target="slide45.xml"/><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slide" Target="slide7.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28" y="766904"/>
            <a:ext cx="7425572" cy="528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1" y="-131373"/>
            <a:ext cx="3752248" cy="2413305"/>
          </a:xfrm>
          <a:prstGeom prst="rect">
            <a:avLst/>
          </a:prstGeom>
        </p:spPr>
      </p:pic>
    </p:spTree>
    <p:extLst>
      <p:ext uri="{BB962C8B-B14F-4D97-AF65-F5344CB8AC3E}">
        <p14:creationId xmlns:p14="http://schemas.microsoft.com/office/powerpoint/2010/main" val="357345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96226" y="206062"/>
            <a:ext cx="8229600" cy="14939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sp>
        <p:nvSpPr>
          <p:cNvPr id="6" name="Rectangle 5"/>
          <p:cNvSpPr/>
          <p:nvPr/>
        </p:nvSpPr>
        <p:spPr>
          <a:xfrm>
            <a:off x="2239613" y="206062"/>
            <a:ext cx="7742825" cy="1323439"/>
          </a:xfrm>
          <a:prstGeom prst="rect">
            <a:avLst/>
          </a:prstGeom>
          <a:noFill/>
        </p:spPr>
        <p:txBody>
          <a:bodyPr wrap="none" lIns="91440" tIns="45720" rIns="91440" bIns="45720">
            <a:spAutoFit/>
          </a:bodyPr>
          <a:lstStyle/>
          <a:p>
            <a:pPr algn="ct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Bức</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tranh</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vẽ</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0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Nhân</a:t>
            </a:r>
            <a:r>
              <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đang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gì</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Ở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đâu</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02661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833904" y="2829313"/>
            <a:ext cx="5697394"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endParaRPr lang="en-US" sz="8800" b="1" cap="none" spc="0" dirty="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9727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534653"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mẫu</a:t>
            </a:r>
            <a:endPar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809145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8963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Bài</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tập</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đọc</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chia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làm</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mấy</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đoạn</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a:t>
            </a:r>
            <a:endPar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endParaRPr>
          </a:p>
        </p:txBody>
      </p:sp>
      <p:sp>
        <p:nvSpPr>
          <p:cNvPr id="33" name="Speech Bubble: Oval 9">
            <a:extLst>
              <a:ext uri="{FF2B5EF4-FFF2-40B4-BE49-F238E27FC236}">
                <a16:creationId xmlns="" xmlns:a16="http://schemas.microsoft.com/office/drawing/2014/main" id="{7242D3E7-C1CC-5917-A9C9-1DFAF6DBB850}"/>
              </a:ext>
            </a:extLst>
          </p:cNvPr>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Bài</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được</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chia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làm</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lang="en-US" sz="4000" b="1" kern="0" dirty="0">
                <a:solidFill>
                  <a:srgbClr val="FF0000"/>
                </a:solidFill>
                <a:latin typeface="UTM Avo" panose="02040603050506020204" pitchFamily="18" charset="0"/>
                <a:ea typeface="Cambria" panose="02040503050406030204" pitchFamily="18" charset="0"/>
              </a:rPr>
              <a:t>5</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đoạn</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319379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56654F-7013-71F5-11CE-0864032C635D}"/>
              </a:ext>
            </a:extLst>
          </p:cNvPr>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 xmlns:a16="http://schemas.microsoft.com/office/drawing/2014/main" id="{7D858670-2F63-6D89-EDEF-FA3562EA2578}"/>
              </a:ext>
            </a:extLst>
          </p:cNvPr>
          <p:cNvGrpSpPr/>
          <p:nvPr/>
        </p:nvGrpSpPr>
        <p:grpSpPr>
          <a:xfrm>
            <a:off x="905196" y="1882158"/>
            <a:ext cx="1717234" cy="678760"/>
            <a:chOff x="1147155" y="2228671"/>
            <a:chExt cx="2640678" cy="963416"/>
          </a:xfrm>
        </p:grpSpPr>
        <p:sp>
          <p:nvSpPr>
            <p:cNvPr id="5" name="Rectangle: Rounded Corners 9">
              <a:extLst>
                <a:ext uri="{FF2B5EF4-FFF2-40B4-BE49-F238E27FC236}">
                  <a16:creationId xmlns=""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 xmlns:a16="http://schemas.microsoft.com/office/drawing/2014/main" id="{1756B8BC-01E6-7A13-6BF9-1559DA49683A}"/>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a:extLst>
              <a:ext uri="{FF2B5EF4-FFF2-40B4-BE49-F238E27FC236}">
                <a16:creationId xmlns="" xmlns:a16="http://schemas.microsoft.com/office/drawing/2014/main" id="{E1606FD7-75EF-DC21-77CB-CBC98654DE6C}"/>
              </a:ext>
            </a:extLst>
          </p:cNvPr>
          <p:cNvGrpSpPr/>
          <p:nvPr/>
        </p:nvGrpSpPr>
        <p:grpSpPr>
          <a:xfrm>
            <a:off x="905192" y="2814703"/>
            <a:ext cx="1717237" cy="704874"/>
            <a:chOff x="1147155" y="2228671"/>
            <a:chExt cx="2640678" cy="963416"/>
          </a:xfrm>
        </p:grpSpPr>
        <p:sp>
          <p:nvSpPr>
            <p:cNvPr id="8" name="Rectangle: Rounded Corners 5">
              <a:extLst>
                <a:ext uri="{FF2B5EF4-FFF2-40B4-BE49-F238E27FC236}">
                  <a16:creationId xmlns=""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 xmlns:a16="http://schemas.microsoft.com/office/drawing/2014/main" id="{3BE0D471-B716-E6C1-CD65-E85148F1FE45}"/>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a:extLst>
              <a:ext uri="{FF2B5EF4-FFF2-40B4-BE49-F238E27FC236}">
                <a16:creationId xmlns="" xmlns:a16="http://schemas.microsoft.com/office/drawing/2014/main" id="{E2E54B71-D883-5E31-0CEE-7516A45730CC}"/>
              </a:ext>
            </a:extLst>
          </p:cNvPr>
          <p:cNvGrpSpPr/>
          <p:nvPr/>
        </p:nvGrpSpPr>
        <p:grpSpPr>
          <a:xfrm>
            <a:off x="905192" y="3747867"/>
            <a:ext cx="1717236" cy="626737"/>
            <a:chOff x="1147155" y="2228671"/>
            <a:chExt cx="2640678" cy="963416"/>
          </a:xfrm>
        </p:grpSpPr>
        <p:sp>
          <p:nvSpPr>
            <p:cNvPr id="11" name="Rectangle: Rounded Corners 8">
              <a:extLst>
                <a:ext uri="{FF2B5EF4-FFF2-40B4-BE49-F238E27FC236}">
                  <a16:creationId xmlns=""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 xmlns:a16="http://schemas.microsoft.com/office/drawing/2014/main" id="{462D810B-CC92-DA86-E940-9AD49C4E3043}"/>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a:extLst>
              <a:ext uri="{FF2B5EF4-FFF2-40B4-BE49-F238E27FC236}">
                <a16:creationId xmlns="" xmlns:a16="http://schemas.microsoft.com/office/drawing/2014/main" id="{E3131F33-C042-741E-C553-7495DFC578CA}"/>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14" name="TextBox 13">
            <a:extLst>
              <a:ext uri="{FF2B5EF4-FFF2-40B4-BE49-F238E27FC236}">
                <a16:creationId xmlns="" xmlns:a16="http://schemas.microsoft.com/office/drawing/2014/main" id="{A54E96E3-6797-2C96-79D0-AB29221F76B1}"/>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15" name="TextBox 14">
            <a:extLst>
              <a:ext uri="{FF2B5EF4-FFF2-40B4-BE49-F238E27FC236}">
                <a16:creationId xmlns="" xmlns:a16="http://schemas.microsoft.com/office/drawing/2014/main" id="{1BF279D5-9E10-2675-AAFD-3353BD1B1E8B}"/>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16" name="Group 15">
            <a:extLst>
              <a:ext uri="{FF2B5EF4-FFF2-40B4-BE49-F238E27FC236}">
                <a16:creationId xmlns="" xmlns:a16="http://schemas.microsoft.com/office/drawing/2014/main" id="{E2E54B71-D883-5E31-0CEE-7516A45730CC}"/>
              </a:ext>
            </a:extLst>
          </p:cNvPr>
          <p:cNvGrpSpPr/>
          <p:nvPr/>
        </p:nvGrpSpPr>
        <p:grpSpPr>
          <a:xfrm>
            <a:off x="905192" y="4581652"/>
            <a:ext cx="1717236" cy="626737"/>
            <a:chOff x="1147155" y="2228671"/>
            <a:chExt cx="2640678" cy="963416"/>
          </a:xfrm>
        </p:grpSpPr>
        <p:sp>
          <p:nvSpPr>
            <p:cNvPr id="17" name="Rectangle: Rounded Corners 8">
              <a:extLst>
                <a:ext uri="{FF2B5EF4-FFF2-40B4-BE49-F238E27FC236}">
                  <a16:creationId xmlns=""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i="0" dirty="0" smtClean="0">
                  <a:solidFill>
                    <a:srgbClr val="000000"/>
                  </a:solidFill>
                  <a:effectLst/>
                  <a:latin typeface="Cambria" panose="02040503050406030204" pitchFamily="18" charset="0"/>
                </a:rPr>
                <a:t>4:</a:t>
              </a:r>
              <a:endParaRPr lang="vi-VN" sz="2800" b="1" i="0" dirty="0">
                <a:solidFill>
                  <a:srgbClr val="000000"/>
                </a:solidFill>
                <a:effectLst/>
                <a:latin typeface="Cambria" panose="02040503050406030204" pitchFamily="18" charset="0"/>
              </a:endParaRPr>
            </a:p>
          </p:txBody>
        </p:sp>
      </p:grpSp>
      <p:sp>
        <p:nvSpPr>
          <p:cNvPr id="19" name="TextBox 18">
            <a:extLst>
              <a:ext uri="{FF2B5EF4-FFF2-40B4-BE49-F238E27FC236}">
                <a16:creationId xmlns="" xmlns:a16="http://schemas.microsoft.com/office/drawing/2014/main" id="{1BF279D5-9E10-2675-AAFD-3353BD1B1E8B}"/>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0" name="Group 19">
            <a:extLst>
              <a:ext uri="{FF2B5EF4-FFF2-40B4-BE49-F238E27FC236}">
                <a16:creationId xmlns="" xmlns:a16="http://schemas.microsoft.com/office/drawing/2014/main" id="{E2E54B71-D883-5E31-0CEE-7516A45730CC}"/>
              </a:ext>
            </a:extLst>
          </p:cNvPr>
          <p:cNvGrpSpPr/>
          <p:nvPr/>
        </p:nvGrpSpPr>
        <p:grpSpPr>
          <a:xfrm>
            <a:off x="905191" y="5410596"/>
            <a:ext cx="1717236" cy="626737"/>
            <a:chOff x="1147155" y="2228671"/>
            <a:chExt cx="2640678" cy="963416"/>
          </a:xfrm>
        </p:grpSpPr>
        <p:sp>
          <p:nvSpPr>
            <p:cNvPr id="21" name="Rectangle: Rounded Corners 8">
              <a:extLst>
                <a:ext uri="{FF2B5EF4-FFF2-40B4-BE49-F238E27FC236}">
                  <a16:creationId xmlns=""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smtClean="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 xmlns:a16="http://schemas.microsoft.com/office/drawing/2014/main" id="{1BF279D5-9E10-2675-AAFD-3353BD1B1E8B}"/>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379401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rPr>
              <a:t>Cô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Thế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Khi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rPr>
              <a:t>Cứ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2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100300" y="2500211"/>
            <a:ext cx="5031659" cy="1754325"/>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en-US" sz="54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59610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Khẽ hỏi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6211351" y="1932415"/>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439191" y="4140354"/>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998367" y="558319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256599" y="5011716"/>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762570" y="2829313"/>
            <a:ext cx="5840060"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KHỞI ĐỘNG</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397472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3477875"/>
          </a:xfrm>
          <a:prstGeom prst="rect">
            <a:avLst/>
          </a:prstGeom>
          <a:noFill/>
        </p:spPr>
        <p:txBody>
          <a:bodyPr wrap="square" rtlCol="0">
            <a:spAutoFit/>
          </a:bodyPr>
          <a:lstStyle/>
          <a:p>
            <a:pPr lvl="0" algn="just">
              <a:defRPr/>
            </a:pPr>
            <a:r>
              <a:rPr lang="nl-NL" sz="4400" dirty="0">
                <a:latin typeface="Cambria" panose="02040503050406030204" pitchFamily="18" charset="0"/>
              </a:rPr>
              <a:t>Khi chị gái Ku-chi-tô thành lập A-na-ca-ô-na</a:t>
            </a:r>
            <a:r>
              <a:rPr lang="nl-NL" sz="4400" dirty="0" smtClean="0">
                <a:latin typeface="Cambria" panose="02040503050406030204" pitchFamily="18" charset="0"/>
              </a:rPr>
              <a:t>, </a:t>
            </a:r>
            <a:r>
              <a:rPr lang="nl-NL" sz="4400" dirty="0">
                <a:latin typeface="Cambria" panose="02040503050406030204" pitchFamily="18" charset="0"/>
              </a:rPr>
              <a:t>nhóm nhảy nữ đầu tiên của </a:t>
            </a:r>
            <a:r>
              <a:rPr lang="nl-NL" sz="4400" dirty="0" smtClean="0">
                <a:latin typeface="Cambria" panose="02040503050406030204" pitchFamily="18" charset="0"/>
              </a:rPr>
              <a:t>Cu-ba, cô </a:t>
            </a:r>
            <a:r>
              <a:rPr lang="nl-NL" sz="4400" dirty="0">
                <a:latin typeface="Cambria" panose="02040503050406030204" pitchFamily="18" charset="0"/>
              </a:rPr>
              <a:t>bé Mi-lô mười </a:t>
            </a:r>
            <a:r>
              <a:rPr lang="nl-NL" sz="4400" dirty="0" smtClean="0">
                <a:latin typeface="Cambria" panose="02040503050406030204" pitchFamily="18" charset="0"/>
              </a:rPr>
              <a:t>tuổi đã </a:t>
            </a:r>
            <a:r>
              <a:rPr lang="nl-NL" sz="4400" dirty="0">
                <a:latin typeface="Cambria" panose="02040503050406030204" pitchFamily="18" charset="0"/>
              </a:rPr>
              <a:t>gia nhập ban nhạc với vai trò một tay trống...</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ndParaRPr>
          </a:p>
        </p:txBody>
      </p:sp>
      <p:cxnSp>
        <p:nvCxnSpPr>
          <p:cNvPr id="4" name="Straight Connector 3"/>
          <p:cNvCxnSpPr/>
          <p:nvPr/>
        </p:nvCxnSpPr>
        <p:spPr>
          <a:xfrm flipH="1">
            <a:off x="4470579" y="221155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86022"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9753414"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extLst>
      <p:ext uri="{BB962C8B-B14F-4D97-AF65-F5344CB8AC3E}">
        <p14:creationId xmlns:p14="http://schemas.microsoft.com/office/powerpoint/2010/main" val="103230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4" name="Straight Connector 3"/>
          <p:cNvCxnSpPr/>
          <p:nvPr/>
        </p:nvCxnSpPr>
        <p:spPr>
          <a:xfrm flipV="1">
            <a:off x="3945890" y="9547225"/>
            <a:ext cx="828675" cy="0"/>
          </a:xfrm>
          <a:prstGeom prst="line">
            <a:avLst/>
          </a:prstGeom>
          <a:noFill/>
          <a:ln w="6350" cap="flat" cmpd="sng" algn="ctr">
            <a:solidFill>
              <a:sysClr val="windowText" lastClr="000000"/>
            </a:solidFill>
            <a:prstDash val="solid"/>
            <a:miter lim="800000"/>
          </a:ln>
          <a:effectLst/>
        </p:spPr>
      </p:cxnSp>
      <p:sp>
        <p:nvSpPr>
          <p:cNvPr id="8" name="Rectangle 7"/>
          <p:cNvSpPr/>
          <p:nvPr/>
        </p:nvSpPr>
        <p:spPr>
          <a:xfrm>
            <a:off x="1163504" y="2366385"/>
            <a:ext cx="10071279" cy="769441"/>
          </a:xfrm>
          <a:prstGeom prst="rect">
            <a:avLst/>
          </a:prstGeom>
        </p:spPr>
        <p:txBody>
          <a:bodyPr wrap="square">
            <a:spAutoFit/>
          </a:bodyPr>
          <a:lstStyle/>
          <a:p>
            <a:pPr lvl="0" algn="just">
              <a:defRPr/>
            </a:pPr>
            <a:r>
              <a:rPr lang="nl-NL" sz="4400" b="1" dirty="0" smtClean="0">
                <a:solidFill>
                  <a:srgbClr val="C00000"/>
                </a:solidFill>
                <a:latin typeface="Cambria" panose="02040503050406030204" pitchFamily="18" charset="0"/>
              </a:rPr>
              <a:t>Nhưng Mi-lô vẫn không từ bỏ đam mê.</a:t>
            </a:r>
            <a:endParaRPr lang="en-GB" sz="4400" b="1" dirty="0">
              <a:solidFill>
                <a:srgbClr val="C00000"/>
              </a:solidFill>
              <a:latin typeface="Cambria" panose="02040503050406030204" pitchFamily="18" charset="0"/>
            </a:endParaRPr>
          </a:p>
        </p:txBody>
      </p:sp>
      <p:cxnSp>
        <p:nvCxnSpPr>
          <p:cNvPr id="10" name="Straight Connector 9"/>
          <p:cNvCxnSpPr/>
          <p:nvPr/>
        </p:nvCxnSpPr>
        <p:spPr>
          <a:xfrm>
            <a:off x="5679583" y="3135826"/>
            <a:ext cx="2884868"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extBox 8"/>
          <p:cNvSpPr txBox="1"/>
          <p:nvPr/>
        </p:nvSpPr>
        <p:spPr>
          <a:xfrm flipH="1">
            <a:off x="2841718" y="919836"/>
            <a:ext cx="6923383" cy="707886"/>
          </a:xfrm>
          <a:prstGeom prst="rect">
            <a:avLst/>
          </a:prstGeom>
          <a:noFill/>
        </p:spPr>
        <p:txBody>
          <a:bodyPr wrap="square" rtlCol="0">
            <a:spAutoFit/>
          </a:bodyPr>
          <a:lstStyle/>
          <a:p>
            <a:pPr algn="ct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nhấn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giọng</a:t>
            </a:r>
            <a:endParaRPr lang="en-US" sz="40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153834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5" name="TextBox 4"/>
          <p:cNvSpPr txBox="1"/>
          <p:nvPr/>
        </p:nvSpPr>
        <p:spPr>
          <a:xfrm flipH="1">
            <a:off x="3393809" y="1851488"/>
            <a:ext cx="5629422" cy="2308324"/>
          </a:xfrm>
          <a:prstGeom prst="rect">
            <a:avLst/>
          </a:prstGeom>
          <a:noFill/>
        </p:spPr>
        <p:txBody>
          <a:bodyPr wrap="square" rtlCol="0">
            <a:spAutoFit/>
          </a:bodyPr>
          <a:lstStyle/>
          <a:p>
            <a:pPr algn="ct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theo</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nhóm</a:t>
            </a:r>
            <a:endParaRPr lang="en-US" sz="72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83582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xmlns=""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717060" y="3710339"/>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xmlns=""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745740"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toàn</a:t>
            </a:r>
            <a:r>
              <a:rPr kumimoji="0" lang="en-GB" sz="28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noProof="0" dirty="0" err="1" smtClean="0">
                <a:ln>
                  <a:noFill/>
                </a:ln>
                <a:solidFill>
                  <a:prstClr val="white"/>
                </a:solidFill>
                <a:effectLst/>
                <a:uLnTx/>
                <a:uFillTx/>
                <a:latin typeface="UTM Avo" panose="02040603050506020204" pitchFamily="18" charset="0"/>
                <a:ea typeface="+mn-ea"/>
                <a:cs typeface="+mn-cs"/>
              </a:rPr>
              <a:t>bài</a:t>
            </a:r>
            <a:endParaRPr kumimoji="0" lang="en-GB"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6342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82565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273689" y="2829313"/>
            <a:ext cx="6817828"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TÌM HIỂU BÀI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2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xmlns=""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xmlns=""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xmlns=""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xmlns=""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xmlns=""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xmlns=""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163116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xmlns=""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smtClean="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a:t>
              </a:r>
              <a:r>
                <a:rPr lang="vi-VN" sz="6000" dirty="0" smtClean="0">
                  <a:solidFill>
                    <a:schemeClr val="accent6"/>
                  </a:solidFill>
                  <a:latin typeface="Calibri" panose="020F0502020204030204" pitchFamily="34" charset="0"/>
                  <a:cs typeface="Calibri" panose="020F0502020204030204" pitchFamily="34" charset="0"/>
                </a:rPr>
                <a:t>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a:t>
              </a:r>
              <a:r>
                <a:rPr lang="vi-VN" sz="6000" dirty="0" smtClean="0">
                  <a:solidFill>
                    <a:schemeClr val="accent6"/>
                  </a:solidFill>
                  <a:latin typeface="Calibri" panose="020F0502020204030204" pitchFamily="34" charset="0"/>
                  <a:cs typeface="Calibri" panose="020F0502020204030204" pitchFamily="34" charset="0"/>
                </a:rPr>
                <a:t>hành tích </a:t>
              </a:r>
              <a:endParaRPr lang="en-US" sz="6000" dirty="0" smtClean="0">
                <a:solidFill>
                  <a:schemeClr val="accent6"/>
                </a:solidFill>
                <a:latin typeface="Calibri" panose="020F0502020204030204" pitchFamily="34" charset="0"/>
                <a:cs typeface="Calibri" panose="020F0502020204030204" pitchFamily="34" charset="0"/>
              </a:endParaRPr>
            </a:p>
            <a:p>
              <a:pPr algn="ctr"/>
              <a:r>
                <a:rPr lang="vi-VN" sz="6000" dirty="0" smtClean="0">
                  <a:solidFill>
                    <a:schemeClr val="accent6"/>
                  </a:solidFill>
                  <a:latin typeface="Calibri" panose="020F0502020204030204" pitchFamily="34" charset="0"/>
                  <a:cs typeface="Calibri" panose="020F0502020204030204" pitchFamily="34" charset="0"/>
                </a:rPr>
                <a:t>nổi bậc</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xmlns=""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3335083" y="180157"/>
            <a:ext cx="69960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Arial"/>
              </a:rPr>
              <a:t>TÌM HIỂU BÀI</a:t>
            </a:r>
          </a:p>
        </p:txBody>
      </p:sp>
      <p:sp>
        <p:nvSpPr>
          <p:cNvPr id="7" name="Speech Bubble: Rectangle with Corners Rounded 5">
            <a:extLst>
              <a:ext uri="{FF2B5EF4-FFF2-40B4-BE49-F238E27FC236}">
                <a16:creationId xmlns:a16="http://schemas.microsoft.com/office/drawing/2014/main" xmlns=""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5400" dirty="0" smtClean="0">
                <a:solidFill>
                  <a:srgbClr val="F7A9BD">
                    <a:lumMod val="10000"/>
                  </a:srgbClr>
                </a:solidFill>
                <a:latin typeface="Calibri" panose="020F0502020204030204" pitchFamily="34" charset="0"/>
                <a:cs typeface="Calibri" panose="020F0502020204030204" pitchFamily="34" charset="0"/>
              </a:rPr>
              <a:t>đôi</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96818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9932" y="2268244"/>
            <a:ext cx="6360337" cy="5088025"/>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smtClean="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a:t>
              </a:r>
              <a:r>
                <a:rPr lang="vi-VN" sz="5400" dirty="0" smtClean="0">
                  <a:solidFill>
                    <a:schemeClr val="accent6"/>
                  </a:solidFill>
                  <a:latin typeface="Calibri" panose="020F0502020204030204" pitchFamily="34" charset="0"/>
                  <a:cs typeface="Calibri" panose="020F0502020204030204" pitchFamily="34" charset="0"/>
                </a:rPr>
                <a:t>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smtClean="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a:t>
              </a:r>
              <a:r>
                <a:rPr lang="vi-VN" sz="4000" dirty="0" smtClean="0">
                  <a:solidFill>
                    <a:schemeClr val="accent6"/>
                  </a:solidFill>
                  <a:latin typeface="Calibri" panose="020F0502020204030204" pitchFamily="34" charset="0"/>
                  <a:cs typeface="Calibri" panose="020F0502020204030204" pitchFamily="34" charset="0"/>
                </a:rPr>
                <a:t>hành tích nổi bậc</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xmlns=""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xmlns=""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không khi 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xmlns=""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xmlns=""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xmlns=""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xmlns=""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xmlns=""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xmlns=""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xmlns=""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xmlns=""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xmlns=""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xmlns=""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xmlns=""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xmlns=""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xmlns=""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xmlns=""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xmlns=""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xmlns=""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xmlns="" id="{4AF854DA-1396-4DA1-AEAD-B4E6DADE5AEE}"/>
              </a:ext>
            </a:extLst>
          </p:cNvPr>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a:t>
            </a:r>
            <a:r>
              <a:rPr kumimoji="0" lang="en-US"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 </a:t>
            </a: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người hét lên: “Về nhà ngay!Nhạc 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-Mọi 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xmlns=""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34440" y="305404"/>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a:extLst>
              <a:ext uri="{FF2B5EF4-FFF2-40B4-BE49-F238E27FC236}">
                <a16:creationId xmlns:a16="http://schemas.microsoft.com/office/drawing/2014/main" xmlns=""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4000" noProof="0" dirty="0" smtClean="0">
                <a:solidFill>
                  <a:srgbClr val="F7A9BD">
                    <a:lumMod val="10000"/>
                  </a:srgbClr>
                </a:solidFill>
                <a:latin typeface="Calibri" panose="020F0502020204030204" pitchFamily="34" charset="0"/>
                <a:cs typeface="Calibri" panose="020F0502020204030204" pitchFamily="34" charset="0"/>
              </a:rPr>
              <a:t>bốn</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4231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xmlns=""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xmlns=""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xmlns=""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xmlns=""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xmlns=""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xmlns=""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xmlns=""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xmlns=""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xmlns="" id="{4AF854DA-1396-4DA1-AEAD-B4E6DADE5AEE}"/>
              </a:ext>
            </a:extLst>
          </p:cNvPr>
          <p:cNvSpPr/>
          <p:nvPr/>
        </p:nvSpPr>
        <p:spPr>
          <a:xfrm>
            <a:off x="4058498" y="3052855"/>
            <a:ext cx="7459734" cy="3479765"/>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FFFFFF"/>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xmlns=""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1045" y="2226606"/>
            <a:ext cx="6415634" cy="5132261"/>
          </a:xfrm>
          <a:prstGeom prst="rect">
            <a:avLst/>
          </a:prstGeom>
        </p:spPr>
      </p:pic>
    </p:spTree>
    <p:extLst>
      <p:ext uri="{BB962C8B-B14F-4D97-AF65-F5344CB8AC3E}">
        <p14:creationId xmlns:p14="http://schemas.microsoft.com/office/powerpoint/2010/main" val="350943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xmlns=""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xmlns=""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xmlns=""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xmlns=""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xmlns=""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xmlns=""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xmlns=""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xmlns=""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xmlns=""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xmlns=""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xmlns=""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xmlns=""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xmlns=""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xmlns=""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xmlns="" id="{4AF854DA-1396-4DA1-AEAD-B4E6DADE5AEE}"/>
              </a:ext>
            </a:extLst>
          </p:cNvPr>
          <p:cNvSpPr/>
          <p:nvPr/>
        </p:nvSpPr>
        <p:spPr>
          <a:xfrm>
            <a:off x="3620806"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Mời</a:t>
            </a:r>
            <a:r>
              <a:rPr kumimoji="0" lang="vi-VN" sz="48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các bạn chia sẻ!</a:t>
            </a:r>
            <a:endPar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4" name="Speech Bubble: Rectangle with Corners Rounded 5">
            <a:extLst>
              <a:ext uri="{FF2B5EF4-FFF2-40B4-BE49-F238E27FC236}">
                <a16:creationId xmlns:a16="http://schemas.microsoft.com/office/drawing/2014/main" xmlns="" id="{4AF854DA-1396-4DA1-AEAD-B4E6DADE5AEE}"/>
              </a:ext>
            </a:extLst>
          </p:cNvPr>
          <p:cNvSpPr/>
          <p:nvPr/>
        </p:nvSpPr>
        <p:spPr>
          <a:xfrm>
            <a:off x="3611388"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smtClean="0">
                <a:solidFill>
                  <a:schemeClr val="accent3">
                    <a:lumMod val="20000"/>
                    <a:lumOff val="80000"/>
                  </a:schemeClr>
                </a:solidFill>
                <a:latin typeface="Cambria" panose="02040503050406030204" pitchFamily="18" charset="0"/>
                <a:cs typeface="Calibri" panose="020F0502020204030204" pitchFamily="34" charset="0"/>
              </a:rPr>
              <a:t>VD: </a:t>
            </a:r>
            <a:r>
              <a:rPr lang="vi-VN" sz="3200" dirty="0" smtClean="0">
                <a:solidFill>
                  <a:schemeClr val="accent3">
                    <a:lumMod val="20000"/>
                    <a:lumOff val="80000"/>
                  </a:schemeClr>
                </a:solidFill>
                <a:latin typeface="Cambria" panose="02040503050406030204" pitchFamily="18" charset="0"/>
                <a:cs typeface="Calibri" panose="020F0502020204030204" pitchFamily="34" charset="0"/>
              </a:rPr>
              <a:t>Hành </a:t>
            </a:r>
            <a:r>
              <a:rPr lang="vi-VN" sz="3200" dirty="0">
                <a:solidFill>
                  <a:schemeClr val="accent3">
                    <a:lumMod val="20000"/>
                    <a:lumOff val="80000"/>
                  </a:schemeClr>
                </a:solidFill>
                <a:latin typeface="Cambria" panose="02040503050406030204" pitchFamily="18" charset="0"/>
                <a:cs typeface="Calibri" panose="020F0502020204030204" pitchFamily="34" charset="0"/>
              </a:rPr>
              <a:t>động Mi-lô chăm chú lắng nghe tất cả những âm thanh xung quanh... cho thấy Mi-lô rất nỗ lực thu nhận những âm thanh trong tự nhiên để đưa vào tiếng trống của mình...</a:t>
            </a:r>
            <a:endParaRPr kumimoji="0" lang="vi-VN" sz="3200" b="0" i="0" u="none" strike="noStrike" kern="1200" cap="none" spc="0" normalizeH="0" baseline="0" noProof="0" dirty="0">
              <a:ln>
                <a:noFill/>
              </a:ln>
              <a:solidFill>
                <a:schemeClr val="accent3">
                  <a:lumMod val="20000"/>
                  <a:lumOff val="80000"/>
                </a:schemeClr>
              </a:solidFill>
              <a:effectLst/>
              <a:uLnTx/>
              <a:uFillTx/>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3"/>
                                        </p:tgtEl>
                                        <p:attrNameLst>
                                          <p:attrName>ppt_w</p:attrName>
                                        </p:attrNameLst>
                                      </p:cBhvr>
                                      <p:tavLst>
                                        <p:tav tm="0">
                                          <p:val>
                                            <p:strVal val="ppt_w"/>
                                          </p:val>
                                        </p:tav>
                                        <p:tav tm="100000">
                                          <p:val>
                                            <p:fltVal val="0"/>
                                          </p:val>
                                        </p:tav>
                                      </p:tavLst>
                                    </p:anim>
                                    <p:anim calcmode="lin" valueType="num">
                                      <p:cBhvr>
                                        <p:cTn id="17" dur="500"/>
                                        <p:tgtEl>
                                          <p:spTgt spid="23"/>
                                        </p:tgtEl>
                                        <p:attrNameLst>
                                          <p:attrName>ppt_h</p:attrName>
                                        </p:attrNameLst>
                                      </p:cBhvr>
                                      <p:tavLst>
                                        <p:tav tm="0">
                                          <p:val>
                                            <p:strVal val="ppt_h"/>
                                          </p:val>
                                        </p:tav>
                                        <p:tav tm="100000">
                                          <p:val>
                                            <p:fltVal val="0"/>
                                          </p:val>
                                        </p:tav>
                                      </p:tavLst>
                                    </p:anim>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3" grpId="1"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i="1" dirty="0" smtClean="0">
              <a:solidFill>
                <a:srgbClr val="7030A0"/>
              </a:solidFill>
              <a:latin typeface="Cambria" panose="02040503050406030204" pitchFamily="18" charset="0"/>
            </a:endParaRPr>
          </a:p>
          <a:p>
            <a:pPr algn="just"/>
            <a:r>
              <a:rPr lang="vi-VN" sz="4000" b="1" i="1" dirty="0" smtClean="0">
                <a:solidFill>
                  <a:srgbClr val="7030A0"/>
                </a:solidFill>
                <a:latin typeface="Cambria" panose="02040503050406030204" pitchFamily="18" charset="0"/>
              </a:rPr>
              <a:t>Để </a:t>
            </a:r>
            <a:r>
              <a:rPr lang="vi-VN" sz="4000" b="1" i="1" dirty="0">
                <a:solidFill>
                  <a:srgbClr val="7030A0"/>
                </a:solidFill>
                <a:latin typeface="Cambria" panose="02040503050406030204" pitchFamily="18" charset="0"/>
              </a:rPr>
              <a:t>th</a:t>
            </a:r>
            <a:r>
              <a:rPr lang="en-US" sz="4000" b="1" i="1" dirty="0">
                <a:solidFill>
                  <a:srgbClr val="7030A0"/>
                </a:solidFill>
                <a:latin typeface="Cambria" panose="02040503050406030204" pitchFamily="18" charset="0"/>
              </a:rPr>
              <a:t>ự</a:t>
            </a:r>
            <a:r>
              <a:rPr lang="vi-VN" sz="4000" b="1" i="1" dirty="0">
                <a:solidFill>
                  <a:srgbClr val="7030A0"/>
                </a:solidFill>
                <a:latin typeface="Cambria" panose="02040503050406030204" pitchFamily="18" charset="0"/>
              </a:rPr>
              <a:t>c hiện ước mơ, mỗi người cần cố gắng, nỗ lực vượt lên hoàn cảnh, vượt lên khó khăn.</a:t>
            </a:r>
            <a:endParaRPr lang="en-US" sz="4000" b="1" i="1" dirty="0">
              <a:solidFill>
                <a:srgbClr val="7030A0"/>
              </a:solidFill>
              <a:latin typeface="Cambria" panose="02040503050406030204" pitchFamily="18" charset="0"/>
            </a:endParaRPr>
          </a:p>
        </p:txBody>
      </p:sp>
      <p:pic>
        <p:nvPicPr>
          <p:cNvPr id="2" name="Picture 1">
            <a:extLst>
              <a:ext uri="{FF2B5EF4-FFF2-40B4-BE49-F238E27FC236}">
                <a16:creationId xmlns="" xmlns:a16="http://schemas.microsoft.com/office/drawing/2014/main" id="{8279AF8C-E9AE-859F-FCC9-255CC575DBC0}"/>
              </a:ext>
            </a:extLst>
          </p:cNvPr>
          <p:cNvPicPr>
            <a:picLocks noChangeAspect="1"/>
          </p:cNvPicPr>
          <p:nvPr/>
        </p:nvPicPr>
        <p:blipFill>
          <a:blip r:embed="rId2"/>
          <a:stretch>
            <a:fillRect/>
          </a:stretch>
        </p:blipFill>
        <p:spPr>
          <a:xfrm>
            <a:off x="3876171" y="1759789"/>
            <a:ext cx="4462659" cy="1926503"/>
          </a:xfrm>
          <a:prstGeom prst="rect">
            <a:avLst/>
          </a:prstGeom>
        </p:spPr>
      </p:pic>
    </p:spTree>
    <p:extLst>
      <p:ext uri="{BB962C8B-B14F-4D97-AF65-F5344CB8AC3E}">
        <p14:creationId xmlns:p14="http://schemas.microsoft.com/office/powerpoint/2010/main" val="87213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2945848" y="2829313"/>
            <a:ext cx="7473521"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ĐỌC LẠI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3</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xmlns=""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xmlns=""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xmlns=""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xmlns=""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xmlns=""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xmlns=""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378430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60388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Cô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3" name="Snip Diagonal Corner Rectangle 32"/>
          <p:cNvSpPr/>
          <p:nvPr/>
        </p:nvSpPr>
        <p:spPr>
          <a:xfrm>
            <a:off x="0" y="0"/>
            <a:ext cx="2908300"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Luyện</a:t>
            </a:r>
            <a:r>
              <a:rPr kumimoji="0" lang="vi-VN" sz="2800" b="1"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đọc lại</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89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rId2" action="ppaction://hlinksldjump"/>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rId2"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xmlns=""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39700"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93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362856" y="2829313"/>
            <a:ext cx="6639510" cy="2123658"/>
          </a:xfrm>
          <a:prstGeom prst="rect">
            <a:avLst/>
          </a:prstGeom>
          <a:noFill/>
        </p:spPr>
        <p:txBody>
          <a:bodyPr wrap="none" lIns="91440" tIns="45720" rIns="91440" bIns="45720">
            <a:spAutoFit/>
          </a:bodyPr>
          <a:lstStyle/>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TẬP THEO </a:t>
            </a:r>
          </a:p>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VĂN BẢN ĐỌC</a:t>
            </a:r>
            <a:endParaRPr lang="en-US" sz="66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4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xmlns=""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xmlns=""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a:extLst>
                <a:ext uri="{FF2B5EF4-FFF2-40B4-BE49-F238E27FC236}">
                  <a16:creationId xmlns:a16="http://schemas.microsoft.com/office/drawing/2014/main" xmlns=""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a:extLst>
                <a:ext uri="{FF2B5EF4-FFF2-40B4-BE49-F238E27FC236}">
                  <a16:creationId xmlns:a16="http://schemas.microsoft.com/office/drawing/2014/main" xmlns=""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a:extLst>
                <a:ext uri="{FF2B5EF4-FFF2-40B4-BE49-F238E27FC236}">
                  <a16:creationId xmlns:a16="http://schemas.microsoft.com/office/drawing/2014/main" xmlns=""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a:extLst>
                <a:ext uri="{FF2B5EF4-FFF2-40B4-BE49-F238E27FC236}">
                  <a16:creationId xmlns:a16="http://schemas.microsoft.com/office/drawing/2014/main" xmlns=""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spTree>
    <p:extLst>
      <p:ext uri="{BB962C8B-B14F-4D97-AF65-F5344CB8AC3E}">
        <p14:creationId xmlns:p14="http://schemas.microsoft.com/office/powerpoint/2010/main" val="142815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1. Những sự vật nào dưới đây được gọi là nhạc cụ?</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sp>
        <p:nvSpPr>
          <p:cNvPr id="7" name="td">
            <a:extLst>
              <a:ext uri="{FF2B5EF4-FFF2-40B4-BE49-F238E27FC236}">
                <a16:creationId xmlns:a16="http://schemas.microsoft.com/office/drawing/2014/main" xmlns="" id="{B2782C21-4166-4B2B-8E8A-2E765EB26975}"/>
              </a:ext>
            </a:extLst>
          </p:cNvPr>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a:extLst>
              <a:ext uri="{FF2B5EF4-FFF2-40B4-BE49-F238E27FC236}">
                <a16:creationId xmlns:a16="http://schemas.microsoft.com/office/drawing/2014/main" xmlns="" id="{B2782C21-4166-4B2B-8E8A-2E765EB26975}"/>
              </a:ext>
            </a:extLst>
          </p:cNvPr>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a:extLst>
              <a:ext uri="{FF2B5EF4-FFF2-40B4-BE49-F238E27FC236}">
                <a16:creationId xmlns:a16="http://schemas.microsoft.com/office/drawing/2014/main" xmlns="" id="{B2782C21-4166-4B2B-8E8A-2E765EB26975}"/>
              </a:ext>
            </a:extLst>
          </p:cNvPr>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a:extLst>
              <a:ext uri="{FF2B5EF4-FFF2-40B4-BE49-F238E27FC236}">
                <a16:creationId xmlns:a16="http://schemas.microsoft.com/office/drawing/2014/main" xmlns="" id="{B2782C21-4166-4B2B-8E8A-2E765EB26975}"/>
              </a:ext>
            </a:extLst>
          </p:cNvPr>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a:extLst>
              <a:ext uri="{FF2B5EF4-FFF2-40B4-BE49-F238E27FC236}">
                <a16:creationId xmlns:a16="http://schemas.microsoft.com/office/drawing/2014/main" xmlns="" id="{B2782C21-4166-4B2B-8E8A-2E765EB26975}"/>
              </a:ext>
            </a:extLst>
          </p:cNvPr>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a:extLst>
              <a:ext uri="{FF2B5EF4-FFF2-40B4-BE49-F238E27FC236}">
                <a16:creationId xmlns:a16="http://schemas.microsoft.com/office/drawing/2014/main" xmlns="" id="{B2782C21-4166-4B2B-8E8A-2E765EB26975}"/>
              </a:ext>
            </a:extLst>
          </p:cNvPr>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a:extLst>
              <a:ext uri="{FF2B5EF4-FFF2-40B4-BE49-F238E27FC236}">
                <a16:creationId xmlns:a16="http://schemas.microsoft.com/office/drawing/2014/main" xmlns="" id="{B2782C21-4166-4B2B-8E8A-2E765EB26975}"/>
              </a:ext>
            </a:extLst>
          </p:cNvPr>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a:extLst>
              <a:ext uri="{FF2B5EF4-FFF2-40B4-BE49-F238E27FC236}">
                <a16:creationId xmlns:a16="http://schemas.microsoft.com/office/drawing/2014/main" xmlns="" id="{B2782C21-4166-4B2B-8E8A-2E765EB26975}"/>
              </a:ext>
            </a:extLst>
          </p:cNvPr>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26938" r="47797" b="26571"/>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234090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2. Tìm từ ngữ phù hợp với các cột trong bảng:</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317539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16663294"/>
              </p:ext>
            </p:extLst>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xmlns="" val="3494456889"/>
                    </a:ext>
                  </a:extLst>
                </a:gridCol>
                <a:gridCol w="3510012">
                  <a:extLst>
                    <a:ext uri="{9D8B030D-6E8A-4147-A177-3AD203B41FA5}">
                      <a16:colId xmlns:a16="http://schemas.microsoft.com/office/drawing/2014/main" xmlns="" val="2931248501"/>
                    </a:ext>
                  </a:extLst>
                </a:gridCol>
                <a:gridCol w="3510012">
                  <a:extLst>
                    <a:ext uri="{9D8B030D-6E8A-4147-A177-3AD203B41FA5}">
                      <a16:colId xmlns:a16="http://schemas.microsoft.com/office/drawing/2014/main" xmlns="" val="1176766588"/>
                    </a:ext>
                  </a:extLst>
                </a:gridCol>
              </a:tblGrid>
              <a:tr h="370840">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Nghề</a:t>
                      </a:r>
                      <a:r>
                        <a:rPr lang="vi-VN" sz="4800" baseline="0" dirty="0" smtClean="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Công</a:t>
                      </a:r>
                      <a:r>
                        <a:rPr lang="vi-VN" sz="4800" baseline="0" dirty="0" smtClean="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3799136395"/>
                  </a:ext>
                </a:extLst>
              </a:tr>
              <a:tr h="370840">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2022917482"/>
                  </a:ext>
                </a:extLst>
              </a:tr>
              <a:tr h="370840">
                <a:tc>
                  <a:txBody>
                    <a:bodyPr/>
                    <a:lstStyle/>
                    <a:p>
                      <a:pPr algn="ctr"/>
                      <a:r>
                        <a:rPr lang="vi-VN" sz="4800" dirty="0" smtClean="0">
                          <a:latin typeface="Cambria" panose="02040503050406030204" pitchFamily="18" charset="0"/>
                          <a:ea typeface="Cambria" panose="02040503050406030204" pitchFamily="18" charset="0"/>
                        </a:rPr>
                        <a:t>Nhạc sĩ</a:t>
                      </a: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4096283063"/>
                  </a:ext>
                </a:extLst>
              </a:tr>
              <a:tr h="370840">
                <a:tc>
                  <a:txBody>
                    <a:bodyPr/>
                    <a:lstStyle/>
                    <a:p>
                      <a:pPr algn="ctr"/>
                      <a:r>
                        <a:rPr lang="vi-VN" sz="4800" dirty="0" smtClean="0">
                          <a:solidFill>
                            <a:schemeClr val="tx2"/>
                          </a:solidFill>
                          <a:latin typeface="Cambria" panose="02040503050406030204" pitchFamily="18" charset="0"/>
                          <a:ea typeface="Cambria" panose="02040503050406030204" pitchFamily="18" charset="0"/>
                        </a:rPr>
                        <a:t>Nhà</a:t>
                      </a:r>
                      <a:r>
                        <a:rPr lang="vi-VN" sz="4800" baseline="0" dirty="0" smtClean="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1822222820"/>
                  </a:ext>
                </a:extLst>
              </a:tr>
              <a:tr h="370840">
                <a:tc>
                  <a:txBody>
                    <a:bodyPr/>
                    <a:lstStyle/>
                    <a:p>
                      <a:pPr algn="ctr"/>
                      <a:r>
                        <a:rPr lang="vi-VN" sz="4800" dirty="0" smtClean="0">
                          <a:solidFill>
                            <a:schemeClr val="accent3"/>
                          </a:solidFill>
                          <a:latin typeface="Cambria" panose="02040503050406030204" pitchFamily="18" charset="0"/>
                          <a:ea typeface="Cambria" panose="02040503050406030204" pitchFamily="18" charset="0"/>
                        </a:rPr>
                        <a:t>Kiến trúc</a:t>
                      </a:r>
                      <a:r>
                        <a:rPr lang="vi-VN" sz="4800" baseline="0" dirty="0" smtClean="0">
                          <a:solidFill>
                            <a:schemeClr val="accent3"/>
                          </a:solidFill>
                          <a:latin typeface="Cambria" panose="02040503050406030204" pitchFamily="18" charset="0"/>
                          <a:ea typeface="Cambria" panose="02040503050406030204" pitchFamily="18" charset="0"/>
                        </a:rPr>
                        <a:t> sư</a:t>
                      </a:r>
                      <a:endParaRPr lang="en-US" sz="4800" dirty="0">
                        <a:solidFill>
                          <a:schemeClr val="accent3"/>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xmlns="" val="1538567741"/>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algn="ctr"/>
            <a:r>
              <a:rPr lang="vi-VN" sz="4000" dirty="0" smtClean="0">
                <a:latin typeface="Cambria" panose="02040503050406030204" pitchFamily="18" charset="0"/>
                <a:ea typeface="Cambria" panose="02040503050406030204" pitchFamily="18" charset="0"/>
              </a:rPr>
              <a:t>Sáng tác nhạc</a:t>
            </a:r>
            <a:endParaRPr lang="en-US" sz="4000" dirty="0">
              <a:latin typeface="Cambria" panose="02040503050406030204" pitchFamily="18" charset="0"/>
              <a:ea typeface="Cambria" panose="02040503050406030204" pitchFamily="18" charset="0"/>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algn="ctr"/>
            <a:r>
              <a:rPr lang="vi-VN" sz="3200" dirty="0" smtClean="0">
                <a:latin typeface="Cambria" panose="02040503050406030204" pitchFamily="18" charset="0"/>
                <a:ea typeface="Cambria" panose="02040503050406030204" pitchFamily="18" charset="0"/>
              </a:rPr>
              <a:t>Bài hát, bản nhạc,...</a:t>
            </a:r>
            <a:endParaRPr lang="en-US" sz="3200" dirty="0">
              <a:latin typeface="Cambria" panose="02040503050406030204" pitchFamily="18" charset="0"/>
              <a:ea typeface="Cambria" panose="02040503050406030204" pitchFamily="18" charset="0"/>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Viết</a:t>
            </a:r>
            <a:endParaRPr lang="en-US" sz="4000" dirty="0">
              <a:solidFill>
                <a:schemeClr val="tx2"/>
              </a:solidFill>
              <a:latin typeface="Cambria" panose="02040503050406030204" pitchFamily="18" charset="0"/>
              <a:ea typeface="Cambria" panose="02040503050406030204" pitchFamily="18" charset="0"/>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Truyện, kí,..</a:t>
            </a:r>
            <a:endParaRPr lang="en-US" sz="4000" dirty="0">
              <a:solidFill>
                <a:schemeClr val="tx2"/>
              </a:solidFill>
              <a:latin typeface="Cambria" panose="02040503050406030204" pitchFamily="18" charset="0"/>
              <a:ea typeface="Cambria" panose="02040503050406030204" pitchFamily="18" charset="0"/>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algn="ctr"/>
            <a:r>
              <a:rPr lang="vi-VN" sz="4000" dirty="0" smtClean="0">
                <a:solidFill>
                  <a:schemeClr val="accent3"/>
                </a:solidFill>
                <a:latin typeface="Cambria" panose="02040503050406030204" pitchFamily="18" charset="0"/>
                <a:ea typeface="Cambria" panose="02040503050406030204" pitchFamily="18" charset="0"/>
              </a:rPr>
              <a:t>Thiết kế</a:t>
            </a:r>
            <a:endParaRPr lang="en-US" sz="4000" dirty="0">
              <a:solidFill>
                <a:schemeClr val="accent3"/>
              </a:solidFill>
              <a:latin typeface="Cambria" panose="02040503050406030204" pitchFamily="18" charset="0"/>
              <a:ea typeface="Cambria" panose="02040503050406030204" pitchFamily="18" charset="0"/>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algn="ctr"/>
            <a:r>
              <a:rPr lang="vi-VN" sz="3200" dirty="0" smtClean="0">
                <a:solidFill>
                  <a:schemeClr val="accent3"/>
                </a:solidFill>
                <a:latin typeface="Cambria" panose="02040503050406030204" pitchFamily="18" charset="0"/>
                <a:ea typeface="Cambria" panose="02040503050406030204" pitchFamily="18" charset="0"/>
              </a:rPr>
              <a:t>Bản vẽ kĩ thuật,..</a:t>
            </a:r>
            <a:endParaRPr lang="en-US" sz="3200" dirty="0">
              <a:solidFill>
                <a:schemeClr val="accent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53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xmlns=""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275;p7">
            <a:extLst>
              <a:ext uri="{FF2B5EF4-FFF2-40B4-BE49-F238E27FC236}">
                <a16:creationId xmlns:a16="http://schemas.microsoft.com/office/drawing/2014/main" xmlns=""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xmlns="" id="{4AF854DA-1396-4DA1-AEAD-B4E6DADE5AEE}"/>
              </a:ext>
            </a:extLst>
          </p:cNvPr>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smtClean="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smtClean="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67280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xmlns=""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xmlns=""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xmlns=""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xmlns=""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xmlns=""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xmlns=""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xmlns=""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xmlns=""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xmlns=""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xmlns=""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xmlns=""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xmlns=""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xmlns=""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xmlns=""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xmlns=""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xmlns=""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xmlns=""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xmlns=""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xmlns=""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xmlns=""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xmlns="" id="{708AB5E3-08E3-A35A-25FD-861E492D99CD}"/>
              </a:ext>
            </a:extLst>
          </p:cNvPr>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a:t>
            </a: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4741" y="240169"/>
            <a:ext cx="9664700" cy="2123658"/>
          </a:xfrm>
          <a:prstGeom prst="rect">
            <a:avLst/>
          </a:prstGeom>
          <a:noFill/>
        </p:spPr>
        <p:txBody>
          <a:bodyPr wrap="square" rtlCol="0">
            <a:spAutoFit/>
          </a:bodyPr>
          <a:lstStyle/>
          <a:p>
            <a:pPr algn="ctr">
              <a:defRPr/>
            </a:pPr>
            <a:r>
              <a:rPr kumimoji="0" lang="vi-VN"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 thích chơi loại nhạc cụ nào</a:t>
            </a:r>
            <a:r>
              <a:rPr kumimoji="0" lang="en-US"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p>
          <a:p>
            <a:pPr algn="ctr">
              <a:defRPr/>
            </a:pPr>
            <a:r>
              <a:rPr kumimoji="0" lang="en-US" sz="4400" b="0" i="0" u="none" strike="noStrike" kern="1200" cap="none" spc="0" normalizeH="0" baseline="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Nêu</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lí</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do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vì</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sao</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thích</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nhạc</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cụ</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đó</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a:t>
            </a:r>
            <a:r>
              <a:rPr lang="en-US" sz="4400" i="1" dirty="0" smtClean="0">
                <a:latin typeface="Cambria" panose="02040503050406030204" pitchFamily="18" charset="0"/>
              </a:rPr>
              <a:t> </a:t>
            </a:r>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5924" y="2829313"/>
            <a:ext cx="5673348"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KHÁM PHÁ</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38178" y="2604809"/>
            <a:ext cx="5812786" cy="4650006"/>
          </a:xfrm>
          <a:prstGeom prst="rect">
            <a:avLst/>
          </a:prstGeom>
        </p:spPr>
      </p:pic>
    </p:spTree>
    <p:extLst>
      <p:ext uri="{BB962C8B-B14F-4D97-AF65-F5344CB8AC3E}">
        <p14:creationId xmlns:p14="http://schemas.microsoft.com/office/powerpoint/2010/main" val="3866818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a:extLst>
              <a:ext uri="{FF2B5EF4-FFF2-40B4-BE49-F238E27FC236}">
                <a16:creationId xmlns="" xmlns:a16="http://schemas.microsoft.com/office/drawing/2014/main" id="{50F22875-C3E9-1A49-9241-2F213BE02CE5}"/>
              </a:ext>
            </a:extLst>
          </p:cNvPr>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p:cNvSpPr txBox="1"/>
          <p:nvPr/>
        </p:nvSpPr>
        <p:spPr>
          <a:xfrm>
            <a:off x="1017915" y="1624120"/>
            <a:ext cx="10420710" cy="446079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rPr>
              <a:t>-  Đọc đúng từ ngữ, câu, đoạn và toàn bộ câu chuyện Nghệ sĩ trống. biết đọc lời nhân vật với giọng điệu phù hợp.</a:t>
            </a:r>
            <a:endParaRPr lang="en-US" sz="3200" b="1" dirty="0">
              <a:solidFill>
                <a:srgbClr val="7030A0"/>
              </a:solidFill>
              <a:latin typeface="Cambria" panose="02040503050406030204" pitchFamily="18" charset="0"/>
            </a:endParaRPr>
          </a:p>
          <a:p>
            <a:pPr algn="just"/>
            <a:r>
              <a:rPr lang="vi-VN" sz="3200" b="1" dirty="0">
                <a:solidFill>
                  <a:srgbClr val="7030A0"/>
                </a:solidFill>
                <a:latin typeface="Cambria" panose="02040503050406030204" pitchFamily="18" charset="0"/>
              </a:rPr>
              <a:t>-  Nhận biết được đặc điểm cô bé Mi – lô thể hiện qua hình dáng, điệu bộ, hành động và suy nghĩ". </a:t>
            </a:r>
            <a:endParaRPr lang="en-US" sz="3200" b="1" dirty="0">
              <a:solidFill>
                <a:srgbClr val="7030A0"/>
              </a:solidFill>
              <a:latin typeface="Cambria" panose="02040503050406030204" pitchFamily="18" charset="0"/>
            </a:endParaRPr>
          </a:p>
          <a:p>
            <a:pPr marL="457200" indent="-457200" algn="just">
              <a:buFontTx/>
              <a:buChar char="-"/>
            </a:pPr>
            <a:r>
              <a:rPr lang="vi-VN" sz="3200" b="1" dirty="0" smtClean="0">
                <a:solidFill>
                  <a:srgbClr val="7030A0"/>
                </a:solidFill>
                <a:latin typeface="Cambria" panose="02040503050406030204" pitchFamily="18" charset="0"/>
              </a:rPr>
              <a:t>Hiểu </a:t>
            </a:r>
            <a:r>
              <a:rPr lang="vi-VN" sz="3200" b="1" dirty="0">
                <a:solidFill>
                  <a:srgbClr val="7030A0"/>
                </a:solidFill>
                <a:latin typeface="Cambria" panose="02040503050406030204" pitchFamily="18" charset="0"/>
              </a:rPr>
              <a:t>điều tác giả muốn nói qua câu chuyện: </a:t>
            </a:r>
            <a:endParaRPr lang="en-US" sz="3200" b="1" dirty="0" smtClean="0">
              <a:solidFill>
                <a:srgbClr val="7030A0"/>
              </a:solidFill>
              <a:latin typeface="Cambria" panose="02040503050406030204" pitchFamily="18" charset="0"/>
            </a:endParaRPr>
          </a:p>
          <a:p>
            <a:pPr algn="just"/>
            <a:r>
              <a:rPr lang="vi-VN" sz="3200" b="1" i="1" dirty="0" smtClean="0">
                <a:solidFill>
                  <a:srgbClr val="7030A0"/>
                </a:solidFill>
                <a:latin typeface="Cambria" panose="02040503050406030204" pitchFamily="18" charset="0"/>
              </a:rPr>
              <a:t>Để th</a:t>
            </a:r>
            <a:r>
              <a:rPr lang="en-US" sz="3200" b="1" i="1" dirty="0" smtClean="0">
                <a:solidFill>
                  <a:srgbClr val="7030A0"/>
                </a:solidFill>
                <a:latin typeface="Cambria" panose="02040503050406030204" pitchFamily="18" charset="0"/>
              </a:rPr>
              <a:t>ự</a:t>
            </a:r>
            <a:r>
              <a:rPr lang="vi-VN" sz="3200" b="1" i="1" dirty="0" smtClean="0">
                <a:solidFill>
                  <a:srgbClr val="7030A0"/>
                </a:solidFill>
                <a:latin typeface="Cambria" panose="02040503050406030204" pitchFamily="18" charset="0"/>
              </a:rPr>
              <a:t>c </a:t>
            </a:r>
            <a:r>
              <a:rPr lang="vi-VN" sz="3200" b="1" i="1" dirty="0">
                <a:solidFill>
                  <a:srgbClr val="7030A0"/>
                </a:solidFill>
                <a:latin typeface="Cambria" panose="02040503050406030204" pitchFamily="18" charset="0"/>
              </a:rPr>
              <a:t>hiện ước mơ, mỗi người cần cố gắng, nỗ lực vượt lên hoàn cảnh, vượt lên khó khăn</a:t>
            </a:r>
            <a:r>
              <a:rPr lang="vi-VN" sz="3200" b="1" i="1" dirty="0" smtClean="0">
                <a:solidFill>
                  <a:srgbClr val="7030A0"/>
                </a:solidFill>
                <a:latin typeface="Cambria" panose="02040503050406030204" pitchFamily="18" charset="0"/>
              </a:rPr>
              <a:t>.</a:t>
            </a:r>
            <a:endParaRPr lang="en-US" sz="3200" b="1" i="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319634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909</Words>
  <Application>Microsoft Office PowerPoint</Application>
  <PresentationFormat>Widescreen</PresentationFormat>
  <Paragraphs>151</Paragraphs>
  <Slides>46</Slides>
  <Notes>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46</vt:i4>
      </vt:variant>
    </vt:vector>
  </HeadingPairs>
  <TitlesOfParts>
    <vt:vector size="66" baseType="lpstr">
      <vt:lpstr>Cambria</vt:lpstr>
      <vt:lpstr>字魂20号-石头体</vt:lpstr>
      <vt:lpstr>Arial</vt:lpstr>
      <vt:lpstr>#9Slide07 HoneyCream</vt:lpstr>
      <vt:lpstr>UTM Aurora</vt:lpstr>
      <vt:lpstr>Open Sans</vt:lpstr>
      <vt:lpstr>Vogue-ExtraBold</vt:lpstr>
      <vt:lpstr>Calibri</vt:lpstr>
      <vt:lpstr>Times New Roman</vt:lpstr>
      <vt:lpstr>SimSun</vt:lpstr>
      <vt:lpstr>Calibri Light</vt:lpstr>
      <vt:lpstr>UTM Avo</vt:lpstr>
      <vt:lpstr>Arial-Rounded</vt:lpstr>
      <vt:lpstr>iCiel Cadena</vt:lpstr>
      <vt:lpstr>思源宋体 SemiBold</vt:lpstr>
      <vt:lpstr>思源黑体 CN Medium</vt:lpstr>
      <vt:lpstr>1_Office Theme</vt:lpstr>
      <vt:lpstr>Grammar Subject for Pre-K: Adjectives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Windows User</cp:lastModifiedBy>
  <cp:revision>21</cp:revision>
  <dcterms:created xsi:type="dcterms:W3CDTF">2023-07-07T08:11:19Z</dcterms:created>
  <dcterms:modified xsi:type="dcterms:W3CDTF">2023-08-26T06:27:03Z</dcterms:modified>
</cp:coreProperties>
</file>