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media1.WAV" ContentType="audio/x-wav"/>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4" r:id="rId2"/>
    <p:sldId id="432" r:id="rId3"/>
    <p:sldId id="559" r:id="rId4"/>
    <p:sldId id="560" r:id="rId5"/>
    <p:sldId id="561" r:id="rId6"/>
    <p:sldId id="562" r:id="rId7"/>
    <p:sldId id="598" r:id="rId8"/>
    <p:sldId id="582" r:id="rId9"/>
    <p:sldId id="575" r:id="rId10"/>
    <p:sldId id="576" r:id="rId11"/>
    <p:sldId id="577" r:id="rId12"/>
    <p:sldId id="596" r:id="rId13"/>
    <p:sldId id="583" r:id="rId14"/>
    <p:sldId id="597" r:id="rId15"/>
    <p:sldId id="579" r:id="rId16"/>
    <p:sldId id="580" r:id="rId17"/>
    <p:sldId id="595" r:id="rId18"/>
    <p:sldId id="586" r:id="rId19"/>
    <p:sldId id="587" r:id="rId20"/>
    <p:sldId id="594" r:id="rId21"/>
    <p:sldId id="588" r:id="rId22"/>
    <p:sldId id="589" r:id="rId23"/>
    <p:sldId id="590" r:id="rId24"/>
    <p:sldId id="591" r:id="rId25"/>
    <p:sldId id="571" r:id="rId26"/>
    <p:sldId id="572" r:id="rId27"/>
    <p:sldId id="592" r:id="rId28"/>
    <p:sldId id="573" r:id="rId29"/>
    <p:sldId id="593" r:id="rId30"/>
    <p:sldId id="584" r:id="rId31"/>
    <p:sldId id="600" r:id="rId32"/>
    <p:sldId id="585" r:id="rId33"/>
    <p:sldId id="451"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2FBF"/>
    <a:srgbClr val="FFFF66"/>
    <a:srgbClr val="24CA40"/>
    <a:srgbClr val="0000CC"/>
    <a:srgbClr val="B2EEB3"/>
    <a:srgbClr val="FF3399"/>
    <a:srgbClr val="00CC00"/>
    <a:srgbClr val="0CE2E2"/>
    <a:srgbClr val="CC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6" autoAdjust="0"/>
    <p:restoredTop sz="93849" autoAdjust="0"/>
  </p:normalViewPr>
  <p:slideViewPr>
    <p:cSldViewPr>
      <p:cViewPr varScale="1">
        <p:scale>
          <a:sx n="93" d="100"/>
          <a:sy n="93" d="100"/>
        </p:scale>
        <p:origin x="69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pPr/>
              <a:t>7/20/2023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pPr/>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20B9FE-085C-4688-A977-537415EAE37E}" type="slidenum">
              <a:rPr lang="en-US" altLang="en-US"/>
              <a:pPr eaLnBrk="1" hangingPunct="1"/>
              <a:t>7</a:t>
            </a:fld>
            <a:endParaRPr lang="en-US" altLang="en-US"/>
          </a:p>
        </p:txBody>
      </p:sp>
    </p:spTree>
    <p:extLst>
      <p:ext uri="{BB962C8B-B14F-4D97-AF65-F5344CB8AC3E}">
        <p14:creationId xmlns:p14="http://schemas.microsoft.com/office/powerpoint/2010/main" val="96100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3CAB7-4CC0-4A55-B518-9B187561AED8}" type="slidenum">
              <a:rPr lang="en-US" smtClean="0"/>
              <a:pPr/>
              <a:t>10</a:t>
            </a:fld>
            <a:endParaRPr lang="en-US"/>
          </a:p>
        </p:txBody>
      </p:sp>
    </p:spTree>
    <p:extLst>
      <p:ext uri="{BB962C8B-B14F-4D97-AF65-F5344CB8AC3E}">
        <p14:creationId xmlns:p14="http://schemas.microsoft.com/office/powerpoint/2010/main" val="141591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6B9B2D-21B5-4763-8D96-EDB564003D0A}" type="slidenum">
              <a:rPr lang="en-US" altLang="en-US" sz="1200"/>
              <a:pPr algn="r" eaLnBrk="1" hangingPunct="1"/>
              <a:t>12</a:t>
            </a:fld>
            <a:endParaRPr lang="en-US" altLang="en-US" sz="1200"/>
          </a:p>
        </p:txBody>
      </p:sp>
    </p:spTree>
    <p:extLst>
      <p:ext uri="{BB962C8B-B14F-4D97-AF65-F5344CB8AC3E}">
        <p14:creationId xmlns:p14="http://schemas.microsoft.com/office/powerpoint/2010/main" val="358871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3CAB7-4CC0-4A55-B518-9B187561AED8}" type="slidenum">
              <a:rPr lang="en-US" smtClean="0"/>
              <a:pPr/>
              <a:t>18</a:t>
            </a:fld>
            <a:endParaRPr lang="en-US"/>
          </a:p>
        </p:txBody>
      </p:sp>
    </p:spTree>
    <p:extLst>
      <p:ext uri="{BB962C8B-B14F-4D97-AF65-F5344CB8AC3E}">
        <p14:creationId xmlns:p14="http://schemas.microsoft.com/office/powerpoint/2010/main" val="121044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01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235849B-AA03-4F6B-9A89-E03C5626BA73}" type="slidenum">
              <a:rPr lang="en-US" altLang="en-US" sz="1200"/>
              <a:pPr algn="r" eaLnBrk="1" hangingPunct="1"/>
              <a:t>20</a:t>
            </a:fld>
            <a:endParaRPr lang="en-US" altLang="en-US" sz="1200"/>
          </a:p>
        </p:txBody>
      </p:sp>
    </p:spTree>
    <p:extLst>
      <p:ext uri="{BB962C8B-B14F-4D97-AF65-F5344CB8AC3E}">
        <p14:creationId xmlns:p14="http://schemas.microsoft.com/office/powerpoint/2010/main" val="130104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32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C299B5F-9C97-4AC6-8937-2D175F3ECB6F}" type="slidenum">
              <a:rPr lang="en-US" altLang="en-US" sz="1200"/>
              <a:pPr algn="r" eaLnBrk="1" hangingPunct="1"/>
              <a:t>23</a:t>
            </a:fld>
            <a:endParaRPr lang="en-US" altLang="en-US" sz="1200"/>
          </a:p>
        </p:txBody>
      </p:sp>
    </p:spTree>
    <p:extLst>
      <p:ext uri="{BB962C8B-B14F-4D97-AF65-F5344CB8AC3E}">
        <p14:creationId xmlns:p14="http://schemas.microsoft.com/office/powerpoint/2010/main" val="371562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3CAB7-4CC0-4A55-B518-9B187561AED8}" type="slidenum">
              <a:rPr lang="en-US" smtClean="0"/>
              <a:pPr/>
              <a:t>29</a:t>
            </a:fld>
            <a:endParaRPr lang="en-US"/>
          </a:p>
        </p:txBody>
      </p:sp>
    </p:spTree>
    <p:extLst>
      <p:ext uri="{BB962C8B-B14F-4D97-AF65-F5344CB8AC3E}">
        <p14:creationId xmlns:p14="http://schemas.microsoft.com/office/powerpoint/2010/main" val="2717923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pPr/>
              <a:t>‹#›</a:t>
            </a:fld>
            <a:endParaRPr lang="en-US" altLang="en-US"/>
          </a:p>
        </p:txBody>
      </p:sp>
    </p:spTree>
    <p:extLst>
      <p:ext uri="{BB962C8B-B14F-4D97-AF65-F5344CB8AC3E}">
        <p14:creationId xmlns:p14="http://schemas.microsoft.com/office/powerpoint/2010/main" val="716468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D403905-5EA5-4630-AB5F-60E375331FE7}" type="slidenum">
              <a:rPr lang="en-US" altLang="en-US"/>
              <a:pPr/>
              <a:t>‹#›</a:t>
            </a:fld>
            <a:endParaRPr lang="en-US" altLang="en-US"/>
          </a:p>
        </p:txBody>
      </p:sp>
    </p:spTree>
    <p:extLst>
      <p:ext uri="{BB962C8B-B14F-4D97-AF65-F5344CB8AC3E}">
        <p14:creationId xmlns:p14="http://schemas.microsoft.com/office/powerpoint/2010/main" val="799707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F177111-4B6D-4365-8E01-DE8BA1D357C3}" type="slidenum">
              <a:rPr lang="en-US" altLang="en-US"/>
              <a:pPr/>
              <a:t>‹#›</a:t>
            </a:fld>
            <a:endParaRPr lang="en-US" altLang="en-US"/>
          </a:p>
        </p:txBody>
      </p:sp>
    </p:spTree>
    <p:extLst>
      <p:ext uri="{BB962C8B-B14F-4D97-AF65-F5344CB8AC3E}">
        <p14:creationId xmlns:p14="http://schemas.microsoft.com/office/powerpoint/2010/main" val="95315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pPr/>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pPr/>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pPr/>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pPr/>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audio" Target="../media/audio10.wav"/><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pPr/>
              <a:t>7/20/2023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pPr/>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p:split orient="vert"/>
        <p:sndAc>
          <p:stSnd>
            <p:snd r:embed="rId16" name="chimes.wav"/>
          </p:stSnd>
        </p:sndAc>
      </p:transition>
    </mc:Choice>
    <mc:Fallback xmlns="">
      <p:transition spd="slow">
        <p:split orient="vert"/>
        <p:sndAc>
          <p:stSnd>
            <p:snd r:embed="rId17"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0.wav"/><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0.wav"/><Relationship Id="rId4" Type="http://schemas.openxmlformats.org/officeDocument/2006/relationships/hyperlink" Target="B&#210;%20B&#210;%20B&#210;/S&#7921;%20n&#7903;%20v&#236;%20nhi&#7879;t%20c&#7911;a%20ch&#7845;t%20l&#7887;ng.mp4" TargetMode="External"/></Relationships>
</file>

<file path=ppt/slides/_rels/slide1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10.gi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9.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gif"/><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s>
</file>

<file path=ppt/slides/_rels/slide3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0.wav"/><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thumbs.dreamstime.com/z/vector-concept-chemistry-science-research-design-elements-infographic-flat-style-33261300.jpg"/>
          <p:cNvPicPr>
            <a:picLocks noChangeAspect="1" noChangeArrowheads="1"/>
          </p:cNvPicPr>
          <p:nvPr/>
        </p:nvPicPr>
        <p:blipFill>
          <a:blip r:embed="rId3">
            <a:extLst>
              <a:ext uri="{BEBA8EAE-BF5A-486C-A8C5-ECC9F3942E4B}">
                <a14:imgProps xmlns:a14="http://schemas.microsoft.com/office/drawing/2010/main">
                  <a14:imgLayer r:embed="rId4">
                    <a14:imgEffect>
                      <a14:artisticLineDrawing/>
                    </a14:imgEffect>
                  </a14:imgLayer>
                </a14:imgProps>
              </a:ext>
            </a:extLst>
          </a:blip>
          <a:srcRect r="518" b="6946"/>
          <a:stretch>
            <a:fillRect/>
          </a:stretch>
        </p:blipFill>
        <p:spPr bwMode="auto">
          <a:xfrm>
            <a:off x="-7374"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WordArt 26"/>
          <p:cNvSpPr>
            <a:spLocks noChangeArrowheads="1" noChangeShapeType="1" noTextEdit="1"/>
          </p:cNvSpPr>
          <p:nvPr/>
        </p:nvSpPr>
        <p:spPr bwMode="auto">
          <a:xfrm>
            <a:off x="914400" y="1066800"/>
            <a:ext cx="7391400" cy="3619500"/>
          </a:xfrm>
          <a:prstGeom prst="rect">
            <a:avLst/>
          </a:prstGeom>
        </p:spPr>
        <p:txBody>
          <a:bodyPr spcFirstLastPara="1" wrap="none" fromWordArt="1">
            <a:prstTxWarp prst="textArchUp">
              <a:avLst>
                <a:gd name="adj" fmla="val 11003892"/>
              </a:avLst>
            </a:prstTxWarp>
          </a:bodyPr>
          <a:lstStyle/>
          <a:p>
            <a:pPr algn="ctr"/>
            <a:endParaRPr lang="en-US" sz="6600" b="1" dirty="0">
              <a:ln>
                <a:solidFill>
                  <a:sysClr val="windowText" lastClr="000000"/>
                </a:solidFill>
              </a:ln>
              <a:solidFill>
                <a:srgbClr val="00B0F0"/>
              </a:solidFill>
              <a:latin typeface="Arial" pitchFamily="34" charset="0"/>
              <a:cs typeface="Arial" pitchFamily="34" charset="0"/>
            </a:endParaRPr>
          </a:p>
        </p:txBody>
      </p:sp>
      <p:sp>
        <p:nvSpPr>
          <p:cNvPr id="16" name="TextBox 15"/>
          <p:cNvSpPr txBox="1"/>
          <p:nvPr/>
        </p:nvSpPr>
        <p:spPr>
          <a:xfrm>
            <a:off x="285750" y="4248150"/>
            <a:ext cx="8648700" cy="646331"/>
          </a:xfrm>
          <a:prstGeom prst="rect">
            <a:avLst/>
          </a:prstGeom>
          <a:noFill/>
        </p:spPr>
        <p:txBody>
          <a:bodyPr wrap="square" rtlCol="0">
            <a:spAutoFit/>
          </a:bodyPr>
          <a:lstStyle/>
          <a:p>
            <a:pPr algn="ctr"/>
            <a:endParaRPr lang="en-US" sz="3600" b="1" dirty="0">
              <a:latin typeface="+mj-lt"/>
              <a:ea typeface="HP001 5Ha" pitchFamily="34" charset="-127"/>
              <a:cs typeface="Arial" pitchFamily="34" charset="0"/>
            </a:endParaRPr>
          </a:p>
        </p:txBody>
      </p:sp>
      <p:sp>
        <p:nvSpPr>
          <p:cNvPr id="23" name="TextBox 22"/>
          <p:cNvSpPr txBox="1"/>
          <p:nvPr/>
        </p:nvSpPr>
        <p:spPr>
          <a:xfrm>
            <a:off x="152400" y="133350"/>
            <a:ext cx="9144000" cy="2677656"/>
          </a:xfrm>
          <a:prstGeom prst="rect">
            <a:avLst/>
          </a:prstGeom>
          <a:noFill/>
        </p:spPr>
        <p:txBody>
          <a:bodyPr wrap="square" rtlCol="0">
            <a:spAutoFit/>
          </a:bodyPr>
          <a:lstStyle/>
          <a:p>
            <a:pPr algn="ctr">
              <a:lnSpc>
                <a:spcPct val="150000"/>
              </a:lnSpc>
            </a:pPr>
            <a:r>
              <a:rPr lang="en-US" sz="4800" b="1" dirty="0">
                <a:ln>
                  <a:solidFill>
                    <a:sysClr val="windowText" lastClr="000000"/>
                  </a:solidFill>
                </a:ln>
                <a:solidFill>
                  <a:srgbClr val="8C2FBF"/>
                </a:solidFill>
                <a:latin typeface="Times New Roman" pitchFamily="18" charset="0"/>
                <a:cs typeface="Times New Roman" pitchFamily="18" charset="0"/>
              </a:rPr>
              <a:t>MÔN KHOA HỌC LỚP 4</a:t>
            </a:r>
          </a:p>
          <a:p>
            <a:pPr algn="ctr">
              <a:defRPr/>
            </a:pP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Nóng</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lạnh</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và</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nhiệt</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độ</a:t>
            </a:r>
            <a:endPar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endParaRPr>
          </a:p>
          <a:p>
            <a:pPr algn="ctr">
              <a:defRPr/>
            </a:pP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 Tiếp theo)</a:t>
            </a:r>
          </a:p>
        </p:txBody>
      </p:sp>
    </p:spTree>
    <p:extLst>
      <p:ext uri="{BB962C8B-B14F-4D97-AF65-F5344CB8AC3E}">
        <p14:creationId xmlns:p14="http://schemas.microsoft.com/office/powerpoint/2010/main" val="9157476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AutoShape 4"/>
          <p:cNvSpPr>
            <a:spLocks noChangeArrowheads="1"/>
          </p:cNvSpPr>
          <p:nvPr/>
        </p:nvSpPr>
        <p:spPr bwMode="auto">
          <a:xfrm>
            <a:off x="3200400" y="171450"/>
            <a:ext cx="2800350" cy="571500"/>
          </a:xfrm>
          <a:prstGeom prst="ribbon">
            <a:avLst>
              <a:gd name="adj1" fmla="val 17708"/>
              <a:gd name="adj2" fmla="val 75000"/>
            </a:avLst>
          </a:prstGeom>
          <a:gradFill rotWithShape="1">
            <a:gsLst>
              <a:gs pos="0">
                <a:srgbClr val="FFFF66"/>
              </a:gs>
              <a:gs pos="50000">
                <a:srgbClr val="FFFF66">
                  <a:gamma/>
                  <a:tint val="0"/>
                  <a:invGamma/>
                </a:srgbClr>
              </a:gs>
              <a:gs pos="100000">
                <a:srgbClr val="FFFF66"/>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altLang="en-US" sz="2700" dirty="0">
                <a:solidFill>
                  <a:srgbClr val="0000FF"/>
                </a:solidFill>
                <a:latin typeface="Times New Roman" panose="02020603050405020304" pitchFamily="18" charset="0"/>
                <a:cs typeface="Times New Roman" panose="02020603050405020304" pitchFamily="18" charset="0"/>
              </a:rPr>
              <a:t>    </a:t>
            </a:r>
            <a:r>
              <a:rPr lang="en-US" altLang="en-US" sz="2700" dirty="0">
                <a:solidFill>
                  <a:srgbClr val="0000FF"/>
                </a:solidFill>
                <a:latin typeface="Times New Roman" panose="02020603050405020304" pitchFamily="18" charset="0"/>
                <a:cs typeface="Times New Roman" panose="02020603050405020304" pitchFamily="18" charset="0"/>
              </a:rPr>
              <a:t>Cá nhân</a:t>
            </a:r>
          </a:p>
        </p:txBody>
      </p:sp>
      <p:sp>
        <p:nvSpPr>
          <p:cNvPr id="70661" name="Text Box 5"/>
          <p:cNvSpPr txBox="1">
            <a:spLocks noChangeArrowheads="1"/>
          </p:cNvSpPr>
          <p:nvPr/>
        </p:nvSpPr>
        <p:spPr bwMode="auto">
          <a:xfrm>
            <a:off x="1314450" y="1085850"/>
            <a:ext cx="6400800" cy="110799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300" dirty="0">
                <a:latin typeface="Times New Roman" panose="02020603050405020304" pitchFamily="18" charset="0"/>
                <a:cs typeface="Times New Roman" panose="02020603050405020304" pitchFamily="18" charset="0"/>
              </a:rPr>
              <a:t>*Nêu một số ví dụ về các vật nóng lên hoặc lạnh đi.</a:t>
            </a:r>
          </a:p>
        </p:txBody>
      </p:sp>
      <p:sp>
        <p:nvSpPr>
          <p:cNvPr id="70662" name="Text Box 6"/>
          <p:cNvSpPr txBox="1">
            <a:spLocks noChangeArrowheads="1"/>
          </p:cNvSpPr>
          <p:nvPr/>
        </p:nvSpPr>
        <p:spPr bwMode="auto">
          <a:xfrm>
            <a:off x="1314450" y="2343150"/>
            <a:ext cx="6457950" cy="263149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300" dirty="0">
                <a:latin typeface="Times New Roman" panose="02020603050405020304" pitchFamily="18" charset="0"/>
                <a:cs typeface="Times New Roman" panose="02020603050405020304" pitchFamily="18" charset="0"/>
              </a:rPr>
              <a:t>-</a:t>
            </a:r>
            <a:r>
              <a:rPr lang="vi-VN" altLang="en-US" sz="3300" dirty="0">
                <a:latin typeface="Times New Roman" panose="02020603050405020304" pitchFamily="18" charset="0"/>
                <a:cs typeface="Times New Roman" panose="02020603050405020304" pitchFamily="18" charset="0"/>
              </a:rPr>
              <a:t> </a:t>
            </a:r>
            <a:r>
              <a:rPr lang="en-US" altLang="en-US" sz="3300" dirty="0">
                <a:latin typeface="Times New Roman" panose="02020603050405020304" pitchFamily="18" charset="0"/>
                <a:cs typeface="Times New Roman" panose="02020603050405020304" pitchFamily="18" charset="0"/>
              </a:rPr>
              <a:t>Các vật nóng lên: rót nước sôi vào cốc, khi cầm vào cốc ta thấy nóng. Múc canh nóng vào bát, ta thấy thìa, bát nóng lên. Cắm bàn là vào ổ điện, bàn là nóng lên,…</a:t>
            </a:r>
          </a:p>
        </p:txBody>
      </p:sp>
      <p:pic>
        <p:nvPicPr>
          <p:cNvPr id="5" name="Picture 4" descr="qustionbig_w"/>
          <p:cNvPicPr>
            <a:picLocks noChangeAspect="1" noChangeArrowheads="1" noCrop="1"/>
          </p:cNvPicPr>
          <p:nvPr/>
        </p:nvPicPr>
        <p:blipFill>
          <a:blip r:embed="rId4" cstate="print"/>
          <a:srcRect/>
          <a:stretch>
            <a:fillRect/>
          </a:stretch>
        </p:blipFill>
        <p:spPr bwMode="auto">
          <a:xfrm>
            <a:off x="419100" y="1094232"/>
            <a:ext cx="895350" cy="879029"/>
          </a:xfrm>
          <a:prstGeom prst="rect">
            <a:avLst/>
          </a:prstGeom>
          <a:noFill/>
          <a:ln w="9525">
            <a:noFill/>
            <a:miter lim="800000"/>
            <a:headEnd/>
            <a:tailEnd/>
          </a:ln>
        </p:spPr>
      </p:pic>
    </p:spTree>
    <p:extLst>
      <p:ext uri="{BB962C8B-B14F-4D97-AF65-F5344CB8AC3E}">
        <p14:creationId xmlns:p14="http://schemas.microsoft.com/office/powerpoint/2010/main" val="85445845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1000" fill="hold"/>
                                        <p:tgtEl>
                                          <p:spTgt spid="70660"/>
                                        </p:tgtEl>
                                        <p:attrNameLst>
                                          <p:attrName>ppt_x</p:attrName>
                                        </p:attrNameLst>
                                      </p:cBhvr>
                                      <p:tavLst>
                                        <p:tav tm="0">
                                          <p:val>
                                            <p:strVal val="#ppt_x-.2"/>
                                          </p:val>
                                        </p:tav>
                                        <p:tav tm="100000">
                                          <p:val>
                                            <p:strVal val="#ppt_x"/>
                                          </p:val>
                                        </p:tav>
                                      </p:tavLst>
                                    </p:anim>
                                    <p:anim calcmode="lin" valueType="num">
                                      <p:cBhvr>
                                        <p:cTn id="8" dur="1000" fill="hold"/>
                                        <p:tgtEl>
                                          <p:spTgt spid="706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066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0661"/>
                                        </p:tgtEl>
                                        <p:attrNameLst>
                                          <p:attrName>style.visibility</p:attrName>
                                        </p:attrNameLst>
                                      </p:cBhvr>
                                      <p:to>
                                        <p:strVal val="visible"/>
                                      </p:to>
                                    </p:set>
                                    <p:animEffect transition="in" filter="barn(inVertical)">
                                      <p:cBhvr>
                                        <p:cTn id="20" dur="500"/>
                                        <p:tgtEl>
                                          <p:spTgt spid="7066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0662"/>
                                        </p:tgtEl>
                                        <p:attrNameLst>
                                          <p:attrName>style.visibility</p:attrName>
                                        </p:attrNameLst>
                                      </p:cBhvr>
                                      <p:to>
                                        <p:strVal val="visible"/>
                                      </p:to>
                                    </p:set>
                                    <p:animEffect transition="in" filter="randombar(horizontal)">
                                      <p:cBhvr>
                                        <p:cTn id="25"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P spid="70661" grpId="0" animBg="1"/>
      <p:bldP spid="706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304800" y="1200150"/>
            <a:ext cx="8458200" cy="1754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3600" dirty="0">
                <a:latin typeface="Times New Roman" panose="02020603050405020304" pitchFamily="18" charset="0"/>
                <a:cs typeface="Times New Roman" panose="02020603050405020304" pitchFamily="18" charset="0"/>
              </a:rPr>
              <a:t>Các vật lạnh đi: để rau,củ quả vào tủ lạnh, lúc lấy ra thấy lạnh.</a:t>
            </a:r>
            <a:r>
              <a:rPr lang="vi-VN" altLang="en-US" sz="3600" dirty="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Cho đá vào cốc, cốc lạnh đi, chườm đá trên trán, trán lạnh đi,…</a:t>
            </a:r>
          </a:p>
        </p:txBody>
      </p:sp>
    </p:spTree>
    <p:extLst>
      <p:ext uri="{BB962C8B-B14F-4D97-AF65-F5344CB8AC3E}">
        <p14:creationId xmlns:p14="http://schemas.microsoft.com/office/powerpoint/2010/main" val="89193245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additive="base">
                                        <p:cTn id="7" dur="500" fill="hold"/>
                                        <p:tgtEl>
                                          <p:spTgt spid="76804"/>
                                        </p:tgtEl>
                                        <p:attrNameLst>
                                          <p:attrName>ppt_x</p:attrName>
                                        </p:attrNameLst>
                                      </p:cBhvr>
                                      <p:tavLst>
                                        <p:tav tm="0">
                                          <p:val>
                                            <p:strVal val="#ppt_x"/>
                                          </p:val>
                                        </p:tav>
                                        <p:tav tm="100000">
                                          <p:val>
                                            <p:strVal val="#ppt_x"/>
                                          </p:val>
                                        </p:tav>
                                      </p:tavLst>
                                    </p:anim>
                                    <p:anim calcmode="lin" valueType="num">
                                      <p:cBhvr additive="base">
                                        <p:cTn id="8"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0"/>
            <a:ext cx="9144000" cy="51435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15044" name="Rectangle 4"/>
          <p:cNvSpPr>
            <a:spLocks noChangeArrowheads="1"/>
          </p:cNvSpPr>
          <p:nvPr/>
        </p:nvSpPr>
        <p:spPr bwMode="auto">
          <a:xfrm>
            <a:off x="1143001" y="22681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15045" name="Rectangle 5"/>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15046" name="Rectangle 6"/>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15047"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15048" name="Rectangle 8"/>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15049" name="Rectangle 9"/>
          <p:cNvSpPr>
            <a:spLocks noChangeArrowheads="1"/>
          </p:cNvSpPr>
          <p:nvPr/>
        </p:nvSpPr>
        <p:spPr bwMode="auto">
          <a:xfrm>
            <a:off x="4479635"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en-US" sz="1350">
              <a:latin typeface="Times New Roman" panose="02020603050405020304" pitchFamily="18" charset="0"/>
              <a:cs typeface="Times New Roman" panose="02020603050405020304" pitchFamily="18" charset="0"/>
            </a:endParaRPr>
          </a:p>
        </p:txBody>
      </p:sp>
      <p:sp>
        <p:nvSpPr>
          <p:cNvPr id="215050" name="Rectangle 10"/>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1" name="Rectangle 11"/>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15052" name="Rectangle 12"/>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15053" name="Rectangle 1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grpSp>
        <p:nvGrpSpPr>
          <p:cNvPr id="215093" name="Group 6"/>
          <p:cNvGrpSpPr>
            <a:grpSpLocks/>
          </p:cNvGrpSpPr>
          <p:nvPr/>
        </p:nvGrpSpPr>
        <p:grpSpPr bwMode="auto">
          <a:xfrm>
            <a:off x="1543050" y="285750"/>
            <a:ext cx="3600450" cy="131445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Times New Roman" panose="02020603050405020304" pitchFamily="18" charset="0"/>
                <a:cs typeface="Times New Roman" panose="02020603050405020304" pitchFamily="18" charset="0"/>
              </a:endParaRPr>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Times New Roman" panose="02020603050405020304" pitchFamily="18" charset="0"/>
                <a:cs typeface="Times New Roman" panose="02020603050405020304" pitchFamily="18" charset="0"/>
              </a:endParaRPr>
            </a:p>
          </p:txBody>
        </p:sp>
        <p:sp>
          <p:nvSpPr>
            <p:cNvPr id="7" name="Rectangle 6"/>
            <p:cNvSpPr/>
            <p:nvPr/>
          </p:nvSpPr>
          <p:spPr>
            <a:xfrm>
              <a:off x="2280214" y="1246632"/>
              <a:ext cx="2326225" cy="50850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2:</a:t>
              </a:r>
            </a:p>
          </p:txBody>
        </p:sp>
      </p:grpSp>
      <p:sp>
        <p:nvSpPr>
          <p:cNvPr id="215101" name="WordArt 61"/>
          <p:cNvSpPr>
            <a:spLocks noChangeArrowheads="1" noChangeShapeType="1" noTextEdit="1"/>
          </p:cNvSpPr>
          <p:nvPr/>
        </p:nvSpPr>
        <p:spPr bwMode="auto">
          <a:xfrm>
            <a:off x="1485900" y="1828800"/>
            <a:ext cx="6000750" cy="2628900"/>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scene3d>
              <a:camera prst="legacyObliqueTopRight"/>
              <a:lightRig rig="legacyFlat3" dir="b"/>
            </a:scene3d>
            <a:sp3d extrusionH="430200" prstMaterial="legacyMatte">
              <a:extrusionClr>
                <a:srgbClr val="DDDDDD"/>
              </a:extrusionClr>
              <a:contourClr>
                <a:srgbClr val="FF00FF"/>
              </a:contourClr>
            </a:sp3d>
          </a:bodyPr>
          <a:lstStyle/>
          <a:p>
            <a:pPr algn="ctr"/>
            <a:r>
              <a:rPr lang="vi-VN" sz="2100" kern="10" dirty="0">
                <a:ln w="9525">
                  <a:round/>
                  <a:headEnd/>
                  <a:tailEnd/>
                </a:ln>
                <a:solidFill>
                  <a:srgbClr val="FF00FF"/>
                </a:solidFill>
                <a:latin typeface="Times New Roman" panose="02020603050405020304" pitchFamily="18" charset="0"/>
                <a:cs typeface="Times New Roman" panose="02020603050405020304" pitchFamily="18" charset="0"/>
              </a:rPr>
              <a:t>Tìm hiểu về sự co giãn của nước</a:t>
            </a:r>
          </a:p>
          <a:p>
            <a:pPr algn="ctr"/>
            <a:r>
              <a:rPr lang="vi-VN" sz="2100" kern="10" dirty="0">
                <a:ln w="9525">
                  <a:round/>
                  <a:headEnd/>
                  <a:tailEnd/>
                </a:ln>
                <a:solidFill>
                  <a:srgbClr val="FF00FF"/>
                </a:solidFill>
                <a:latin typeface="Times New Roman" panose="02020603050405020304" pitchFamily="18" charset="0"/>
                <a:cs typeface="Times New Roman" panose="02020603050405020304" pitchFamily="18" charset="0"/>
              </a:rPr>
              <a:t> khi lạnh đi và khi nóng lên</a:t>
            </a:r>
            <a:endParaRPr lang="en-US" sz="2100" kern="10" dirty="0">
              <a:ln w="9525">
                <a:round/>
                <a:headEnd/>
                <a:tailEnd/>
              </a:ln>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316984"/>
      </p:ext>
    </p:extLst>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805" y="895350"/>
            <a:ext cx="4885182" cy="4035029"/>
          </a:xfrm>
        </p:spPr>
        <p:txBody>
          <a:bodyPr>
            <a:normAutofit/>
          </a:bodyPr>
          <a:lstStyle/>
          <a:p>
            <a:pPr algn="just">
              <a:buFontTx/>
              <a:buChar char="-"/>
            </a:pPr>
            <a:r>
              <a:rPr lang="en-US" dirty="0">
                <a:latin typeface="Times New Roman" panose="02020603050405020304" pitchFamily="18" charset="0"/>
                <a:cs typeface="Times New Roman" panose="02020603050405020304" pitchFamily="18" charset="0"/>
              </a:rPr>
              <a:t>Đặt lọ nước vào chậu nước nóng, điều gì xảy ra với mực nước trong ống?</a:t>
            </a:r>
          </a:p>
          <a:p>
            <a:pPr algn="just">
              <a:buFontTx/>
              <a:buChar char="-"/>
            </a:pPr>
            <a:r>
              <a:rPr lang="en-US" dirty="0">
                <a:latin typeface="Times New Roman" panose="02020603050405020304" pitchFamily="18" charset="0"/>
                <a:cs typeface="Times New Roman" panose="02020603050405020304" pitchFamily="18" charset="0"/>
              </a:rPr>
              <a:t>Đặt lọ nước vào chậu nước lạnh, điều gì xảy ra với mực nước trong ống?</a:t>
            </a:r>
          </a:p>
        </p:txBody>
      </p:sp>
      <p:pic>
        <p:nvPicPr>
          <p:cNvPr id="2051" name="Picture 3" descr="C:\Documents and Settings\Nguyet_NT\My Documents\Downloads\Nong, lanh va nhiet do (2).jpg"/>
          <p:cNvPicPr>
            <a:picLocks noChangeAspect="1" noChangeArrowheads="1"/>
          </p:cNvPicPr>
          <p:nvPr/>
        </p:nvPicPr>
        <p:blipFill>
          <a:blip r:embed="rId3" cstate="print"/>
          <a:srcRect/>
          <a:stretch>
            <a:fillRect/>
          </a:stretch>
        </p:blipFill>
        <p:spPr bwMode="auto">
          <a:xfrm>
            <a:off x="5170606" y="1123950"/>
            <a:ext cx="3936523" cy="3297367"/>
          </a:xfrm>
          <a:prstGeom prst="rect">
            <a:avLst/>
          </a:prstGeom>
          <a:noFill/>
        </p:spPr>
      </p:pic>
      <p:sp>
        <p:nvSpPr>
          <p:cNvPr id="8" name="TextBox 7"/>
          <p:cNvSpPr txBox="1"/>
          <p:nvPr/>
        </p:nvSpPr>
        <p:spPr>
          <a:xfrm>
            <a:off x="5068529" y="4346857"/>
            <a:ext cx="1066800" cy="400110"/>
          </a:xfrm>
          <a:prstGeom prst="rect">
            <a:avLst/>
          </a:prstGeom>
          <a:noFill/>
        </p:spPr>
        <p:txBody>
          <a:bodyPr wrap="square" rtlCol="0">
            <a:spAutoFit/>
          </a:bodyPr>
          <a:lstStyle/>
          <a:p>
            <a:r>
              <a:rPr lang="en-US" sz="2000" dirty="0">
                <a:solidFill>
                  <a:srgbClr val="00B050"/>
                </a:solidFill>
                <a:latin typeface="Times New Roman" panose="02020603050405020304" pitchFamily="18" charset="0"/>
                <a:cs typeface="Times New Roman" panose="02020603050405020304" pitchFamily="18" charset="0"/>
              </a:rPr>
              <a:t>Lọ nước</a:t>
            </a:r>
          </a:p>
        </p:txBody>
      </p:sp>
      <p:sp>
        <p:nvSpPr>
          <p:cNvPr id="9" name="TextBox 8"/>
          <p:cNvSpPr txBox="1"/>
          <p:nvPr/>
        </p:nvSpPr>
        <p:spPr>
          <a:xfrm>
            <a:off x="6206195" y="4384087"/>
            <a:ext cx="1376934" cy="400110"/>
          </a:xfrm>
          <a:prstGeom prst="rect">
            <a:avLst/>
          </a:prstGeom>
          <a:noFill/>
        </p:spPr>
        <p:txBody>
          <a:bodyPr wrap="square" rtlCol="0">
            <a:spAutoFit/>
          </a:bodyPr>
          <a:lstStyle/>
          <a:p>
            <a:r>
              <a:rPr lang="en-US" sz="2000" dirty="0">
                <a:solidFill>
                  <a:srgbClr val="C00000"/>
                </a:solidFill>
                <a:latin typeface="Times New Roman" panose="02020603050405020304" pitchFamily="18" charset="0"/>
                <a:cs typeface="Times New Roman" panose="02020603050405020304" pitchFamily="18" charset="0"/>
              </a:rPr>
              <a:t>Nước nóng</a:t>
            </a:r>
          </a:p>
        </p:txBody>
      </p:sp>
      <p:sp>
        <p:nvSpPr>
          <p:cNvPr id="10" name="TextBox 9"/>
          <p:cNvSpPr txBox="1"/>
          <p:nvPr/>
        </p:nvSpPr>
        <p:spPr>
          <a:xfrm>
            <a:off x="7757566" y="4417470"/>
            <a:ext cx="1273363" cy="400110"/>
          </a:xfrm>
          <a:prstGeom prst="rect">
            <a:avLst/>
          </a:prstGeom>
          <a:noFill/>
        </p:spPr>
        <p:txBody>
          <a:bodyPr wrap="square" rtlCol="0">
            <a:spAutoFit/>
          </a:bodyPr>
          <a:lstStyle/>
          <a:p>
            <a:r>
              <a:rPr lang="en-US" sz="2000" dirty="0">
                <a:solidFill>
                  <a:schemeClr val="tx2"/>
                </a:solidFill>
                <a:latin typeface="Times New Roman" panose="02020603050405020304" pitchFamily="18" charset="0"/>
                <a:cs typeface="Times New Roman" panose="02020603050405020304" pitchFamily="18" charset="0"/>
              </a:rPr>
              <a:t>Nước lạnh</a:t>
            </a:r>
          </a:p>
        </p:txBody>
      </p:sp>
      <p:sp>
        <p:nvSpPr>
          <p:cNvPr id="11" name="WordArt 51"/>
          <p:cNvSpPr>
            <a:spLocks noChangeArrowheads="1" noChangeShapeType="1" noTextEdit="1"/>
          </p:cNvSpPr>
          <p:nvPr/>
        </p:nvSpPr>
        <p:spPr bwMode="auto">
          <a:xfrm>
            <a:off x="2965851" y="55350"/>
            <a:ext cx="3257550" cy="5143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2100" kern="10" dirty="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latin typeface="Times New Roman" panose="02020603050405020304" pitchFamily="18" charset="0"/>
                <a:cs typeface="Times New Roman" panose="02020603050405020304" pitchFamily="18" charset="0"/>
              </a:rPr>
              <a:t>T</a:t>
            </a:r>
            <a:r>
              <a:rPr lang="en-US" sz="2100" kern="10" dirty="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latin typeface="Times New Roman" panose="02020603050405020304" pitchFamily="18" charset="0"/>
                <a:cs typeface="Times New Roman" panose="02020603050405020304" pitchFamily="18" charset="0"/>
              </a:rPr>
              <a:t>hí </a:t>
            </a:r>
            <a:r>
              <a:rPr lang="en-US" sz="2100" kern="10" dirty="0" err="1">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latin typeface="Times New Roman" panose="02020603050405020304" pitchFamily="18" charset="0"/>
                <a:cs typeface="Times New Roman" panose="02020603050405020304" pitchFamily="18" charset="0"/>
              </a:rPr>
              <a:t>nghiệm</a:t>
            </a:r>
            <a:r>
              <a:rPr lang="vi-VN" sz="2100" kern="10" dirty="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latin typeface="Times New Roman" panose="02020603050405020304" pitchFamily="18" charset="0"/>
                <a:cs typeface="Times New Roman" panose="02020603050405020304" pitchFamily="18" charset="0"/>
              </a:rPr>
              <a:t> </a:t>
            </a:r>
            <a:r>
              <a:rPr lang="en-US" sz="2100" kern="10" dirty="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55204002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blinds(horizontal)">
                                      <p:cBhvr>
                                        <p:cTn id="14" dur="500"/>
                                        <p:tgtEl>
                                          <p:spTgt spid="2051"/>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linds(horizontal)">
                                      <p:cBhvr>
                                        <p:cTn id="28" dur="500"/>
                                        <p:tgtEl>
                                          <p:spTgt spid="3">
                                            <p:txEl>
                                              <p:pRg st="0" end="0"/>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linds(horizontal)">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3" name="Picture 7" descr="1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207" y="-1844"/>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5143500"/>
          </a:xfrm>
          <a:prstGeom prst="rect">
            <a:avLst/>
          </a:prstGeom>
          <a:noFill/>
          <a:ln w="88900" cmpd="tri" algn="ctr">
            <a:solidFill>
              <a:srgbClr val="DD1DB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350">
              <a:solidFill>
                <a:schemeClr val="lt1"/>
              </a:solidFill>
            </a:endParaRPr>
          </a:p>
        </p:txBody>
      </p:sp>
      <p:sp>
        <p:nvSpPr>
          <p:cNvPr id="208906" name="Rectangle 10"/>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08909" name="Rectangle 1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08911" name="Rectangle 15"/>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08913" name="Rectangle 1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08915" name="Rectangle 19"/>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08917" name="Rectangle 21"/>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08947" name="WordArt 51"/>
          <p:cNvSpPr>
            <a:spLocks noChangeArrowheads="1" noChangeShapeType="1" noTextEdit="1"/>
          </p:cNvSpPr>
          <p:nvPr/>
        </p:nvSpPr>
        <p:spPr bwMode="auto">
          <a:xfrm>
            <a:off x="2857500" y="514350"/>
            <a:ext cx="3257550" cy="5143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2100" kern="10" dirty="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latin typeface="Times New Roman" panose="02020603050405020304" pitchFamily="18" charset="0"/>
                <a:cs typeface="Times New Roman" panose="02020603050405020304" pitchFamily="18" charset="0"/>
              </a:rPr>
              <a:t>T</a:t>
            </a:r>
            <a:r>
              <a:rPr lang="en-US" sz="2100" kern="10" dirty="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latin typeface="Times New Roman" panose="02020603050405020304" pitchFamily="18" charset="0"/>
                <a:cs typeface="Times New Roman" panose="02020603050405020304" pitchFamily="18" charset="0"/>
              </a:rPr>
              <a:t>hí nghiệm</a:t>
            </a:r>
            <a:r>
              <a:rPr lang="vi-VN" sz="2100" kern="10" dirty="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latin typeface="Times New Roman" panose="02020603050405020304" pitchFamily="18" charset="0"/>
                <a:cs typeface="Times New Roman" panose="02020603050405020304" pitchFamily="18" charset="0"/>
              </a:rPr>
              <a:t> 2</a:t>
            </a:r>
            <a:endParaRPr lang="en-US" sz="2100" kern="10" dirty="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latin typeface="Times New Roman" panose="02020603050405020304" pitchFamily="18" charset="0"/>
              <a:cs typeface="Times New Roman" panose="02020603050405020304" pitchFamily="18" charset="0"/>
            </a:endParaRPr>
          </a:p>
        </p:txBody>
      </p:sp>
      <p:sp>
        <p:nvSpPr>
          <p:cNvPr id="208949" name="Text Box 53"/>
          <p:cNvSpPr txBox="1">
            <a:spLocks noChangeArrowheads="1"/>
          </p:cNvSpPr>
          <p:nvPr/>
        </p:nvSpPr>
        <p:spPr bwMode="auto">
          <a:xfrm>
            <a:off x="866061" y="1543050"/>
            <a:ext cx="6867526" cy="252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spcBef>
                <a:spcPts val="900"/>
              </a:spcBef>
            </a:pPr>
            <a:r>
              <a:rPr lang="en-US" sz="2800" dirty="0">
                <a:latin typeface="Times New Roman" panose="02020603050405020304" pitchFamily="18" charset="0"/>
                <a:cs typeface="Times New Roman" panose="02020603050405020304" pitchFamily="18" charset="0"/>
              </a:rPr>
              <a:t>- Tìm hiểu nước trong lọ nở ra hay co lại khi :</a:t>
            </a:r>
          </a:p>
          <a:p>
            <a:pPr>
              <a:lnSpc>
                <a:spcPct val="120000"/>
              </a:lnSpc>
              <a:spcBef>
                <a:spcPts val="900"/>
              </a:spcBef>
            </a:pPr>
            <a:r>
              <a:rPr lang="en-US" sz="2800" dirty="0">
                <a:latin typeface="Times New Roman" panose="02020603050405020304" pitchFamily="18" charset="0"/>
                <a:cs typeface="Times New Roman" panose="02020603050405020304" pitchFamily="18" charset="0"/>
              </a:rPr>
              <a:t>+ Đặt lọ nước vào nước nóng.</a:t>
            </a:r>
          </a:p>
          <a:p>
            <a:pPr>
              <a:lnSpc>
                <a:spcPct val="120000"/>
              </a:lnSpc>
              <a:spcBef>
                <a:spcPts val="900"/>
              </a:spcBef>
            </a:pPr>
            <a:r>
              <a:rPr lang="en-US" sz="2800" dirty="0">
                <a:latin typeface="Times New Roman" panose="02020603050405020304" pitchFamily="18" charset="0"/>
                <a:cs typeface="Times New Roman" panose="02020603050405020304" pitchFamily="18" charset="0"/>
              </a:rPr>
              <a:t>+ Đặt lọ nước vào nước lạnh.</a:t>
            </a:r>
          </a:p>
          <a:p>
            <a:pPr algn="just">
              <a:spcBef>
                <a:spcPct val="50000"/>
              </a:spcBef>
            </a:pPr>
            <a:endParaRPr lang="en-US" altLang="en-US" sz="2800" b="1" dirty="0">
              <a:latin typeface="Times New Roman" panose="02020603050405020304" pitchFamily="18" charset="0"/>
              <a:cs typeface="Times New Roman" panose="02020603050405020304" pitchFamily="18" charset="0"/>
            </a:endParaRPr>
          </a:p>
        </p:txBody>
      </p:sp>
      <p:sp>
        <p:nvSpPr>
          <p:cNvPr id="2" name="Sun 1">
            <a:hlinkClick r:id="rId4" action="ppaction://hlinkfile"/>
          </p:cNvPr>
          <p:cNvSpPr/>
          <p:nvPr/>
        </p:nvSpPr>
        <p:spPr>
          <a:xfrm>
            <a:off x="7022592" y="405461"/>
            <a:ext cx="742950" cy="623239"/>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64758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08947"/>
                                        </p:tgtEl>
                                        <p:attrNameLst>
                                          <p:attrName>style.visibility</p:attrName>
                                        </p:attrNameLst>
                                      </p:cBhvr>
                                      <p:to>
                                        <p:strVal val="visible"/>
                                      </p:to>
                                    </p:set>
                                    <p:anim calcmode="lin" valueType="num">
                                      <p:cBhvr>
                                        <p:cTn id="7" dur="1000" fill="hold"/>
                                        <p:tgtEl>
                                          <p:spTgt spid="208947"/>
                                        </p:tgtEl>
                                        <p:attrNameLst>
                                          <p:attrName>ppt_x</p:attrName>
                                        </p:attrNameLst>
                                      </p:cBhvr>
                                      <p:tavLst>
                                        <p:tav tm="0">
                                          <p:val>
                                            <p:strVal val="#ppt_x-.2"/>
                                          </p:val>
                                        </p:tav>
                                        <p:tav tm="100000">
                                          <p:val>
                                            <p:strVal val="#ppt_x"/>
                                          </p:val>
                                        </p:tav>
                                      </p:tavLst>
                                    </p:anim>
                                    <p:anim calcmode="lin" valueType="num">
                                      <p:cBhvr>
                                        <p:cTn id="8" dur="1000" fill="hold"/>
                                        <p:tgtEl>
                                          <p:spTgt spid="2089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89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08949"/>
                                        </p:tgtEl>
                                        <p:attrNameLst>
                                          <p:attrName>style.visibility</p:attrName>
                                        </p:attrNameLst>
                                      </p:cBhvr>
                                      <p:to>
                                        <p:strVal val="visible"/>
                                      </p:to>
                                    </p:set>
                                    <p:animEffect transition="in" filter="randombar(horizontal)">
                                      <p:cBhvr>
                                        <p:cTn id="14" dur="1000"/>
                                        <p:tgtEl>
                                          <p:spTgt spid="208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609600" y="50006"/>
            <a:ext cx="8229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b="1" dirty="0">
                <a:latin typeface="Times New Roman" panose="02020603050405020304" pitchFamily="18" charset="0"/>
                <a:cs typeface="Times New Roman" panose="02020603050405020304" pitchFamily="18" charset="0"/>
              </a:rPr>
              <a:t>*Tìm hiểu nước trong lọ nở ra hay co lại khi:</a:t>
            </a:r>
          </a:p>
          <a:p>
            <a:pPr algn="l">
              <a:spcBef>
                <a:spcPct val="50000"/>
              </a:spcBef>
            </a:pPr>
            <a:r>
              <a:rPr lang="en-US" altLang="en-US" sz="3200" dirty="0">
                <a:latin typeface="Times New Roman" panose="02020603050405020304" pitchFamily="18" charset="0"/>
                <a:cs typeface="Times New Roman" panose="02020603050405020304" pitchFamily="18" charset="0"/>
              </a:rPr>
              <a:t>-</a:t>
            </a:r>
            <a:r>
              <a:rPr lang="vi-VN" altLang="en-US" sz="3200"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Đặt lọ nước vào  nước nóng (hình 2b)</a:t>
            </a:r>
          </a:p>
          <a:p>
            <a:pPr algn="l">
              <a:spcBef>
                <a:spcPct val="50000"/>
              </a:spcBef>
            </a:pPr>
            <a:endParaRPr lang="en-US" altLang="en-US" sz="3200" b="1" dirty="0">
              <a:latin typeface="Times New Roman" panose="02020603050405020304" pitchFamily="18" charset="0"/>
              <a:cs typeface="Times New Roman" panose="02020603050405020304" pitchFamily="18" charset="0"/>
            </a:endParaRPr>
          </a:p>
          <a:p>
            <a:pPr algn="l">
              <a:spcBef>
                <a:spcPct val="50000"/>
              </a:spcBef>
            </a:pPr>
            <a:r>
              <a:rPr lang="en-US" altLang="en-US" sz="3200" dirty="0">
                <a:latin typeface="Times New Roman" panose="02020603050405020304" pitchFamily="18" charset="0"/>
                <a:cs typeface="Times New Roman" panose="02020603050405020304" pitchFamily="18" charset="0"/>
              </a:rPr>
              <a:t>-</a:t>
            </a:r>
            <a:r>
              <a:rPr lang="vi-VN" altLang="en-US" sz="3200"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Đặt lọ nước vào nước lạnh (hình 2c)</a:t>
            </a:r>
          </a:p>
          <a:p>
            <a:pPr algn="l">
              <a:spcBef>
                <a:spcPct val="50000"/>
              </a:spcBef>
            </a:pPr>
            <a:endParaRPr lang="en-US" altLang="en-US" sz="3200" b="1" dirty="0">
              <a:latin typeface="Times New Roman" panose="02020603050405020304" pitchFamily="18" charset="0"/>
              <a:cs typeface="Times New Roman" panose="02020603050405020304" pitchFamily="18" charset="0"/>
            </a:endParaRPr>
          </a:p>
        </p:txBody>
      </p:sp>
      <p:sp>
        <p:nvSpPr>
          <p:cNvPr id="73733" name="Text Box 5"/>
          <p:cNvSpPr txBox="1">
            <a:spLocks noChangeArrowheads="1"/>
          </p:cNvSpPr>
          <p:nvPr/>
        </p:nvSpPr>
        <p:spPr bwMode="auto">
          <a:xfrm>
            <a:off x="2362200" y="1352550"/>
            <a:ext cx="4983061" cy="600164"/>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err="1">
                <a:solidFill>
                  <a:srgbClr val="CC00CC"/>
                </a:solidFill>
                <a:latin typeface="Times New Roman" panose="02020603050405020304" pitchFamily="18" charset="0"/>
                <a:cs typeface="Times New Roman" panose="02020603050405020304" pitchFamily="18" charset="0"/>
              </a:rPr>
              <a:t>Mức</a:t>
            </a:r>
            <a:r>
              <a:rPr lang="en-US" altLang="en-US" sz="3200" dirty="0">
                <a:solidFill>
                  <a:srgbClr val="CC00CC"/>
                </a:solidFill>
                <a:latin typeface="Times New Roman" panose="02020603050405020304" pitchFamily="18" charset="0"/>
                <a:cs typeface="Times New Roman" panose="02020603050405020304" pitchFamily="18" charset="0"/>
              </a:rPr>
              <a:t> </a:t>
            </a:r>
            <a:r>
              <a:rPr lang="en-US" altLang="en-US" sz="3200" dirty="0" err="1">
                <a:solidFill>
                  <a:srgbClr val="CC00CC"/>
                </a:solidFill>
                <a:latin typeface="Times New Roman" panose="02020603050405020304" pitchFamily="18" charset="0"/>
                <a:cs typeface="Times New Roman" panose="02020603050405020304" pitchFamily="18" charset="0"/>
              </a:rPr>
              <a:t>nước</a:t>
            </a:r>
            <a:r>
              <a:rPr lang="en-US" altLang="en-US" sz="3200" dirty="0">
                <a:solidFill>
                  <a:srgbClr val="CC00CC"/>
                </a:solidFill>
                <a:latin typeface="Times New Roman" panose="02020603050405020304" pitchFamily="18" charset="0"/>
                <a:cs typeface="Times New Roman" panose="02020603050405020304" pitchFamily="18" charset="0"/>
              </a:rPr>
              <a:t> </a:t>
            </a:r>
            <a:r>
              <a:rPr lang="en-US" altLang="en-US" sz="3200" dirty="0" err="1">
                <a:solidFill>
                  <a:srgbClr val="CC00CC"/>
                </a:solidFill>
                <a:latin typeface="Times New Roman" panose="02020603050405020304" pitchFamily="18" charset="0"/>
                <a:cs typeface="Times New Roman" panose="02020603050405020304" pitchFamily="18" charset="0"/>
              </a:rPr>
              <a:t>tăng</a:t>
            </a:r>
            <a:r>
              <a:rPr lang="en-US" altLang="en-US" sz="3200" dirty="0">
                <a:solidFill>
                  <a:srgbClr val="CC00CC"/>
                </a:solidFill>
                <a:latin typeface="Times New Roman" panose="02020603050405020304" pitchFamily="18" charset="0"/>
                <a:cs typeface="Times New Roman" panose="02020603050405020304" pitchFamily="18" charset="0"/>
              </a:rPr>
              <a:t> </a:t>
            </a:r>
            <a:r>
              <a:rPr lang="en-US" altLang="en-US" sz="3200" dirty="0" err="1">
                <a:solidFill>
                  <a:srgbClr val="CC00CC"/>
                </a:solidFill>
                <a:latin typeface="Times New Roman" panose="02020603050405020304" pitchFamily="18" charset="0"/>
                <a:cs typeface="Times New Roman" panose="02020603050405020304" pitchFamily="18" charset="0"/>
              </a:rPr>
              <a:t>lên</a:t>
            </a:r>
            <a:endParaRPr lang="en-US" altLang="en-US" sz="3200" dirty="0">
              <a:solidFill>
                <a:srgbClr val="CC00CC"/>
              </a:solidFill>
              <a:latin typeface="Times New Roman" panose="02020603050405020304" pitchFamily="18" charset="0"/>
              <a:cs typeface="Times New Roman" panose="02020603050405020304" pitchFamily="18" charset="0"/>
            </a:endParaRPr>
          </a:p>
        </p:txBody>
      </p:sp>
      <p:sp>
        <p:nvSpPr>
          <p:cNvPr id="73734" name="Text Box 6"/>
          <p:cNvSpPr txBox="1">
            <a:spLocks noChangeArrowheads="1"/>
          </p:cNvSpPr>
          <p:nvPr/>
        </p:nvSpPr>
        <p:spPr bwMode="auto">
          <a:xfrm>
            <a:off x="2232869" y="2989887"/>
            <a:ext cx="4983061" cy="600164"/>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err="1">
                <a:solidFill>
                  <a:srgbClr val="0000FF"/>
                </a:solidFill>
                <a:latin typeface="Times New Roman" panose="02020603050405020304" pitchFamily="18" charset="0"/>
                <a:cs typeface="Times New Roman" panose="02020603050405020304" pitchFamily="18" charset="0"/>
              </a:rPr>
              <a:t>Mức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nước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giảm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đi</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89967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500" fill="hold"/>
                                        <p:tgtEl>
                                          <p:spTgt spid="73732"/>
                                        </p:tgtEl>
                                        <p:attrNameLst>
                                          <p:attrName>ppt_w</p:attrName>
                                        </p:attrNameLst>
                                      </p:cBhvr>
                                      <p:tavLst>
                                        <p:tav tm="0">
                                          <p:val>
                                            <p:fltVal val="0"/>
                                          </p:val>
                                        </p:tav>
                                        <p:tav tm="100000">
                                          <p:val>
                                            <p:strVal val="#ppt_w"/>
                                          </p:val>
                                        </p:tav>
                                      </p:tavLst>
                                    </p:anim>
                                    <p:anim calcmode="lin" valueType="num">
                                      <p:cBhvr>
                                        <p:cTn id="8" dur="500" fill="hold"/>
                                        <p:tgtEl>
                                          <p:spTgt spid="7373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3733"/>
                                        </p:tgtEl>
                                        <p:attrNameLst>
                                          <p:attrName>style.visibility</p:attrName>
                                        </p:attrNameLst>
                                      </p:cBhvr>
                                      <p:to>
                                        <p:strVal val="visible"/>
                                      </p:to>
                                    </p:set>
                                    <p:anim calcmode="lin" valueType="num">
                                      <p:cBhvr>
                                        <p:cTn id="13" dur="500" fill="hold"/>
                                        <p:tgtEl>
                                          <p:spTgt spid="73733"/>
                                        </p:tgtEl>
                                        <p:attrNameLst>
                                          <p:attrName>ppt_w</p:attrName>
                                        </p:attrNameLst>
                                      </p:cBhvr>
                                      <p:tavLst>
                                        <p:tav tm="0">
                                          <p:val>
                                            <p:fltVal val="0"/>
                                          </p:val>
                                        </p:tav>
                                        <p:tav tm="100000">
                                          <p:val>
                                            <p:strVal val="#ppt_w"/>
                                          </p:val>
                                        </p:tav>
                                      </p:tavLst>
                                    </p:anim>
                                    <p:anim calcmode="lin" valueType="num">
                                      <p:cBhvr>
                                        <p:cTn id="14" dur="500" fill="hold"/>
                                        <p:tgtEl>
                                          <p:spTgt spid="7373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3734"/>
                                        </p:tgtEl>
                                        <p:attrNameLst>
                                          <p:attrName>style.visibility</p:attrName>
                                        </p:attrNameLst>
                                      </p:cBhvr>
                                      <p:to>
                                        <p:strVal val="visible"/>
                                      </p:to>
                                    </p:set>
                                    <p:anim calcmode="lin" valueType="num">
                                      <p:cBhvr>
                                        <p:cTn id="19" dur="500" fill="hold"/>
                                        <p:tgtEl>
                                          <p:spTgt spid="73734"/>
                                        </p:tgtEl>
                                        <p:attrNameLst>
                                          <p:attrName>ppt_w</p:attrName>
                                        </p:attrNameLst>
                                      </p:cBhvr>
                                      <p:tavLst>
                                        <p:tav tm="0">
                                          <p:val>
                                            <p:fltVal val="0"/>
                                          </p:val>
                                        </p:tav>
                                        <p:tav tm="100000">
                                          <p:val>
                                            <p:strVal val="#ppt_w"/>
                                          </p:val>
                                        </p:tav>
                                      </p:tavLst>
                                    </p:anim>
                                    <p:anim calcmode="lin" valueType="num">
                                      <p:cBhvr>
                                        <p:cTn id="20" dur="500" fill="hold"/>
                                        <p:tgtEl>
                                          <p:spTgt spid="737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animBg="1"/>
      <p:bldP spid="737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1314450" y="400050"/>
            <a:ext cx="685800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000" dirty="0">
                <a:latin typeface="Times New Roman" panose="02020603050405020304" pitchFamily="18" charset="0"/>
              </a:rPr>
              <a:t>-</a:t>
            </a:r>
            <a:r>
              <a:rPr lang="vi-VN" altLang="en-US" sz="3000" dirty="0">
                <a:latin typeface="Times New Roman" panose="02020603050405020304" pitchFamily="18" charset="0"/>
              </a:rPr>
              <a:t> </a:t>
            </a:r>
            <a:r>
              <a:rPr lang="en-US" altLang="en-US" sz="3000" dirty="0">
                <a:latin typeface="Times New Roman" panose="02020603050405020304" pitchFamily="18" charset="0"/>
              </a:rPr>
              <a:t>Nhận xét về mức chất lỏng trong ống nhiệt kế?</a:t>
            </a:r>
          </a:p>
          <a:p>
            <a:pPr algn="just">
              <a:spcBef>
                <a:spcPct val="50000"/>
              </a:spcBef>
            </a:pPr>
            <a:r>
              <a:rPr lang="vi-VN" altLang="en-US" sz="3000" b="1" dirty="0">
                <a:latin typeface="Times New Roman" panose="02020603050405020304" pitchFamily="18" charset="0"/>
              </a:rPr>
              <a:t/>
            </a:r>
            <a:br>
              <a:rPr lang="vi-VN" altLang="en-US" sz="3000" b="1" dirty="0">
                <a:latin typeface="Times New Roman" panose="02020603050405020304" pitchFamily="18" charset="0"/>
              </a:rPr>
            </a:br>
            <a:r>
              <a:rPr lang="en-US" altLang="en-US" sz="3000" dirty="0">
                <a:latin typeface="Times New Roman" panose="02020603050405020304" pitchFamily="18" charset="0"/>
              </a:rPr>
              <a:t>-</a:t>
            </a:r>
            <a:r>
              <a:rPr lang="vi-VN" altLang="en-US" sz="3000" dirty="0">
                <a:latin typeface="Times New Roman" panose="02020603050405020304" pitchFamily="18" charset="0"/>
              </a:rPr>
              <a:t> </a:t>
            </a:r>
            <a:r>
              <a:rPr lang="en-US" altLang="en-US" sz="3000" dirty="0">
                <a:latin typeface="Times New Roman" panose="02020603050405020304" pitchFamily="18" charset="0"/>
              </a:rPr>
              <a:t>Giải thích vì sao mức chất lỏng trong ống nhiệt kế lại thay đổi khi dùng nhiệt kế đo nhiệt độ khác </a:t>
            </a:r>
            <a:r>
              <a:rPr lang="en-US" altLang="en-US" sz="3000" dirty="0" err="1">
                <a:latin typeface="Times New Roman" panose="02020603050405020304" pitchFamily="18" charset="0"/>
              </a:rPr>
              <a:t>nhau</a:t>
            </a:r>
            <a:r>
              <a:rPr lang="en-US" altLang="en-US" sz="3000" dirty="0">
                <a:latin typeface="Times New Roman" panose="02020603050405020304" pitchFamily="18" charset="0"/>
              </a:rPr>
              <a:t>.</a:t>
            </a:r>
          </a:p>
          <a:p>
            <a:pPr algn="just">
              <a:spcBef>
                <a:spcPct val="50000"/>
              </a:spcBef>
            </a:pPr>
            <a:endParaRPr lang="en-US" altLang="en-US" sz="3000" dirty="0">
              <a:latin typeface="Times New Roman" panose="02020603050405020304" pitchFamily="18" charset="0"/>
            </a:endParaRPr>
          </a:p>
          <a:p>
            <a:pPr algn="just">
              <a:spcBef>
                <a:spcPct val="50000"/>
              </a:spcBef>
            </a:pPr>
            <a:endParaRPr lang="en-US" altLang="en-US" sz="3000" dirty="0">
              <a:latin typeface="Times New Roman" panose="02020603050405020304" pitchFamily="18" charset="0"/>
            </a:endParaRPr>
          </a:p>
        </p:txBody>
      </p:sp>
      <p:sp>
        <p:nvSpPr>
          <p:cNvPr id="72710" name="Text Box 6"/>
          <p:cNvSpPr txBox="1">
            <a:spLocks noChangeArrowheads="1"/>
          </p:cNvSpPr>
          <p:nvPr/>
        </p:nvSpPr>
        <p:spPr bwMode="auto">
          <a:xfrm>
            <a:off x="2514600" y="1392629"/>
            <a:ext cx="4000500" cy="553998"/>
          </a:xfrm>
          <a:prstGeom prst="rect">
            <a:avLst/>
          </a:prstGeom>
          <a:solidFill>
            <a:schemeClr val="accent1"/>
          </a:solidFill>
          <a:ln>
            <a:noFill/>
          </a:ln>
          <a:effectLst/>
        </p:spPr>
        <p:txBody>
          <a:bodyPr>
            <a:spAutoFit/>
          </a:bodyPr>
          <a:lstStyle/>
          <a:p>
            <a:pPr algn="just">
              <a:spcBef>
                <a:spcPct val="50000"/>
              </a:spcBef>
            </a:pPr>
            <a:r>
              <a:rPr lang="en-US" altLang="en-US" sz="3000" b="1" dirty="0">
                <a:solidFill>
                  <a:schemeClr val="bg1"/>
                </a:solidFill>
                <a:latin typeface="Times New Roman" panose="02020603050405020304" pitchFamily="18" charset="0"/>
              </a:rPr>
              <a:t>Mức chất lỏng thay đổi</a:t>
            </a:r>
          </a:p>
        </p:txBody>
      </p:sp>
      <p:sp>
        <p:nvSpPr>
          <p:cNvPr id="72711" name="Text Box 7"/>
          <p:cNvSpPr txBox="1">
            <a:spLocks noChangeArrowheads="1"/>
          </p:cNvSpPr>
          <p:nvPr/>
        </p:nvSpPr>
        <p:spPr bwMode="auto">
          <a:xfrm>
            <a:off x="1657350" y="3506100"/>
            <a:ext cx="6172200" cy="1015663"/>
          </a:xfrm>
          <a:prstGeom prst="rect">
            <a:avLst/>
          </a:prstGeom>
          <a:solidFill>
            <a:schemeClr val="accent1">
              <a:lumMod val="75000"/>
            </a:schemeClr>
          </a:solidFill>
          <a:ln>
            <a:noFill/>
          </a:ln>
          <a:effectLst/>
        </p:spPr>
        <p:txBody>
          <a:bodyPr>
            <a:spAutoFit/>
          </a:bodyPr>
          <a:lstStyle/>
          <a:p>
            <a:pPr algn="just">
              <a:spcBef>
                <a:spcPct val="50000"/>
              </a:spcBef>
            </a:pPr>
            <a:r>
              <a:rPr lang="en-US" altLang="en-US" sz="3000" b="1" dirty="0">
                <a:solidFill>
                  <a:schemeClr val="bg1"/>
                </a:solidFill>
                <a:latin typeface="Times New Roman" panose="02020603050405020304" pitchFamily="18" charset="0"/>
              </a:rPr>
              <a:t>Mức chất lỏng thay đổi vì  đo các vật nóng, lạnh khác nhau.</a:t>
            </a:r>
          </a:p>
        </p:txBody>
      </p:sp>
    </p:spTree>
    <p:extLst>
      <p:ext uri="{BB962C8B-B14F-4D97-AF65-F5344CB8AC3E}">
        <p14:creationId xmlns:p14="http://schemas.microsoft.com/office/powerpoint/2010/main" val="16842454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ppt_w</p:attrName>
                                        </p:attrNameLst>
                                      </p:cBhvr>
                                      <p:tavLst>
                                        <p:tav tm="0">
                                          <p:val>
                                            <p:fltVal val="0"/>
                                          </p:val>
                                        </p:tav>
                                        <p:tav tm="100000">
                                          <p:val>
                                            <p:strVal val="#ppt_w"/>
                                          </p:val>
                                        </p:tav>
                                      </p:tavLst>
                                    </p:anim>
                                    <p:anim calcmode="lin" valueType="num">
                                      <p:cBhvr>
                                        <p:cTn id="8" dur="500" fill="hold"/>
                                        <p:tgtEl>
                                          <p:spTgt spid="727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2710"/>
                                        </p:tgtEl>
                                        <p:attrNameLst>
                                          <p:attrName>style.visibility</p:attrName>
                                        </p:attrNameLst>
                                      </p:cBhvr>
                                      <p:to>
                                        <p:strVal val="visible"/>
                                      </p:to>
                                    </p:set>
                                    <p:anim calcmode="lin" valueType="num">
                                      <p:cBhvr>
                                        <p:cTn id="13" dur="500" fill="hold"/>
                                        <p:tgtEl>
                                          <p:spTgt spid="72710"/>
                                        </p:tgtEl>
                                        <p:attrNameLst>
                                          <p:attrName>ppt_w</p:attrName>
                                        </p:attrNameLst>
                                      </p:cBhvr>
                                      <p:tavLst>
                                        <p:tav tm="0">
                                          <p:val>
                                            <p:fltVal val="0"/>
                                          </p:val>
                                        </p:tav>
                                        <p:tav tm="100000">
                                          <p:val>
                                            <p:strVal val="#ppt_w"/>
                                          </p:val>
                                        </p:tav>
                                      </p:tavLst>
                                    </p:anim>
                                    <p:anim calcmode="lin" valueType="num">
                                      <p:cBhvr>
                                        <p:cTn id="14" dur="500" fill="hold"/>
                                        <p:tgtEl>
                                          <p:spTgt spid="7271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2711"/>
                                        </p:tgtEl>
                                        <p:attrNameLst>
                                          <p:attrName>style.visibility</p:attrName>
                                        </p:attrNameLst>
                                      </p:cBhvr>
                                      <p:to>
                                        <p:strVal val="visible"/>
                                      </p:to>
                                    </p:set>
                                    <p:anim calcmode="lin" valueType="num">
                                      <p:cBhvr>
                                        <p:cTn id="19" dur="500" fill="hold"/>
                                        <p:tgtEl>
                                          <p:spTgt spid="72711"/>
                                        </p:tgtEl>
                                        <p:attrNameLst>
                                          <p:attrName>ppt_w</p:attrName>
                                        </p:attrNameLst>
                                      </p:cBhvr>
                                      <p:tavLst>
                                        <p:tav tm="0">
                                          <p:val>
                                            <p:fltVal val="0"/>
                                          </p:val>
                                        </p:tav>
                                        <p:tav tm="100000">
                                          <p:val>
                                            <p:strVal val="#ppt_w"/>
                                          </p:val>
                                        </p:tav>
                                      </p:tavLst>
                                    </p:anim>
                                    <p:anim calcmode="lin" valueType="num">
                                      <p:cBhvr>
                                        <p:cTn id="20" dur="500" fill="hold"/>
                                        <p:tgtEl>
                                          <p:spTgt spid="727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10" grpId="0" animBg="1"/>
      <p:bldP spid="727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868680" y="203291"/>
            <a:ext cx="7543800" cy="1384995"/>
          </a:xfrm>
          <a:prstGeom prst="rect">
            <a:avLst/>
          </a:prstGeom>
          <a:noFill/>
        </p:spPr>
        <p:txBody>
          <a:bodyPr wrap="square" rtlCol="0">
            <a:spAutoFit/>
          </a:bodyPr>
          <a:lstStyle/>
          <a:p>
            <a:pPr algn="just">
              <a:buNone/>
            </a:pP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Dựa vào kết quả thí nghiệm, hãy giải thích vì sao mức chất lỏng trong ống nhiệt kế lại thay đổi khi dùng nhiệt kế đo nhiệt độ khác nhau?</a:t>
            </a:r>
          </a:p>
        </p:txBody>
      </p:sp>
      <p:sp>
        <p:nvSpPr>
          <p:cNvPr id="6" name="TextBox 5"/>
          <p:cNvSpPr txBox="1"/>
          <p:nvPr/>
        </p:nvSpPr>
        <p:spPr>
          <a:xfrm>
            <a:off x="335280" y="1588286"/>
            <a:ext cx="8610600" cy="2677656"/>
          </a:xfrm>
          <a:prstGeom prst="rect">
            <a:avLst/>
          </a:prstGeom>
          <a:noFill/>
        </p:spPr>
        <p:txBody>
          <a:bodyPr wrap="square" rtlCol="0">
            <a:spAutoFit/>
          </a:bodyPr>
          <a:lstStyle/>
          <a:p>
            <a:pPr algn="just">
              <a:buFontTx/>
              <a:buChar char="-"/>
            </a:pPr>
            <a:r>
              <a:rPr lang="en-US" sz="2800" dirty="0">
                <a:solidFill>
                  <a:srgbClr val="0033CC"/>
                </a:solidFill>
                <a:latin typeface="Times New Roman" panose="02020603050405020304" pitchFamily="18" charset="0"/>
                <a:cs typeface="Times New Roman" panose="02020603050405020304" pitchFamily="18" charset="0"/>
              </a:rPr>
              <a:t> Khi dùng nhiệt kế đo các vật nóng, lạnh khác nhau, chất lỏng trong ống sẽ nở ra hay co lại khác nhau nên mực chất lỏng trong ống nhiệt kế cũng khác nhau.</a:t>
            </a:r>
          </a:p>
          <a:p>
            <a:pPr algn="just">
              <a:buFontTx/>
              <a:buChar char="-"/>
            </a:pPr>
            <a:r>
              <a:rPr lang="en-US" sz="2800" dirty="0">
                <a:solidFill>
                  <a:srgbClr val="0033CC"/>
                </a:solidFill>
                <a:latin typeface="Times New Roman" panose="02020603050405020304" pitchFamily="18" charset="0"/>
                <a:cs typeface="Times New Roman" panose="02020603050405020304" pitchFamily="18" charset="0"/>
              </a:rPr>
              <a:t> Vật càng nóng, mực chất lỏng trong ống nhiệt kế càng dâng cao.</a:t>
            </a:r>
          </a:p>
          <a:p>
            <a:pPr algn="just">
              <a:buFontTx/>
              <a:buChar char="-"/>
            </a:pPr>
            <a:r>
              <a:rPr lang="en-US" sz="2800" dirty="0">
                <a:solidFill>
                  <a:srgbClr val="0033CC"/>
                </a:solidFill>
                <a:latin typeface="Times New Roman" panose="02020603050405020304" pitchFamily="18" charset="0"/>
                <a:cs typeface="Times New Roman" panose="02020603050405020304" pitchFamily="18" charset="0"/>
              </a:rPr>
              <a:t> Vật càng lạnh, mực chất lỏng trong ống nhiệt kế hạ thấp.</a:t>
            </a:r>
          </a:p>
        </p:txBody>
      </p:sp>
      <p:pic>
        <p:nvPicPr>
          <p:cNvPr id="7" name="Picture 4" descr="qustionbig_w"/>
          <p:cNvPicPr>
            <a:picLocks noChangeAspect="1" noChangeArrowheads="1" noCrop="1"/>
          </p:cNvPicPr>
          <p:nvPr/>
        </p:nvPicPr>
        <p:blipFill>
          <a:blip r:embed="rId3" cstate="print"/>
          <a:srcRect/>
          <a:stretch>
            <a:fillRect/>
          </a:stretch>
        </p:blipFill>
        <p:spPr bwMode="auto">
          <a:xfrm>
            <a:off x="335280" y="203291"/>
            <a:ext cx="835152" cy="819929"/>
          </a:xfrm>
          <a:prstGeom prst="rect">
            <a:avLst/>
          </a:prstGeom>
          <a:noFill/>
          <a:ln w="9525">
            <a:noFill/>
            <a:miter lim="800000"/>
            <a:headEnd/>
            <a:tailEnd/>
          </a:ln>
        </p:spPr>
      </p:pic>
    </p:spTree>
    <p:extLst>
      <p:ext uri="{BB962C8B-B14F-4D97-AF65-F5344CB8AC3E}">
        <p14:creationId xmlns:p14="http://schemas.microsoft.com/office/powerpoint/2010/main" val="93375248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horizont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1428750"/>
            <a:ext cx="6705600" cy="1754326"/>
          </a:xfrm>
          <a:prstGeom prst="rect">
            <a:avLst/>
          </a:prstGeom>
          <a:noFill/>
        </p:spPr>
        <p:txBody>
          <a:bodyPr wrap="square" rtlCol="0">
            <a:spAutoFit/>
          </a:bodyPr>
          <a:lstStyle/>
          <a:p>
            <a:r>
              <a:rPr lang="en-US" sz="3600" dirty="0">
                <a:solidFill>
                  <a:schemeClr val="tx2"/>
                </a:solidFill>
                <a:latin typeface="Times New Roman" panose="02020603050405020304" pitchFamily="18" charset="0"/>
                <a:cs typeface="Times New Roman" panose="02020603050405020304" pitchFamily="18" charset="0"/>
              </a:rPr>
              <a:t>Nước và các chất lỏng khác thay đổi như thế nào khi nóng lên và lạnh đi?</a:t>
            </a:r>
          </a:p>
        </p:txBody>
      </p:sp>
      <p:pic>
        <p:nvPicPr>
          <p:cNvPr id="7" name="Picture 4" descr="qustionbig_w"/>
          <p:cNvPicPr>
            <a:picLocks noChangeAspect="1" noChangeArrowheads="1" noCrop="1"/>
          </p:cNvPicPr>
          <p:nvPr/>
        </p:nvPicPr>
        <p:blipFill>
          <a:blip r:embed="rId4" cstate="print"/>
          <a:srcRect/>
          <a:stretch>
            <a:fillRect/>
          </a:stretch>
        </p:blipFill>
        <p:spPr bwMode="auto">
          <a:xfrm>
            <a:off x="910675" y="1479277"/>
            <a:ext cx="689525" cy="676956"/>
          </a:xfrm>
          <a:prstGeom prst="rect">
            <a:avLst/>
          </a:prstGeom>
          <a:noFill/>
          <a:ln w="9525">
            <a:noFill/>
            <a:miter lim="800000"/>
            <a:headEnd/>
            <a:tailEnd/>
          </a:ln>
        </p:spPr>
      </p:pic>
    </p:spTree>
    <p:extLst>
      <p:ext uri="{BB962C8B-B14F-4D97-AF65-F5344CB8AC3E}">
        <p14:creationId xmlns:p14="http://schemas.microsoft.com/office/powerpoint/2010/main" val="128100457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Grp="1" noChangeArrowheads="1"/>
          </p:cNvSpPr>
          <p:nvPr>
            <p:ph type="title"/>
          </p:nvPr>
        </p:nvSpPr>
        <p:spPr/>
        <p:txBody>
          <a:bodyPr/>
          <a:lstStyle/>
          <a:p>
            <a:endParaRPr lang="en-US" altLang="en-US"/>
          </a:p>
        </p:txBody>
      </p:sp>
      <p:sp>
        <p:nvSpPr>
          <p:cNvPr id="28679" name="Rectangle 7"/>
          <p:cNvSpPr>
            <a:spLocks noGrp="1" noChangeArrowheads="1"/>
          </p:cNvSpPr>
          <p:nvPr>
            <p:ph sz="quarter" idx="2"/>
          </p:nvPr>
        </p:nvSpPr>
        <p:spPr>
          <a:xfrm>
            <a:off x="1657351" y="2788444"/>
            <a:ext cx="2832497" cy="1326356"/>
          </a:xfrm>
        </p:spPr>
        <p:txBody>
          <a:bodyPr/>
          <a:lstStyle/>
          <a:p>
            <a:endParaRPr lang="en-US" altLang="en-US" sz="1800"/>
          </a:p>
        </p:txBody>
      </p:sp>
      <p:sp>
        <p:nvSpPr>
          <p:cNvPr id="28680" name="Rectangle 8"/>
          <p:cNvSpPr>
            <a:spLocks noGrp="1" noChangeArrowheads="1"/>
          </p:cNvSpPr>
          <p:nvPr>
            <p:ph sz="half" idx="3"/>
          </p:nvPr>
        </p:nvSpPr>
        <p:spPr>
          <a:xfrm>
            <a:off x="4597003" y="1371600"/>
            <a:ext cx="2832497" cy="2743200"/>
          </a:xfrm>
        </p:spPr>
        <p:txBody>
          <a:bodyPr/>
          <a:lstStyle/>
          <a:p>
            <a:endParaRPr lang="en-US" altLang="en-US" sz="2100"/>
          </a:p>
        </p:txBody>
      </p:sp>
      <p:pic>
        <p:nvPicPr>
          <p:cNvPr id="28676" name="Picture 4" descr="A0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571500"/>
            <a:ext cx="9144000" cy="6115050"/>
          </a:xfrm>
          <a:prstGeom prst="rect">
            <a:avLst/>
          </a:prstGeom>
          <a:noFill/>
          <a:extLst>
            <a:ext uri="{909E8E84-426E-40DD-AFC4-6F175D3DCCD1}">
              <a14:hiddenFill xmlns:a14="http://schemas.microsoft.com/office/drawing/2010/main">
                <a:solidFill>
                  <a:srgbClr val="FFFFFF"/>
                </a:solidFill>
              </a14:hiddenFill>
            </a:ext>
          </a:extLst>
        </p:spPr>
      </p:pic>
      <p:sp>
        <p:nvSpPr>
          <p:cNvPr id="28682" name="Rectangle 10"/>
          <p:cNvSpPr>
            <a:spLocks noChangeArrowheads="1"/>
          </p:cNvSpPr>
          <p:nvPr/>
        </p:nvSpPr>
        <p:spPr bwMode="auto">
          <a:xfrm>
            <a:off x="319040" y="304294"/>
            <a:ext cx="7886700" cy="2343150"/>
          </a:xfrm>
          <a:prstGeom prst="rect">
            <a:avLst/>
          </a:prstGeom>
          <a:solidFill>
            <a:schemeClr val="tx2">
              <a:lumMod val="20000"/>
              <a:lumOff val="80000"/>
            </a:schemeClr>
          </a:solidFill>
          <a:ln w="9525">
            <a:solidFill>
              <a:schemeClr val="accent1">
                <a:lumMod val="20000"/>
                <a:lumOff val="80000"/>
              </a:schemeClr>
            </a:solidFill>
            <a:miter lim="800000"/>
            <a:headEnd/>
            <a:tailEnd/>
          </a:ln>
          <a:effectLst/>
        </p:spPr>
        <p:txBody>
          <a:bodyPr wrap="none" anchor="ctr"/>
          <a:lstStyle/>
          <a:p>
            <a:pPr algn="ctr" eaLnBrk="1" hangingPunct="1"/>
            <a:endParaRPr lang="en-US" altLang="en-US" sz="1350">
              <a:latin typeface="Arial" panose="020B0604020202020204" pitchFamily="34" charset="0"/>
            </a:endParaRPr>
          </a:p>
        </p:txBody>
      </p:sp>
      <p:sp>
        <p:nvSpPr>
          <p:cNvPr id="28684" name="Text Box 12"/>
          <p:cNvSpPr txBox="1">
            <a:spLocks noChangeArrowheads="1"/>
          </p:cNvSpPr>
          <p:nvPr/>
        </p:nvSpPr>
        <p:spPr bwMode="auto">
          <a:xfrm>
            <a:off x="2166936" y="618619"/>
            <a:ext cx="5148263"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r>
              <a:rPr lang="en-US" altLang="en-US" sz="3600" dirty="0">
                <a:solidFill>
                  <a:srgbClr val="660066"/>
                </a:solidFill>
                <a:latin typeface="Times New Roman" panose="02020603050405020304" pitchFamily="18" charset="0"/>
                <a:cs typeface="Times New Roman" panose="02020603050405020304" pitchFamily="18" charset="0"/>
              </a:rPr>
              <a:t>N­</a:t>
            </a:r>
            <a:r>
              <a:rPr lang="vi-VN" altLang="en-US" sz="3600" dirty="0">
                <a:solidFill>
                  <a:srgbClr val="660066"/>
                </a:solidFill>
                <a:latin typeface="Times New Roman" panose="02020603050405020304" pitchFamily="18" charset="0"/>
                <a:cs typeface="Times New Roman" panose="02020603050405020304" pitchFamily="18" charset="0"/>
              </a:rPr>
              <a:t>ước</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và</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các</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chất</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lỏng</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khác</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nở</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ra</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khi</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nóng</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lên</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và</a:t>
            </a:r>
            <a:r>
              <a:rPr lang="en-US" altLang="en-US" sz="3600" dirty="0">
                <a:solidFill>
                  <a:srgbClr val="660066"/>
                </a:solidFill>
                <a:latin typeface="Times New Roman" panose="02020603050405020304" pitchFamily="18" charset="0"/>
                <a:cs typeface="Times New Roman" panose="02020603050405020304" pitchFamily="18" charset="0"/>
              </a:rPr>
              <a:t> co </a:t>
            </a:r>
            <a:r>
              <a:rPr lang="en-US" altLang="en-US" sz="3600" dirty="0" err="1">
                <a:solidFill>
                  <a:srgbClr val="660066"/>
                </a:solidFill>
                <a:latin typeface="Times New Roman" panose="02020603050405020304" pitchFamily="18" charset="0"/>
                <a:cs typeface="Times New Roman" panose="02020603050405020304" pitchFamily="18" charset="0"/>
              </a:rPr>
              <a:t>lại</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khi</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lạnh</a:t>
            </a:r>
            <a:r>
              <a:rPr lang="en-US" altLang="en-US" sz="3600" dirty="0">
                <a:solidFill>
                  <a:srgbClr val="660066"/>
                </a:solidFill>
                <a:latin typeface="Times New Roman" panose="02020603050405020304" pitchFamily="18" charset="0"/>
                <a:cs typeface="Times New Roman" panose="02020603050405020304" pitchFamily="18" charset="0"/>
              </a:rPr>
              <a:t> </a:t>
            </a:r>
            <a:r>
              <a:rPr lang="en-US" altLang="en-US" sz="3600" dirty="0" err="1">
                <a:solidFill>
                  <a:srgbClr val="660066"/>
                </a:solidFill>
                <a:latin typeface="Times New Roman" panose="02020603050405020304" pitchFamily="18" charset="0"/>
                <a:cs typeface="Times New Roman" panose="02020603050405020304" pitchFamily="18" charset="0"/>
              </a:rPr>
              <a:t>đi</a:t>
            </a:r>
            <a:r>
              <a:rPr lang="en-US" altLang="en-US" sz="3600" dirty="0">
                <a:solidFill>
                  <a:srgbClr val="660066"/>
                </a:solidFill>
                <a:latin typeface="Times New Roman" panose="02020603050405020304" pitchFamily="18" charset="0"/>
                <a:cs typeface="Times New Roman" panose="02020603050405020304" pitchFamily="18" charset="0"/>
              </a:rPr>
              <a:t>.</a:t>
            </a:r>
          </a:p>
          <a:p>
            <a:pPr algn="just" eaLnBrk="1" hangingPunct="1"/>
            <a:r>
              <a:rPr lang="en-US" altLang="en-US" sz="2700" dirty="0">
                <a:solidFill>
                  <a:srgbClr val="660066"/>
                </a:solidFill>
                <a:latin typeface="Times New Roman" panose="02020603050405020304" pitchFamily="18" charset="0"/>
                <a:cs typeface="Times New Roman" panose="02020603050405020304" pitchFamily="18" charset="0"/>
              </a:rPr>
              <a:t>     </a:t>
            </a:r>
          </a:p>
        </p:txBody>
      </p:sp>
      <p:pic>
        <p:nvPicPr>
          <p:cNvPr id="28687" name="Picture 15">
            <a:hlinkClick r:id="" action="ppaction://media"/>
          </p:cNvPr>
          <p:cNvPicPr>
            <a:picLocks noGrp="1" noChangeAspect="1" noChangeArrowheads="1"/>
          </p:cNvPicPr>
          <p:nvPr>
            <p:ph sz="quarter" idx="1"/>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a:xfrm>
            <a:off x="-514350" y="5143500"/>
            <a:ext cx="228600" cy="228600"/>
          </a:xfrm>
        </p:spPr>
      </p:pic>
      <p:pic>
        <p:nvPicPr>
          <p:cNvPr id="28688" name="Picture 16" descr="NhieÌ£t_keÌ"/>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63422" y="332869"/>
            <a:ext cx="67746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8689" name="Picture 17" descr="aÌ‰nh_1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82887" y="618619"/>
            <a:ext cx="7143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436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8684"/>
                                        </p:tgtEl>
                                        <p:attrNameLst>
                                          <p:attrName>r</p:attrName>
                                        </p:attrNameLst>
                                      </p:cBhvr>
                                    </p:animRot>
                                    <p:animRot by="-240000">
                                      <p:cBhvr>
                                        <p:cTn id="7" dur="200" fill="hold">
                                          <p:stCondLst>
                                            <p:cond delay="200"/>
                                          </p:stCondLst>
                                        </p:cTn>
                                        <p:tgtEl>
                                          <p:spTgt spid="28684"/>
                                        </p:tgtEl>
                                        <p:attrNameLst>
                                          <p:attrName>r</p:attrName>
                                        </p:attrNameLst>
                                      </p:cBhvr>
                                    </p:animRot>
                                    <p:animRot by="240000">
                                      <p:cBhvr>
                                        <p:cTn id="8" dur="200" fill="hold">
                                          <p:stCondLst>
                                            <p:cond delay="400"/>
                                          </p:stCondLst>
                                        </p:cTn>
                                        <p:tgtEl>
                                          <p:spTgt spid="28684"/>
                                        </p:tgtEl>
                                        <p:attrNameLst>
                                          <p:attrName>r</p:attrName>
                                        </p:attrNameLst>
                                      </p:cBhvr>
                                    </p:animRot>
                                    <p:animRot by="-240000">
                                      <p:cBhvr>
                                        <p:cTn id="9" dur="200" fill="hold">
                                          <p:stCondLst>
                                            <p:cond delay="600"/>
                                          </p:stCondLst>
                                        </p:cTn>
                                        <p:tgtEl>
                                          <p:spTgt spid="28684"/>
                                        </p:tgtEl>
                                        <p:attrNameLst>
                                          <p:attrName>r</p:attrName>
                                        </p:attrNameLst>
                                      </p:cBhvr>
                                    </p:animRot>
                                    <p:animRot by="120000">
                                      <p:cBhvr>
                                        <p:cTn id="10" dur="200" fill="hold">
                                          <p:stCondLst>
                                            <p:cond delay="800"/>
                                          </p:stCondLst>
                                        </p:cTn>
                                        <p:tgtEl>
                                          <p:spTgt spid="28684"/>
                                        </p:tgtEl>
                                        <p:attrNameLst>
                                          <p:attrName>r</p:attrName>
                                        </p:attrNameLst>
                                      </p:cBhvr>
                                    </p:animRot>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4745" fill="hold"/>
                                        <p:tgtEl>
                                          <p:spTgt spid="2868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687"/>
                </p:tgtEl>
              </p:cMediaNode>
            </p:audio>
          </p:childTnLst>
        </p:cTn>
      </p:par>
    </p:tnLst>
    <p:bldLst>
      <p:bldP spid="286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362200" y="1809750"/>
            <a:ext cx="4800600" cy="1355436"/>
          </a:xfrm>
          <a:prstGeom prst="rect">
            <a:avLst/>
          </a:prstGeom>
          <a:noFill/>
        </p:spPr>
        <p:txBody>
          <a:bodyPr wrap="square" rtlCol="0">
            <a:spAutoFit/>
          </a:bodyPr>
          <a:lstStyle/>
          <a:p>
            <a:pPr>
              <a:lnSpc>
                <a:spcPct val="114000"/>
              </a:lnSpc>
            </a:pPr>
            <a:r>
              <a:rPr lang="vi-VN" sz="7200" b="1" dirty="0">
                <a:solidFill>
                  <a:srgbClr val="FFFF00"/>
                </a:solidFill>
                <a:latin typeface="Times New Roman" pitchFamily="18" charset="0"/>
                <a:ea typeface="HP001 5Ha" pitchFamily="34" charset="-127"/>
                <a:cs typeface="Times New Roman" pitchFamily="18" charset="0"/>
              </a:rPr>
              <a:t>Khởi động</a:t>
            </a:r>
            <a:endParaRPr lang="en-US" sz="7200" b="1" dirty="0">
              <a:solidFill>
                <a:srgbClr val="FFFF00"/>
              </a:solidFill>
              <a:latin typeface="Times New Roman" pitchFamily="18" charset="0"/>
              <a:ea typeface="HP001 5Ha" pitchFamily="34" charset="-127"/>
              <a:cs typeface="Times New Roman" pitchFamily="18" charset="0"/>
            </a:endParaRPr>
          </a:p>
        </p:txBody>
      </p:sp>
    </p:spTree>
    <p:extLst>
      <p:ext uri="{BB962C8B-B14F-4D97-AF65-F5344CB8AC3E}">
        <p14:creationId xmlns:p14="http://schemas.microsoft.com/office/powerpoint/2010/main" val="3774426970"/>
      </p:ext>
    </p:extLst>
  </p:cSld>
  <p:clrMapOvr>
    <a:masterClrMapping/>
  </p:clrMapOvr>
  <p:transition spd="slow">
    <p:randomBar dir="vert"/>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0"/>
            <a:ext cx="6858000" cy="51435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 name="Rectangle 10"/>
          <p:cNvSpPr/>
          <p:nvPr/>
        </p:nvSpPr>
        <p:spPr>
          <a:xfrm>
            <a:off x="1143000" y="0"/>
            <a:ext cx="6858000" cy="51435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19142"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9143"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9144" name="Rectangle 8"/>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pic>
        <p:nvPicPr>
          <p:cNvPr id="219146" name="Picture 10"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8" y="0"/>
            <a:ext cx="9077632" cy="5143500"/>
          </a:xfrm>
          <a:prstGeom prst="rect">
            <a:avLst/>
          </a:prstGeom>
          <a:gradFill rotWithShape="1">
            <a:gsLst>
              <a:gs pos="0">
                <a:srgbClr val="CCFFFF"/>
              </a:gs>
              <a:gs pos="100000">
                <a:srgbClr val="FCE4F6"/>
              </a:gs>
            </a:gsLst>
            <a:lin ang="18900000" scaled="1"/>
          </a:gradFill>
          <a:ln w="63500" cmpd="thickThin">
            <a:solidFill>
              <a:srgbClr val="FF6600"/>
            </a:solidFill>
            <a:miter lim="800000"/>
            <a:headEnd/>
            <a:tailEnd/>
          </a:ln>
        </p:spPr>
      </p:pic>
      <p:grpSp>
        <p:nvGrpSpPr>
          <p:cNvPr id="219148" name="Group 6"/>
          <p:cNvGrpSpPr>
            <a:grpSpLocks/>
          </p:cNvGrpSpPr>
          <p:nvPr/>
        </p:nvGrpSpPr>
        <p:grpSpPr bwMode="auto">
          <a:xfrm>
            <a:off x="1771650" y="228600"/>
            <a:ext cx="3771900" cy="137160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2333084" y="1246632"/>
              <a:ext cx="2220487" cy="48731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3:</a:t>
              </a:r>
            </a:p>
          </p:txBody>
        </p:sp>
      </p:grpSp>
      <p:sp>
        <p:nvSpPr>
          <p:cNvPr id="219165" name="WordArt 29"/>
          <p:cNvSpPr>
            <a:spLocks noChangeArrowheads="1" noChangeShapeType="1" noTextEdit="1"/>
          </p:cNvSpPr>
          <p:nvPr/>
        </p:nvSpPr>
        <p:spPr bwMode="auto">
          <a:xfrm>
            <a:off x="1657350" y="2114550"/>
            <a:ext cx="5829300" cy="1428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TopRight"/>
              <a:lightRig rig="legacyFlat3" dir="b"/>
            </a:scene3d>
            <a:sp3d extrusionH="430200" prstMaterial="legacyMatte">
              <a:extrusionClr>
                <a:srgbClr val="DDDDDD"/>
              </a:extrusionClr>
              <a:contourClr>
                <a:srgbClr val="FF00FF"/>
              </a:contourClr>
            </a:sp3d>
          </a:bodyPr>
          <a:lstStyle/>
          <a:p>
            <a:pPr algn="ctr"/>
            <a:r>
              <a:rPr lang="en-US" sz="2100" kern="10" dirty="0" err="1">
                <a:ln w="9525">
                  <a:round/>
                  <a:headEnd/>
                  <a:tailEnd/>
                </a:ln>
                <a:solidFill>
                  <a:srgbClr val="FF00FF"/>
                </a:solidFill>
                <a:latin typeface="Times New Roman" panose="02020603050405020304" pitchFamily="18" charset="0"/>
                <a:cs typeface="Times New Roman" panose="02020603050405020304" pitchFamily="18" charset="0"/>
              </a:rPr>
              <a:t>Những</a:t>
            </a:r>
            <a:r>
              <a:rPr lang="en-US" sz="2100" kern="10" dirty="0">
                <a:ln w="9525">
                  <a:round/>
                  <a:headEnd/>
                  <a:tailEnd/>
                </a:ln>
                <a:solidFill>
                  <a:srgbClr val="FF00FF"/>
                </a:solidFill>
                <a:latin typeface="Times New Roman" panose="02020603050405020304" pitchFamily="18" charset="0"/>
                <a:cs typeface="Times New Roman" panose="02020603050405020304" pitchFamily="18" charset="0"/>
              </a:rPr>
              <a:t> </a:t>
            </a:r>
            <a:r>
              <a:rPr lang="en-US" sz="2100" kern="10" dirty="0" err="1">
                <a:ln w="9525">
                  <a:round/>
                  <a:headEnd/>
                  <a:tailEnd/>
                </a:ln>
                <a:solidFill>
                  <a:srgbClr val="FF00FF"/>
                </a:solidFill>
                <a:latin typeface="Times New Roman" panose="02020603050405020304" pitchFamily="18" charset="0"/>
                <a:cs typeface="Times New Roman" panose="02020603050405020304" pitchFamily="18" charset="0"/>
              </a:rPr>
              <a:t>ứng</a:t>
            </a:r>
            <a:r>
              <a:rPr lang="en-US" sz="2100" kern="10" dirty="0">
                <a:ln w="9525">
                  <a:round/>
                  <a:headEnd/>
                  <a:tailEnd/>
                </a:ln>
                <a:solidFill>
                  <a:srgbClr val="FF00FF"/>
                </a:solidFill>
                <a:latin typeface="Times New Roman" panose="02020603050405020304" pitchFamily="18" charset="0"/>
                <a:cs typeface="Times New Roman" panose="02020603050405020304" pitchFamily="18" charset="0"/>
              </a:rPr>
              <a:t> </a:t>
            </a:r>
            <a:r>
              <a:rPr lang="en-US" sz="2100" kern="10" dirty="0" err="1">
                <a:ln w="9525">
                  <a:round/>
                  <a:headEnd/>
                  <a:tailEnd/>
                </a:ln>
                <a:solidFill>
                  <a:srgbClr val="FF00FF"/>
                </a:solidFill>
                <a:latin typeface="Times New Roman" panose="02020603050405020304" pitchFamily="18" charset="0"/>
                <a:cs typeface="Times New Roman" panose="02020603050405020304" pitchFamily="18" charset="0"/>
              </a:rPr>
              <a:t>dụng</a:t>
            </a:r>
            <a:r>
              <a:rPr lang="en-US" sz="2100" kern="10" dirty="0">
                <a:ln w="9525">
                  <a:round/>
                  <a:headEnd/>
                  <a:tailEnd/>
                </a:ln>
                <a:solidFill>
                  <a:srgbClr val="FF00FF"/>
                </a:solidFill>
                <a:latin typeface="Times New Roman" panose="02020603050405020304" pitchFamily="18" charset="0"/>
                <a:cs typeface="Times New Roman" panose="02020603050405020304" pitchFamily="18" charset="0"/>
              </a:rPr>
              <a:t> </a:t>
            </a:r>
            <a:r>
              <a:rPr lang="en-US" sz="2100" kern="10" dirty="0" err="1">
                <a:ln w="9525">
                  <a:round/>
                  <a:headEnd/>
                  <a:tailEnd/>
                </a:ln>
                <a:solidFill>
                  <a:srgbClr val="FF00FF"/>
                </a:solidFill>
                <a:latin typeface="Times New Roman" panose="02020603050405020304" pitchFamily="18" charset="0"/>
                <a:cs typeface="Times New Roman" panose="02020603050405020304" pitchFamily="18" charset="0"/>
              </a:rPr>
              <a:t>trong</a:t>
            </a:r>
            <a:r>
              <a:rPr lang="en-US" sz="2100" kern="10" dirty="0">
                <a:ln w="9525">
                  <a:round/>
                  <a:headEnd/>
                  <a:tailEnd/>
                </a:ln>
                <a:solidFill>
                  <a:srgbClr val="FF00FF"/>
                </a:solidFill>
                <a:latin typeface="Times New Roman" panose="02020603050405020304" pitchFamily="18" charset="0"/>
                <a:cs typeface="Times New Roman" panose="02020603050405020304" pitchFamily="18" charset="0"/>
              </a:rPr>
              <a:t> </a:t>
            </a:r>
            <a:r>
              <a:rPr lang="en-US" sz="2100" kern="10" dirty="0" err="1">
                <a:ln w="9525">
                  <a:round/>
                  <a:headEnd/>
                  <a:tailEnd/>
                </a:ln>
                <a:solidFill>
                  <a:srgbClr val="FF00FF"/>
                </a:solidFill>
                <a:latin typeface="Times New Roman" panose="02020603050405020304" pitchFamily="18" charset="0"/>
                <a:cs typeface="Times New Roman" panose="02020603050405020304" pitchFamily="18" charset="0"/>
              </a:rPr>
              <a:t>thực</a:t>
            </a:r>
            <a:r>
              <a:rPr lang="en-US" sz="2100" kern="10" dirty="0">
                <a:ln w="9525">
                  <a:round/>
                  <a:headEnd/>
                  <a:tailEnd/>
                </a:ln>
                <a:solidFill>
                  <a:srgbClr val="FF00FF"/>
                </a:solidFill>
                <a:latin typeface="Times New Roman" panose="02020603050405020304" pitchFamily="18" charset="0"/>
                <a:cs typeface="Times New Roman" panose="02020603050405020304" pitchFamily="18" charset="0"/>
              </a:rPr>
              <a:t> </a:t>
            </a:r>
            <a:r>
              <a:rPr lang="en-US" sz="2100" kern="10" dirty="0" err="1">
                <a:ln w="9525">
                  <a:round/>
                  <a:headEnd/>
                  <a:tailEnd/>
                </a:ln>
                <a:solidFill>
                  <a:srgbClr val="FF00FF"/>
                </a:solidFill>
                <a:latin typeface="Times New Roman" panose="02020603050405020304" pitchFamily="18" charset="0"/>
                <a:cs typeface="Times New Roman" panose="02020603050405020304" pitchFamily="18" charset="0"/>
              </a:rPr>
              <a:t>tế</a:t>
            </a:r>
            <a:endParaRPr lang="en-US" sz="2100" kern="10" dirty="0">
              <a:ln w="9525">
                <a:round/>
                <a:headEnd/>
                <a:tailEnd/>
              </a:ln>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8639932"/>
      </p:ext>
    </p:extLst>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5143500"/>
          </a:xfrm>
          <a:prstGeom prst="rect">
            <a:avLst/>
          </a:prstGeom>
          <a:solidFill>
            <a:srgbClr val="FFFFFF">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21189" name="Rectangle 5"/>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21190"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21191"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21192" name="Rectangle 8"/>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pic>
        <p:nvPicPr>
          <p:cNvPr id="221196" name="Picture 12" descr="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3999" cy="5143500"/>
          </a:xfrm>
          <a:prstGeom prst="rect">
            <a:avLst/>
          </a:prstGeom>
          <a:noFill/>
          <a:ln w="88900" cmpd="tri"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350">
              <a:solidFill>
                <a:schemeClr val="lt1"/>
              </a:solidFill>
              <a:latin typeface="Times New Roman" panose="02020603050405020304" pitchFamily="18" charset="0"/>
              <a:cs typeface="Times New Roman" panose="02020603050405020304" pitchFamily="18" charset="0"/>
            </a:endParaRPr>
          </a:p>
        </p:txBody>
      </p:sp>
      <p:sp>
        <p:nvSpPr>
          <p:cNvPr id="221198" name="Text Box 14"/>
          <p:cNvSpPr txBox="1">
            <a:spLocks noChangeArrowheads="1"/>
          </p:cNvSpPr>
          <p:nvPr/>
        </p:nvSpPr>
        <p:spPr bwMode="auto">
          <a:xfrm>
            <a:off x="1357313" y="685800"/>
            <a:ext cx="6515100" cy="382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550" b="1" dirty="0">
                <a:solidFill>
                  <a:srgbClr val="CC0000"/>
                </a:solidFill>
                <a:latin typeface="Times New Roman" panose="02020603050405020304" pitchFamily="18" charset="0"/>
                <a:cs typeface="Times New Roman" panose="02020603050405020304" pitchFamily="18" charset="0"/>
              </a:rPr>
              <a:t>   </a:t>
            </a:r>
            <a:r>
              <a:rPr lang="en-US" altLang="en-US" sz="2550" b="1" dirty="0" err="1">
                <a:solidFill>
                  <a:srgbClr val="CC0000"/>
                </a:solidFill>
                <a:latin typeface="Times New Roman" panose="02020603050405020304" pitchFamily="18" charset="0"/>
                <a:cs typeface="Times New Roman" panose="02020603050405020304" pitchFamily="18" charset="0"/>
              </a:rPr>
              <a:t>Câu</a:t>
            </a:r>
            <a:r>
              <a:rPr lang="en-US" altLang="en-US" sz="2550" b="1" dirty="0">
                <a:solidFill>
                  <a:srgbClr val="CC0000"/>
                </a:solidFill>
                <a:latin typeface="Times New Roman" panose="02020603050405020304" pitchFamily="18" charset="0"/>
                <a:cs typeface="Times New Roman" panose="02020603050405020304" pitchFamily="18" charset="0"/>
              </a:rPr>
              <a:t> 1</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Tại</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sao</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khi</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đun</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nước</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không</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nên</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đổ</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đầy</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nước</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vào</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ấm</a:t>
            </a:r>
            <a:endParaRPr lang="en-US" altLang="en-US" sz="2550" b="1" dirty="0">
              <a:solidFill>
                <a:srgbClr val="000066"/>
              </a:solidFill>
              <a:latin typeface="Times New Roman" panose="02020603050405020304" pitchFamily="18" charset="0"/>
              <a:cs typeface="Times New Roman" panose="02020603050405020304" pitchFamily="18" charset="0"/>
            </a:endParaRPr>
          </a:p>
          <a:p>
            <a:pPr algn="just">
              <a:spcBef>
                <a:spcPct val="50000"/>
              </a:spcBef>
            </a:pPr>
            <a:r>
              <a:rPr lang="en-US" altLang="en-US" sz="2550" b="1" dirty="0">
                <a:solidFill>
                  <a:srgbClr val="CC0000"/>
                </a:solidFill>
                <a:latin typeface="Times New Roman" panose="02020603050405020304" pitchFamily="18" charset="0"/>
                <a:cs typeface="Times New Roman" panose="02020603050405020304" pitchFamily="18" charset="0"/>
              </a:rPr>
              <a:t>   </a:t>
            </a:r>
            <a:r>
              <a:rPr lang="en-US" altLang="en-US" sz="2550" b="1" dirty="0" err="1">
                <a:solidFill>
                  <a:srgbClr val="CC0000"/>
                </a:solidFill>
                <a:latin typeface="Times New Roman" panose="02020603050405020304" pitchFamily="18" charset="0"/>
                <a:cs typeface="Times New Roman" panose="02020603050405020304" pitchFamily="18" charset="0"/>
              </a:rPr>
              <a:t>Câu</a:t>
            </a:r>
            <a:r>
              <a:rPr lang="en-US" altLang="en-US" sz="2550" b="1" dirty="0">
                <a:solidFill>
                  <a:srgbClr val="CC0000"/>
                </a:solidFill>
                <a:latin typeface="Times New Roman" panose="02020603050405020304" pitchFamily="18" charset="0"/>
                <a:cs typeface="Times New Roman" panose="02020603050405020304" pitchFamily="18" charset="0"/>
              </a:rPr>
              <a:t> 2</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Tại</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sao</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khi</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bị</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sốt</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người</a:t>
            </a:r>
            <a:r>
              <a:rPr lang="en-US" altLang="en-US" sz="2550" b="1" dirty="0">
                <a:solidFill>
                  <a:srgbClr val="000066"/>
                </a:solidFill>
                <a:latin typeface="Times New Roman" panose="02020603050405020304" pitchFamily="18" charset="0"/>
                <a:cs typeface="Times New Roman" panose="02020603050405020304" pitchFamily="18" charset="0"/>
              </a:rPr>
              <a:t> ta </a:t>
            </a:r>
            <a:r>
              <a:rPr lang="en-US" altLang="en-US" sz="2550" b="1" dirty="0" err="1">
                <a:solidFill>
                  <a:srgbClr val="000066"/>
                </a:solidFill>
                <a:latin typeface="Times New Roman" panose="02020603050405020304" pitchFamily="18" charset="0"/>
                <a:cs typeface="Times New Roman" panose="02020603050405020304" pitchFamily="18" charset="0"/>
              </a:rPr>
              <a:t>lại</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dùng</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túi</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nước</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đá</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chườm</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lên</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trán</a:t>
            </a:r>
            <a:r>
              <a:rPr lang="en-US" altLang="en-US" sz="2550" b="1" dirty="0">
                <a:solidFill>
                  <a:srgbClr val="000066"/>
                </a:solidFill>
                <a:latin typeface="Times New Roman" panose="02020603050405020304" pitchFamily="18" charset="0"/>
                <a:cs typeface="Times New Roman" panose="02020603050405020304" pitchFamily="18" charset="0"/>
              </a:rPr>
              <a:t>?</a:t>
            </a:r>
          </a:p>
          <a:p>
            <a:pPr algn="just">
              <a:spcBef>
                <a:spcPct val="50000"/>
              </a:spcBef>
            </a:pPr>
            <a:r>
              <a:rPr lang="en-US" altLang="en-US" sz="2550" b="1" dirty="0">
                <a:solidFill>
                  <a:srgbClr val="CC0000"/>
                </a:solidFill>
                <a:latin typeface="Times New Roman" panose="02020603050405020304" pitchFamily="18" charset="0"/>
                <a:cs typeface="Times New Roman" panose="02020603050405020304" pitchFamily="18" charset="0"/>
              </a:rPr>
              <a:t>   </a:t>
            </a:r>
            <a:r>
              <a:rPr lang="en-US" altLang="en-US" sz="2550" b="1" dirty="0" err="1">
                <a:solidFill>
                  <a:srgbClr val="CC0000"/>
                </a:solidFill>
                <a:latin typeface="Times New Roman" panose="02020603050405020304" pitchFamily="18" charset="0"/>
                <a:cs typeface="Times New Roman" panose="02020603050405020304" pitchFamily="18" charset="0"/>
              </a:rPr>
              <a:t>Câu</a:t>
            </a:r>
            <a:r>
              <a:rPr lang="en-US" altLang="en-US" sz="2550" b="1" dirty="0">
                <a:solidFill>
                  <a:srgbClr val="CC0000"/>
                </a:solidFill>
                <a:latin typeface="Times New Roman" panose="02020603050405020304" pitchFamily="18" charset="0"/>
                <a:cs typeface="Times New Roman" panose="02020603050405020304" pitchFamily="18" charset="0"/>
              </a:rPr>
              <a:t> 3</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Khi</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muốn</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uống</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nước</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mát</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mà</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trong</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nhà</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chỉ</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còn</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nước</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sôi</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trong</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phích</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em</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làm</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thế</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nào</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để</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có</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nước</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nguội</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uống</a:t>
            </a:r>
            <a:r>
              <a:rPr lang="en-US" altLang="en-US" sz="2550" b="1" dirty="0">
                <a:solidFill>
                  <a:srgbClr val="000066"/>
                </a:solidFill>
                <a:latin typeface="Times New Roman" panose="02020603050405020304" pitchFamily="18" charset="0"/>
                <a:cs typeface="Times New Roman" panose="02020603050405020304" pitchFamily="18" charset="0"/>
              </a:rPr>
              <a:t> </a:t>
            </a:r>
            <a:r>
              <a:rPr lang="en-US" altLang="en-US" sz="2550" b="1" dirty="0" err="1">
                <a:solidFill>
                  <a:srgbClr val="000066"/>
                </a:solidFill>
                <a:latin typeface="Times New Roman" panose="02020603050405020304" pitchFamily="18" charset="0"/>
                <a:cs typeface="Times New Roman" panose="02020603050405020304" pitchFamily="18" charset="0"/>
              </a:rPr>
              <a:t>nhanh</a:t>
            </a:r>
            <a:r>
              <a:rPr lang="en-US" altLang="en-US" sz="2550" b="1" dirty="0">
                <a:solidFill>
                  <a:srgbClr val="000066"/>
                </a:solidFill>
                <a:latin typeface="Times New Roman" panose="02020603050405020304" pitchFamily="18" charset="0"/>
                <a:cs typeface="Times New Roman" panose="02020603050405020304" pitchFamily="18" charset="0"/>
              </a:rPr>
              <a:t>?</a:t>
            </a:r>
          </a:p>
          <a:p>
            <a:pPr algn="just">
              <a:spcBef>
                <a:spcPct val="50000"/>
              </a:spcBef>
            </a:pPr>
            <a:r>
              <a:rPr lang="en-US" altLang="en-US" sz="2550" b="1" dirty="0">
                <a:solidFill>
                  <a:srgbClr val="000066"/>
                </a:solidFill>
                <a:latin typeface="Times New Roman" panose="02020603050405020304" pitchFamily="18" charset="0"/>
                <a:cs typeface="Times New Roman" panose="02020603050405020304" pitchFamily="18" charset="0"/>
              </a:rPr>
              <a:t>   </a:t>
            </a:r>
          </a:p>
        </p:txBody>
      </p:sp>
      <p:grpSp>
        <p:nvGrpSpPr>
          <p:cNvPr id="221199" name="Group 15"/>
          <p:cNvGrpSpPr>
            <a:grpSpLocks/>
          </p:cNvGrpSpPr>
          <p:nvPr/>
        </p:nvGrpSpPr>
        <p:grpSpPr bwMode="auto">
          <a:xfrm>
            <a:off x="2571750" y="228600"/>
            <a:ext cx="2971800" cy="1200150"/>
            <a:chOff x="1248" y="384"/>
            <a:chExt cx="2496" cy="960"/>
          </a:xfrm>
        </p:grpSpPr>
        <p:sp>
          <p:nvSpPr>
            <p:cNvPr id="221200" name="AutoShape 16"/>
            <p:cNvSpPr>
              <a:spLocks noChangeArrowheads="1"/>
            </p:cNvSpPr>
            <p:nvPr/>
          </p:nvSpPr>
          <p:spPr bwMode="auto">
            <a:xfrm>
              <a:off x="1248" y="384"/>
              <a:ext cx="2496" cy="960"/>
            </a:xfrm>
            <a:prstGeom prst="cloudCallout">
              <a:avLst>
                <a:gd name="adj1" fmla="val -51755"/>
                <a:gd name="adj2" fmla="val 44273"/>
              </a:avLst>
            </a:prstGeom>
            <a:gradFill rotWithShape="1">
              <a:gsLst>
                <a:gs pos="0">
                  <a:srgbClr val="FFFF66"/>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altLang="en-US" sz="2700" b="1" i="1">
                <a:solidFill>
                  <a:srgbClr val="990033"/>
                </a:solidFill>
                <a:latin typeface="Times New Roman" panose="02020603050405020304" pitchFamily="18" charset="0"/>
                <a:cs typeface="Times New Roman" panose="02020603050405020304" pitchFamily="18" charset="0"/>
              </a:endParaRPr>
            </a:p>
          </p:txBody>
        </p:sp>
        <p:sp>
          <p:nvSpPr>
            <p:cNvPr id="221201" name="Text Box 17"/>
            <p:cNvSpPr txBox="1">
              <a:spLocks noChangeArrowheads="1"/>
            </p:cNvSpPr>
            <p:nvPr/>
          </p:nvSpPr>
          <p:spPr bwMode="auto">
            <a:xfrm>
              <a:off x="1861" y="480"/>
              <a:ext cx="1708" cy="371"/>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dirty="0" err="1">
                  <a:solidFill>
                    <a:srgbClr val="CC0000"/>
                  </a:solidFill>
                  <a:latin typeface="Times New Roman" panose="02020603050405020304" pitchFamily="18" charset="0"/>
                  <a:cs typeface="Times New Roman" panose="02020603050405020304" pitchFamily="18" charset="0"/>
                </a:rPr>
                <a:t>Thảo</a:t>
              </a:r>
              <a:r>
                <a:rPr lang="en-US" altLang="en-US" sz="2700" dirty="0">
                  <a:solidFill>
                    <a:srgbClr val="CC0000"/>
                  </a:solidFill>
                  <a:latin typeface="Times New Roman" panose="02020603050405020304" pitchFamily="18" charset="0"/>
                  <a:cs typeface="Times New Roman" panose="02020603050405020304" pitchFamily="18" charset="0"/>
                </a:rPr>
                <a:t> </a:t>
              </a:r>
              <a:r>
                <a:rPr lang="en-US" altLang="en-US" sz="2700" dirty="0" err="1">
                  <a:solidFill>
                    <a:srgbClr val="CC0000"/>
                  </a:solidFill>
                  <a:latin typeface="Times New Roman" panose="02020603050405020304" pitchFamily="18" charset="0"/>
                  <a:cs typeface="Times New Roman" panose="02020603050405020304" pitchFamily="18" charset="0"/>
                </a:rPr>
                <a:t>luận</a:t>
              </a:r>
              <a:endParaRPr lang="en-US" altLang="en-US" sz="2700" dirty="0">
                <a:solidFill>
                  <a:srgbClr val="CC0000"/>
                </a:solidFill>
                <a:latin typeface="Times New Roman" panose="02020603050405020304" pitchFamily="18" charset="0"/>
                <a:cs typeface="Times New Roman" panose="02020603050405020304" pitchFamily="18" charset="0"/>
              </a:endParaRPr>
            </a:p>
          </p:txBody>
        </p:sp>
      </p:grpSp>
      <p:grpSp>
        <p:nvGrpSpPr>
          <p:cNvPr id="221202" name="Group 18"/>
          <p:cNvGrpSpPr>
            <a:grpSpLocks/>
          </p:cNvGrpSpPr>
          <p:nvPr/>
        </p:nvGrpSpPr>
        <p:grpSpPr bwMode="auto">
          <a:xfrm>
            <a:off x="5886452" y="342900"/>
            <a:ext cx="1357313" cy="1085850"/>
            <a:chOff x="4080" y="288"/>
            <a:chExt cx="1140" cy="912"/>
          </a:xfrm>
        </p:grpSpPr>
        <p:sp>
          <p:nvSpPr>
            <p:cNvPr id="221203" name="AutoShape 19"/>
            <p:cNvSpPr>
              <a:spLocks noChangeArrowheads="1"/>
            </p:cNvSpPr>
            <p:nvPr/>
          </p:nvSpPr>
          <p:spPr bwMode="auto">
            <a:xfrm>
              <a:off x="4080" y="288"/>
              <a:ext cx="1104" cy="912"/>
            </a:xfrm>
            <a:prstGeom prst="star8">
              <a:avLst>
                <a:gd name="adj" fmla="val 3825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latin typeface="Times New Roman" panose="02020603050405020304" pitchFamily="18" charset="0"/>
                <a:cs typeface="Times New Roman" panose="02020603050405020304" pitchFamily="18" charset="0"/>
              </a:endParaRPr>
            </a:p>
          </p:txBody>
        </p:sp>
        <p:sp>
          <p:nvSpPr>
            <p:cNvPr id="221204" name="Text Box 20"/>
            <p:cNvSpPr txBox="1">
              <a:spLocks noChangeArrowheads="1"/>
            </p:cNvSpPr>
            <p:nvPr/>
          </p:nvSpPr>
          <p:spPr bwMode="auto">
            <a:xfrm>
              <a:off x="4272" y="528"/>
              <a:ext cx="94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0000FF"/>
                  </a:solidFill>
                  <a:latin typeface="Times New Roman" panose="02020603050405020304" pitchFamily="18" charset="0"/>
                  <a:cs typeface="Times New Roman" panose="02020603050405020304" pitchFamily="18" charset="0"/>
                </a:rPr>
                <a:t>5 phút</a:t>
              </a:r>
            </a:p>
          </p:txBody>
        </p:sp>
      </p:grpSp>
    </p:spTree>
    <p:extLst>
      <p:ext uri="{BB962C8B-B14F-4D97-AF65-F5344CB8AC3E}">
        <p14:creationId xmlns:p14="http://schemas.microsoft.com/office/powerpoint/2010/main" val="390871581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1199"/>
                                        </p:tgtEl>
                                        <p:attrNameLst>
                                          <p:attrName>style.visibility</p:attrName>
                                        </p:attrNameLst>
                                      </p:cBhvr>
                                      <p:to>
                                        <p:strVal val="visible"/>
                                      </p:to>
                                    </p:set>
                                    <p:animEffect transition="in" filter="checkerboard(across)">
                                      <p:cBhvr>
                                        <p:cTn id="7" dur="2000"/>
                                        <p:tgtEl>
                                          <p:spTgt spid="221199"/>
                                        </p:tgtEl>
                                      </p:cBhvr>
                                    </p:animEffect>
                                  </p:childTnLst>
                                </p:cTn>
                              </p:par>
                              <p:par>
                                <p:cTn id="8" presetID="0" presetClass="path" presetSubtype="0" accel="50000" decel="50000" fill="hold" grpId="0" nodeType="withEffect">
                                  <p:stCondLst>
                                    <p:cond delay="0"/>
                                  </p:stCondLst>
                                  <p:childTnLst>
                                    <p:animMotion origin="layout" path="M 0 0 L 0 0.2 " pathEditMode="relative" ptsTypes="AA">
                                      <p:cBhvr>
                                        <p:cTn id="9" dur="2000" fill="hold"/>
                                        <p:tgtEl>
                                          <p:spTgt spid="221198"/>
                                        </p:tgtEl>
                                        <p:attrNameLst>
                                          <p:attrName>ppt_x</p:attrName>
                                          <p:attrName>ppt_y</p:attrName>
                                        </p:attrNameLst>
                                      </p:cBhvr>
                                    </p:animMotion>
                                  </p:childTnLst>
                                </p:cTn>
                              </p:par>
                              <p:par>
                                <p:cTn id="10" presetID="26" presetClass="entr" presetSubtype="0" fill="hold" nodeType="withEffect">
                                  <p:stCondLst>
                                    <p:cond delay="0"/>
                                  </p:stCondLst>
                                  <p:childTnLst>
                                    <p:set>
                                      <p:cBhvr>
                                        <p:cTn id="11" dur="1" fill="hold">
                                          <p:stCondLst>
                                            <p:cond delay="0"/>
                                          </p:stCondLst>
                                        </p:cTn>
                                        <p:tgtEl>
                                          <p:spTgt spid="221202"/>
                                        </p:tgtEl>
                                        <p:attrNameLst>
                                          <p:attrName>style.visibility</p:attrName>
                                        </p:attrNameLst>
                                      </p:cBhvr>
                                      <p:to>
                                        <p:strVal val="visible"/>
                                      </p:to>
                                    </p:set>
                                    <p:animEffect transition="in" filter="wipe(down)">
                                      <p:cBhvr>
                                        <p:cTn id="12" dur="580">
                                          <p:stCondLst>
                                            <p:cond delay="0"/>
                                          </p:stCondLst>
                                        </p:cTn>
                                        <p:tgtEl>
                                          <p:spTgt spid="221202"/>
                                        </p:tgtEl>
                                      </p:cBhvr>
                                    </p:animEffect>
                                    <p:anim calcmode="lin" valueType="num">
                                      <p:cBhvr>
                                        <p:cTn id="13" dur="1822" tmFilter="0,0; 0.14,0.36; 0.43,0.73; 0.71,0.91; 1.0,1.0">
                                          <p:stCondLst>
                                            <p:cond delay="0"/>
                                          </p:stCondLst>
                                        </p:cTn>
                                        <p:tgtEl>
                                          <p:spTgt spid="22120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120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120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120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120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1202"/>
                                        </p:tgtEl>
                                      </p:cBhvr>
                                      <p:to x="100000" y="60000"/>
                                    </p:animScale>
                                    <p:animScale>
                                      <p:cBhvr>
                                        <p:cTn id="19" dur="166" decel="50000">
                                          <p:stCondLst>
                                            <p:cond delay="676"/>
                                          </p:stCondLst>
                                        </p:cTn>
                                        <p:tgtEl>
                                          <p:spTgt spid="221202"/>
                                        </p:tgtEl>
                                      </p:cBhvr>
                                      <p:to x="100000" y="100000"/>
                                    </p:animScale>
                                    <p:animScale>
                                      <p:cBhvr>
                                        <p:cTn id="20" dur="26">
                                          <p:stCondLst>
                                            <p:cond delay="1312"/>
                                          </p:stCondLst>
                                        </p:cTn>
                                        <p:tgtEl>
                                          <p:spTgt spid="221202"/>
                                        </p:tgtEl>
                                      </p:cBhvr>
                                      <p:to x="100000" y="80000"/>
                                    </p:animScale>
                                    <p:animScale>
                                      <p:cBhvr>
                                        <p:cTn id="21" dur="166" decel="50000">
                                          <p:stCondLst>
                                            <p:cond delay="1338"/>
                                          </p:stCondLst>
                                        </p:cTn>
                                        <p:tgtEl>
                                          <p:spTgt spid="221202"/>
                                        </p:tgtEl>
                                      </p:cBhvr>
                                      <p:to x="100000" y="100000"/>
                                    </p:animScale>
                                    <p:animScale>
                                      <p:cBhvr>
                                        <p:cTn id="22" dur="26">
                                          <p:stCondLst>
                                            <p:cond delay="1642"/>
                                          </p:stCondLst>
                                        </p:cTn>
                                        <p:tgtEl>
                                          <p:spTgt spid="221202"/>
                                        </p:tgtEl>
                                      </p:cBhvr>
                                      <p:to x="100000" y="90000"/>
                                    </p:animScale>
                                    <p:animScale>
                                      <p:cBhvr>
                                        <p:cTn id="23" dur="166" decel="50000">
                                          <p:stCondLst>
                                            <p:cond delay="1668"/>
                                          </p:stCondLst>
                                        </p:cTn>
                                        <p:tgtEl>
                                          <p:spTgt spid="221202"/>
                                        </p:tgtEl>
                                      </p:cBhvr>
                                      <p:to x="100000" y="100000"/>
                                    </p:animScale>
                                    <p:animScale>
                                      <p:cBhvr>
                                        <p:cTn id="24" dur="26">
                                          <p:stCondLst>
                                            <p:cond delay="1808"/>
                                          </p:stCondLst>
                                        </p:cTn>
                                        <p:tgtEl>
                                          <p:spTgt spid="221202"/>
                                        </p:tgtEl>
                                      </p:cBhvr>
                                      <p:to x="100000" y="95000"/>
                                    </p:animScale>
                                    <p:animScale>
                                      <p:cBhvr>
                                        <p:cTn id="25" dur="166" decel="50000">
                                          <p:stCondLst>
                                            <p:cond delay="1834"/>
                                          </p:stCondLst>
                                        </p:cTn>
                                        <p:tgtEl>
                                          <p:spTgt spid="2212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SCORNBK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3161"/>
            <a:ext cx="9144000" cy="5607711"/>
          </a:xfrm>
          <a:prstGeom prst="rect">
            <a:avLst/>
          </a:prstGeom>
          <a:noFill/>
          <a:extLst>
            <a:ext uri="{909E8E84-426E-40DD-AFC4-6F175D3DCCD1}">
              <a14:hiddenFill xmlns:a14="http://schemas.microsoft.com/office/drawing/2010/main">
                <a:solidFill>
                  <a:srgbClr val="FFFFFF"/>
                </a:solidFill>
              </a14:hiddenFill>
            </a:ext>
          </a:extLst>
        </p:spPr>
      </p:pic>
      <p:sp>
        <p:nvSpPr>
          <p:cNvPr id="49161" name="AutoShape 9"/>
          <p:cNvSpPr>
            <a:spLocks noChangeArrowheads="1"/>
          </p:cNvSpPr>
          <p:nvPr/>
        </p:nvSpPr>
        <p:spPr bwMode="auto">
          <a:xfrm>
            <a:off x="2788158" y="112516"/>
            <a:ext cx="5143500" cy="2000250"/>
          </a:xfrm>
          <a:prstGeom prst="cloudCallout">
            <a:avLst>
              <a:gd name="adj1" fmla="val -61049"/>
              <a:gd name="adj2" fmla="val 53352"/>
            </a:avLst>
          </a:prstGeom>
          <a:solidFill>
            <a:schemeClr val="accent1">
              <a:lumMod val="40000"/>
              <a:lumOff val="60000"/>
            </a:schemeClr>
          </a:solidFill>
          <a:ln w="9525">
            <a:solidFill>
              <a:schemeClr val="tx1"/>
            </a:solidFill>
            <a:round/>
            <a:headEnd/>
            <a:tailEnd/>
          </a:ln>
          <a:effectLst/>
        </p:spPr>
        <p:txBody>
          <a:bodyPr/>
          <a:lstStyle/>
          <a:p>
            <a:pPr algn="ctr"/>
            <a:endParaRPr lang="en-US" altLang="en-US" sz="1350">
              <a:latin typeface=".VnTime" panose="020B7200000000000000" pitchFamily="34" charset="0"/>
            </a:endParaRPr>
          </a:p>
        </p:txBody>
      </p:sp>
      <p:pic>
        <p:nvPicPr>
          <p:cNvPr id="49163" name="Picture 11" descr="220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67384" y="1129278"/>
            <a:ext cx="1143000" cy="1379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2386803"/>
            <a:ext cx="4748022" cy="2954655"/>
          </a:xfrm>
          <a:prstGeom prst="rect">
            <a:avLst/>
          </a:prstGeom>
          <a:noFill/>
        </p:spPr>
        <p:txBody>
          <a:bodyPr wrap="square" rtlCol="0">
            <a:spAutoFit/>
          </a:bodyPr>
          <a:lstStyle/>
          <a:p>
            <a:r>
              <a:rPr lang="en-US" altLang="en-US" sz="2800" dirty="0">
                <a:latin typeface="Times New Roman" panose="02020603050405020304" pitchFamily="18" charset="0"/>
                <a:cs typeface="Times New Roman" panose="02020603050405020304" pitchFamily="18" charset="0"/>
              </a:rPr>
              <a:t>Khi đun nước không nên đổ đầy nước vào ấm </a:t>
            </a:r>
            <a:r>
              <a:rPr lang="en-US" altLang="en-US" sz="2800" dirty="0">
                <a:solidFill>
                  <a:srgbClr val="FF0000"/>
                </a:solidFill>
                <a:latin typeface="Times New Roman" panose="02020603050405020304" pitchFamily="18" charset="0"/>
                <a:cs typeface="Times New Roman" panose="02020603050405020304" pitchFamily="18" charset="0"/>
              </a:rPr>
              <a:t>vì nước ở nhiệt độ cao sẽ nở ra. Nếu nước quá đầy ấm sẽ tràn ra ngoài có thể gây bỏng hay tắt bếp, chập điện.   </a:t>
            </a:r>
          </a:p>
          <a:p>
            <a:endParaRPr lang="en-US" dirty="0">
              <a:latin typeface="Times New Roman" panose="02020603050405020304" pitchFamily="18" charset="0"/>
              <a:cs typeface="Times New Roman" panose="02020603050405020304" pitchFamily="18" charset="0"/>
            </a:endParaRPr>
          </a:p>
        </p:txBody>
      </p:sp>
      <p:sp>
        <p:nvSpPr>
          <p:cNvPr id="9" name="Text Box 10"/>
          <p:cNvSpPr txBox="1">
            <a:spLocks noChangeArrowheads="1"/>
          </p:cNvSpPr>
          <p:nvPr/>
        </p:nvSpPr>
        <p:spPr bwMode="auto">
          <a:xfrm>
            <a:off x="3721989" y="57150"/>
            <a:ext cx="3886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100" dirty="0">
              <a:solidFill>
                <a:srgbClr val="FF0000"/>
              </a:solidFill>
              <a:latin typeface="Times New Roman" panose="02020603050405020304" pitchFamily="18" charset="0"/>
              <a:cs typeface="Times New Roman" panose="02020603050405020304" pitchFamily="18" charset="0"/>
            </a:endParaRPr>
          </a:p>
          <a:p>
            <a:r>
              <a:rPr lang="en-US" altLang="en-US" sz="3000" dirty="0" err="1">
                <a:solidFill>
                  <a:srgbClr val="8C2FBF"/>
                </a:solidFill>
                <a:latin typeface="Times New Roman" panose="02020603050405020304" pitchFamily="18" charset="0"/>
                <a:cs typeface="Times New Roman" panose="02020603050405020304" pitchFamily="18" charset="0"/>
              </a:rPr>
              <a:t>Tại</a:t>
            </a:r>
            <a:r>
              <a:rPr lang="en-US" altLang="en-US" sz="3000" dirty="0">
                <a:solidFill>
                  <a:srgbClr val="8C2FBF"/>
                </a:solidFill>
                <a:latin typeface="Times New Roman" panose="02020603050405020304" pitchFamily="18" charset="0"/>
                <a:cs typeface="Times New Roman" panose="02020603050405020304" pitchFamily="18" charset="0"/>
              </a:rPr>
              <a:t> sao </a:t>
            </a:r>
            <a:r>
              <a:rPr lang="en-US" altLang="en-US" sz="3000" dirty="0" err="1">
                <a:solidFill>
                  <a:srgbClr val="8C2FBF"/>
                </a:solidFill>
                <a:latin typeface="Times New Roman" panose="02020603050405020304" pitchFamily="18" charset="0"/>
                <a:cs typeface="Times New Roman" panose="02020603050405020304" pitchFamily="18" charset="0"/>
              </a:rPr>
              <a:t>khi</a:t>
            </a:r>
            <a:r>
              <a:rPr lang="en-US" altLang="en-US" sz="3000" dirty="0">
                <a:solidFill>
                  <a:srgbClr val="8C2FBF"/>
                </a:solidFill>
                <a:latin typeface="Times New Roman" panose="02020603050405020304" pitchFamily="18" charset="0"/>
                <a:cs typeface="Times New Roman" panose="02020603050405020304" pitchFamily="18" charset="0"/>
              </a:rPr>
              <a:t> </a:t>
            </a:r>
            <a:r>
              <a:rPr lang="en-US" altLang="en-US" sz="3000" dirty="0" err="1">
                <a:solidFill>
                  <a:srgbClr val="8C2FBF"/>
                </a:solidFill>
                <a:latin typeface="Times New Roman" panose="02020603050405020304" pitchFamily="18" charset="0"/>
                <a:cs typeface="Times New Roman" panose="02020603050405020304" pitchFamily="18" charset="0"/>
              </a:rPr>
              <a:t>đun</a:t>
            </a:r>
            <a:r>
              <a:rPr lang="en-US" altLang="en-US" sz="3000" dirty="0">
                <a:solidFill>
                  <a:srgbClr val="8C2FBF"/>
                </a:solidFill>
                <a:latin typeface="Times New Roman" panose="02020603050405020304" pitchFamily="18" charset="0"/>
                <a:cs typeface="Times New Roman" panose="02020603050405020304" pitchFamily="18" charset="0"/>
              </a:rPr>
              <a:t> n­</a:t>
            </a:r>
            <a:r>
              <a:rPr lang="vi-VN" altLang="en-US" sz="3000" dirty="0">
                <a:solidFill>
                  <a:srgbClr val="8C2FBF"/>
                </a:solidFill>
                <a:latin typeface="Times New Roman" panose="02020603050405020304" pitchFamily="18" charset="0"/>
                <a:cs typeface="Times New Roman" panose="02020603050405020304" pitchFamily="18" charset="0"/>
              </a:rPr>
              <a:t>ước</a:t>
            </a:r>
            <a:r>
              <a:rPr lang="en-US" altLang="en-US" sz="3000" dirty="0">
                <a:solidFill>
                  <a:srgbClr val="8C2FBF"/>
                </a:solidFill>
                <a:latin typeface="Times New Roman" panose="02020603050405020304" pitchFamily="18" charset="0"/>
                <a:cs typeface="Times New Roman" panose="02020603050405020304" pitchFamily="18" charset="0"/>
              </a:rPr>
              <a:t>, </a:t>
            </a:r>
            <a:r>
              <a:rPr lang="en-US" altLang="en-US" sz="3000" dirty="0" err="1">
                <a:solidFill>
                  <a:srgbClr val="8C2FBF"/>
                </a:solidFill>
                <a:latin typeface="Times New Roman" panose="02020603050405020304" pitchFamily="18" charset="0"/>
                <a:cs typeface="Times New Roman" panose="02020603050405020304" pitchFamily="18" charset="0"/>
              </a:rPr>
              <a:t>không</a:t>
            </a:r>
            <a:r>
              <a:rPr lang="en-US" altLang="en-US" sz="3000" dirty="0">
                <a:solidFill>
                  <a:srgbClr val="8C2FBF"/>
                </a:solidFill>
                <a:latin typeface="Times New Roman" panose="02020603050405020304" pitchFamily="18" charset="0"/>
                <a:cs typeface="Times New Roman" panose="02020603050405020304" pitchFamily="18" charset="0"/>
              </a:rPr>
              <a:t> </a:t>
            </a:r>
            <a:r>
              <a:rPr lang="en-US" altLang="en-US" sz="3000" dirty="0" err="1">
                <a:solidFill>
                  <a:srgbClr val="8C2FBF"/>
                </a:solidFill>
                <a:latin typeface="Times New Roman" panose="02020603050405020304" pitchFamily="18" charset="0"/>
                <a:cs typeface="Times New Roman" panose="02020603050405020304" pitchFamily="18" charset="0"/>
              </a:rPr>
              <a:t>nên</a:t>
            </a:r>
            <a:r>
              <a:rPr lang="en-US" altLang="en-US" sz="3000" dirty="0">
                <a:solidFill>
                  <a:srgbClr val="8C2FBF"/>
                </a:solidFill>
                <a:latin typeface="Times New Roman" panose="02020603050405020304" pitchFamily="18" charset="0"/>
                <a:cs typeface="Times New Roman" panose="02020603050405020304" pitchFamily="18" charset="0"/>
              </a:rPr>
              <a:t> </a:t>
            </a:r>
            <a:r>
              <a:rPr lang="en-US" altLang="en-US" sz="3000" dirty="0" err="1">
                <a:solidFill>
                  <a:srgbClr val="8C2FBF"/>
                </a:solidFill>
                <a:latin typeface="Times New Roman" panose="02020603050405020304" pitchFamily="18" charset="0"/>
                <a:cs typeface="Times New Roman" panose="02020603050405020304" pitchFamily="18" charset="0"/>
              </a:rPr>
              <a:t>đổ</a:t>
            </a:r>
            <a:r>
              <a:rPr lang="en-US" altLang="en-US" sz="3000" dirty="0">
                <a:solidFill>
                  <a:srgbClr val="8C2FBF"/>
                </a:solidFill>
                <a:latin typeface="Times New Roman" panose="02020603050405020304" pitchFamily="18" charset="0"/>
                <a:cs typeface="Times New Roman" panose="02020603050405020304" pitchFamily="18" charset="0"/>
              </a:rPr>
              <a:t> </a:t>
            </a:r>
            <a:r>
              <a:rPr lang="en-US" altLang="en-US" sz="3000" dirty="0" err="1">
                <a:solidFill>
                  <a:srgbClr val="8C2FBF"/>
                </a:solidFill>
                <a:latin typeface="Times New Roman" panose="02020603050405020304" pitchFamily="18" charset="0"/>
                <a:cs typeface="Times New Roman" panose="02020603050405020304" pitchFamily="18" charset="0"/>
              </a:rPr>
              <a:t>đầy</a:t>
            </a:r>
            <a:r>
              <a:rPr lang="en-US" altLang="en-US" sz="3000" dirty="0">
                <a:solidFill>
                  <a:srgbClr val="8C2FBF"/>
                </a:solidFill>
                <a:latin typeface="Times New Roman" panose="02020603050405020304" pitchFamily="18" charset="0"/>
                <a:cs typeface="Times New Roman" panose="02020603050405020304" pitchFamily="18" charset="0"/>
              </a:rPr>
              <a:t> n</a:t>
            </a:r>
            <a:r>
              <a:rPr lang="vi-VN" altLang="en-US" sz="3000" dirty="0">
                <a:solidFill>
                  <a:srgbClr val="8C2FBF"/>
                </a:solidFill>
                <a:latin typeface="Times New Roman" panose="02020603050405020304" pitchFamily="18" charset="0"/>
                <a:cs typeface="Times New Roman" panose="02020603050405020304" pitchFamily="18" charset="0"/>
              </a:rPr>
              <a:t>ước vào ấm?</a:t>
            </a:r>
            <a:endParaRPr lang="en-US" altLang="en-US" sz="3000" dirty="0">
              <a:solidFill>
                <a:srgbClr val="8C2FBF"/>
              </a:solidFill>
              <a:latin typeface="Times New Roman" panose="02020603050405020304" pitchFamily="18" charset="0"/>
              <a:cs typeface="Times New Roman" panose="02020603050405020304" pitchFamily="18" charset="0"/>
            </a:endParaRPr>
          </a:p>
          <a:p>
            <a:endParaRPr lang="en-US" altLang="en-US" sz="21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13363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9163"/>
                                        </p:tgtEl>
                                        <p:attrNameLst>
                                          <p:attrName>style.visibility</p:attrName>
                                        </p:attrNameLst>
                                      </p:cBhvr>
                                      <p:to>
                                        <p:strVal val="visible"/>
                                      </p:to>
                                    </p:set>
                                    <p:animEffect transition="in" filter="box(in)">
                                      <p:cBhvr>
                                        <p:cTn id="7" dur="500"/>
                                        <p:tgtEl>
                                          <p:spTgt spid="4916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Rectangle 4"/>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22213" name="Rectangle 5"/>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22214"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pic>
        <p:nvPicPr>
          <p:cNvPr id="222234" name="Picture 26" descr="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09600" y="445098"/>
            <a:ext cx="7924800" cy="4260252"/>
          </a:xfrm>
          <a:prstGeom prst="rect">
            <a:avLst/>
          </a:prstGeom>
          <a:gradFill rotWithShape="1">
            <a:gsLst>
              <a:gs pos="0">
                <a:srgbClr val="FDE7F7"/>
              </a:gs>
              <a:gs pos="100000">
                <a:schemeClr val="bg1"/>
              </a:gs>
            </a:gsLst>
            <a:path path="rect">
              <a:fillToRect r="100000" b="100000"/>
            </a:path>
          </a:gradFill>
          <a:ln w="76200" cmpd="tri" algn="ctr">
            <a:solidFill>
              <a:srgbClr val="0000CC"/>
            </a:solidFill>
            <a:miter lim="800000"/>
            <a:headEnd/>
            <a:tailEnd/>
          </a:ln>
        </p:spPr>
        <p:txBody>
          <a:bodyPr anchor="ctr"/>
          <a:lstStyle/>
          <a:p>
            <a:pPr algn="ctr">
              <a:defRPr/>
            </a:pPr>
            <a:endParaRPr lang="en-US" sz="1350">
              <a:solidFill>
                <a:schemeClr val="lt1"/>
              </a:solidFill>
              <a:latin typeface="Times New Roman" panose="02020603050405020304" pitchFamily="18" charset="0"/>
              <a:cs typeface="Times New Roman" panose="02020603050405020304" pitchFamily="18" charset="0"/>
            </a:endParaRPr>
          </a:p>
        </p:txBody>
      </p:sp>
      <p:sp>
        <p:nvSpPr>
          <p:cNvPr id="222237" name="Text Box 29"/>
          <p:cNvSpPr txBox="1">
            <a:spLocks noChangeArrowheads="1"/>
          </p:cNvSpPr>
          <p:nvPr/>
        </p:nvSpPr>
        <p:spPr bwMode="auto">
          <a:xfrm>
            <a:off x="914400" y="1158524"/>
            <a:ext cx="7315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vi-VN" altLang="en-US" sz="3200" b="1" dirty="0">
                <a:solidFill>
                  <a:srgbClr val="000066"/>
                </a:solidFill>
                <a:latin typeface="Times New Roman" panose="02020603050405020304" pitchFamily="18" charset="0"/>
                <a:cs typeface="Times New Roman" panose="02020603050405020304" pitchFamily="18" charset="0"/>
              </a:rPr>
              <a:t/>
            </a:r>
            <a:br>
              <a:rPr lang="vi-VN" altLang="en-US" sz="3200" b="1" dirty="0">
                <a:solidFill>
                  <a:srgbClr val="000066"/>
                </a:solidFill>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 Khi bị sốt, nhiệt độ cơ thể trên 37</a:t>
            </a:r>
            <a:r>
              <a:rPr lang="en-US" altLang="en-US" sz="3200" baseline="30000" dirty="0">
                <a:latin typeface="Times New Roman" panose="02020603050405020304" pitchFamily="18" charset="0"/>
                <a:cs typeface="Times New Roman" panose="02020603050405020304" pitchFamily="18" charset="0"/>
              </a:rPr>
              <a:t>o</a:t>
            </a:r>
            <a:r>
              <a:rPr lang="en-US" altLang="en-US" sz="3200" dirty="0">
                <a:latin typeface="Times New Roman" panose="02020603050405020304" pitchFamily="18" charset="0"/>
                <a:cs typeface="Times New Roman" panose="02020603050405020304" pitchFamily="18" charset="0"/>
              </a:rPr>
              <a:t>C có thể gây nguy hiểm đến tính mạng. Muốn giảm nhiệt độ của cơ thể ta dùng nước đá chườm lên trán. Túi nước đá sẽ truyền nhiệt sang cơ thể, làm giảm nhiệt độ cơ thể. </a:t>
            </a:r>
            <a:r>
              <a:rPr lang="en-US" altLang="en-US" sz="3200" dirty="0">
                <a:solidFill>
                  <a:srgbClr val="CC0000"/>
                </a:solidFill>
                <a:latin typeface="Times New Roman" panose="02020603050405020304" pitchFamily="18" charset="0"/>
                <a:cs typeface="Times New Roman" panose="02020603050405020304" pitchFamily="18" charset="0"/>
              </a:rPr>
              <a:t>  </a:t>
            </a:r>
            <a:r>
              <a:rPr lang="en-US" altLang="en-US" sz="3200" dirty="0">
                <a:solidFill>
                  <a:srgbClr val="000066"/>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762000" y="529220"/>
            <a:ext cx="7696200" cy="1015663"/>
          </a:xfrm>
          <a:prstGeom prst="rect">
            <a:avLst/>
          </a:prstGeom>
          <a:noFill/>
        </p:spPr>
        <p:txBody>
          <a:bodyPr wrap="square" rtlCol="0">
            <a:spAutoFit/>
          </a:bodyPr>
          <a:lstStyle/>
          <a:p>
            <a:r>
              <a:rPr lang="en-US" altLang="en-US" sz="3000" dirty="0">
                <a:solidFill>
                  <a:srgbClr val="CC0000"/>
                </a:solidFill>
                <a:latin typeface="Times New Roman" panose="02020603050405020304" pitchFamily="18" charset="0"/>
                <a:cs typeface="Times New Roman" panose="02020603050405020304" pitchFamily="18" charset="0"/>
              </a:rPr>
              <a:t>Câu 2</a:t>
            </a:r>
            <a:r>
              <a:rPr lang="en-US" altLang="en-US" sz="3000" dirty="0">
                <a:solidFill>
                  <a:srgbClr val="000066"/>
                </a:solidFill>
                <a:latin typeface="Times New Roman" panose="02020603050405020304" pitchFamily="18" charset="0"/>
                <a:cs typeface="Times New Roman" panose="02020603050405020304" pitchFamily="18" charset="0"/>
              </a:rPr>
              <a:t>: Tại sao khi bị sốt người ta lại dùng túi nước đá chườm lên trán?</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1197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2237"/>
                                        </p:tgtEl>
                                        <p:attrNameLst>
                                          <p:attrName>style.visibility</p:attrName>
                                        </p:attrNameLst>
                                      </p:cBhvr>
                                      <p:to>
                                        <p:strVal val="visible"/>
                                      </p:to>
                                    </p:set>
                                    <p:animEffect transition="in" filter="randombar(horizontal)">
                                      <p:cBhvr>
                                        <p:cTn id="12" dur="500"/>
                                        <p:tgtEl>
                                          <p:spTgt spid="222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143000" y="0"/>
            <a:ext cx="6858000" cy="5143500"/>
          </a:xfrm>
          <a:prstGeom prst="rect">
            <a:avLst/>
          </a:prstGeom>
          <a:solidFill>
            <a:srgbClr val="FFFFFF">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24259" name="Rectangle 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24260" name="Rectangle 4"/>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24261" name="Rectangle 5"/>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224262"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pic>
        <p:nvPicPr>
          <p:cNvPr id="224272" name="Picture 16" descr="001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
            <a:ext cx="92964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6200" y="17526"/>
            <a:ext cx="9296400" cy="5143500"/>
          </a:xfrm>
          <a:prstGeom prst="rect">
            <a:avLst/>
          </a:prstGeom>
          <a:noFill/>
          <a:ln w="88900" cmpd="tri"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350">
              <a:solidFill>
                <a:schemeClr val="lt1"/>
              </a:solidFill>
              <a:latin typeface="Times New Roman" panose="02020603050405020304" pitchFamily="18" charset="0"/>
              <a:cs typeface="Times New Roman" panose="02020603050405020304" pitchFamily="18" charset="0"/>
            </a:endParaRPr>
          </a:p>
        </p:txBody>
      </p:sp>
      <p:sp>
        <p:nvSpPr>
          <p:cNvPr id="224274" name="Text Box 18"/>
          <p:cNvSpPr txBox="1">
            <a:spLocks noChangeArrowheads="1"/>
          </p:cNvSpPr>
          <p:nvPr/>
        </p:nvSpPr>
        <p:spPr bwMode="auto">
          <a:xfrm>
            <a:off x="1361261" y="409367"/>
            <a:ext cx="630078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700" dirty="0">
                <a:solidFill>
                  <a:srgbClr val="CC0000"/>
                </a:solidFill>
                <a:latin typeface="Times New Roman" panose="02020603050405020304" pitchFamily="18" charset="0"/>
                <a:cs typeface="Times New Roman" panose="02020603050405020304" pitchFamily="18" charset="0"/>
              </a:rPr>
              <a:t>   </a:t>
            </a:r>
            <a:r>
              <a:rPr lang="en-US" altLang="en-US" sz="3200" dirty="0">
                <a:solidFill>
                  <a:srgbClr val="CC0000"/>
                </a:solidFill>
                <a:latin typeface="Times New Roman" panose="02020603050405020304" pitchFamily="18" charset="0"/>
                <a:cs typeface="Times New Roman" panose="02020603050405020304" pitchFamily="18" charset="0"/>
              </a:rPr>
              <a:t>Câu 3</a:t>
            </a:r>
            <a:r>
              <a:rPr lang="en-US" altLang="en-US" sz="3200" dirty="0">
                <a:solidFill>
                  <a:srgbClr val="000066"/>
                </a:solidFill>
                <a:latin typeface="Times New Roman" panose="02020603050405020304" pitchFamily="18" charset="0"/>
                <a:cs typeface="Times New Roman" panose="02020603050405020304" pitchFamily="18" charset="0"/>
              </a:rPr>
              <a:t>: Khi  muốn uống nước mát mà trong nhà chỉ còn nước sôi trong phích, em làm thế nào để có nước nguội uống nhanh?</a:t>
            </a:r>
          </a:p>
          <a:p>
            <a:pPr algn="just">
              <a:spcBef>
                <a:spcPct val="50000"/>
              </a:spcBef>
            </a:pPr>
            <a:r>
              <a:rPr lang="en-US" altLang="en-US" sz="3200" dirty="0">
                <a:latin typeface="Times New Roman" panose="02020603050405020304" pitchFamily="18" charset="0"/>
                <a:cs typeface="Times New Roman" panose="02020603050405020304" pitchFamily="18" charset="0"/>
              </a:rPr>
              <a:t>  + Rót đá vào cốc rồi cho đá vào.</a:t>
            </a:r>
          </a:p>
          <a:p>
            <a:pPr algn="just">
              <a:spcBef>
                <a:spcPct val="50000"/>
              </a:spcBef>
            </a:pPr>
            <a:r>
              <a:rPr lang="en-US" altLang="en-US" sz="3200" dirty="0">
                <a:latin typeface="Times New Roman" panose="02020603050405020304" pitchFamily="18" charset="0"/>
                <a:cs typeface="Times New Roman" panose="02020603050405020304" pitchFamily="18" charset="0"/>
              </a:rPr>
              <a:t>  + Rót nước vào cốc sau đó đặt cốc nước vào chậu nước lạnh.</a:t>
            </a:r>
            <a:r>
              <a:rPr lang="en-US" altLang="en-US" sz="3200" dirty="0">
                <a:solidFill>
                  <a:srgbClr val="00006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50002150"/>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4274">
                                            <p:txEl>
                                              <p:pRg st="1" end="1"/>
                                            </p:txEl>
                                          </p:spTgt>
                                        </p:tgtEl>
                                        <p:attrNameLst>
                                          <p:attrName>style.visibility</p:attrName>
                                        </p:attrNameLst>
                                      </p:cBhvr>
                                      <p:to>
                                        <p:strVal val="visible"/>
                                      </p:to>
                                    </p:set>
                                    <p:animEffect transition="in" filter="box(in)">
                                      <p:cBhvr>
                                        <p:cTn id="7" dur="500"/>
                                        <p:tgtEl>
                                          <p:spTgt spid="224274">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24274">
                                            <p:txEl>
                                              <p:pRg st="2" end="2"/>
                                            </p:txEl>
                                          </p:spTgt>
                                        </p:tgtEl>
                                        <p:attrNameLst>
                                          <p:attrName>style.visibility</p:attrName>
                                        </p:attrNameLst>
                                      </p:cBhvr>
                                      <p:to>
                                        <p:strVal val="visible"/>
                                      </p:to>
                                    </p:set>
                                    <p:animEffect transition="in" filter="box(in)">
                                      <p:cBhvr>
                                        <p:cTn id="10" dur="500"/>
                                        <p:tgtEl>
                                          <p:spTgt spid="22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9606668"/>
      </p:ext>
    </p:extLst>
  </p:cSld>
  <p:clrMapOvr>
    <a:masterClrMapping/>
  </p:clrMapOvr>
  <p:transition spd="slow">
    <p:wipe/>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4736531"/>
      </p:ext>
    </p:extLst>
  </p:cSld>
  <p:clrMapOvr>
    <a:masterClrMapping/>
  </p:clrMapOvr>
  <p:transition spd="slow">
    <p:wipe/>
    <p:sndAc>
      <p:stSnd>
        <p:snd r:embed="rId2"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4" name="Picture 8"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35052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55305" name="Picture 9" descr="c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572000" y="2576268"/>
            <a:ext cx="3505200" cy="2571750"/>
          </a:xfrm>
        </p:spPr>
      </p:pic>
      <p:sp>
        <p:nvSpPr>
          <p:cNvPr id="55307" name="Text Box 11"/>
          <p:cNvSpPr txBox="1">
            <a:spLocks noChangeArrowheads="1"/>
          </p:cNvSpPr>
          <p:nvPr/>
        </p:nvSpPr>
        <p:spPr bwMode="auto">
          <a:xfrm>
            <a:off x="4572000" y="2112317"/>
            <a:ext cx="3505200" cy="46166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2400" dirty="0" err="1">
                <a:solidFill>
                  <a:schemeClr val="bg1"/>
                </a:solidFill>
                <a:latin typeface="Times New Roman" panose="02020603050405020304" pitchFamily="18" charset="0"/>
                <a:cs typeface="Times New Roman" panose="02020603050405020304" pitchFamily="18" charset="0"/>
              </a:rPr>
              <a:t>Băng</a:t>
            </a:r>
            <a:r>
              <a:rPr lang="en-US" altLang="en-US" sz="2400" dirty="0">
                <a:solidFill>
                  <a:schemeClr val="bg1"/>
                </a:solidFill>
                <a:latin typeface="Times New Roman" panose="02020603050405020304" pitchFamily="18" charset="0"/>
                <a:cs typeface="Times New Roman" panose="02020603050405020304" pitchFamily="18" charset="0"/>
              </a:rPr>
              <a:t> tan  ở </a:t>
            </a:r>
            <a:r>
              <a:rPr lang="en-US" altLang="en-US" sz="2400" dirty="0" err="1">
                <a:solidFill>
                  <a:schemeClr val="bg1"/>
                </a:solidFill>
                <a:latin typeface="Times New Roman" panose="02020603050405020304" pitchFamily="18" charset="0"/>
                <a:cs typeface="Times New Roman" panose="02020603050405020304" pitchFamily="18" charset="0"/>
              </a:rPr>
              <a:t>châu</a:t>
            </a:r>
            <a:r>
              <a:rPr lang="en-US" altLang="en-US" sz="2400" dirty="0">
                <a:solidFill>
                  <a:schemeClr val="bg1"/>
                </a:solidFill>
                <a:latin typeface="Times New Roman" panose="02020603050405020304" pitchFamily="18" charset="0"/>
                <a:cs typeface="Times New Roman" panose="02020603050405020304" pitchFamily="18" charset="0"/>
              </a:rPr>
              <a:t> Nam </a:t>
            </a:r>
            <a:r>
              <a:rPr lang="en-US" altLang="en-US" sz="2400" dirty="0" err="1">
                <a:solidFill>
                  <a:schemeClr val="bg1"/>
                </a:solidFill>
                <a:latin typeface="Times New Roman" panose="02020603050405020304" pitchFamily="18" charset="0"/>
                <a:cs typeface="Times New Roman" panose="02020603050405020304" pitchFamily="18" charset="0"/>
              </a:rPr>
              <a:t>Cực</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55309" name="Text Box 13"/>
          <p:cNvSpPr txBox="1">
            <a:spLocks noChangeArrowheads="1"/>
          </p:cNvSpPr>
          <p:nvPr/>
        </p:nvSpPr>
        <p:spPr bwMode="auto">
          <a:xfrm>
            <a:off x="4572000" y="4681835"/>
            <a:ext cx="3505199" cy="461665"/>
          </a:xfrm>
          <a:prstGeom prst="rect">
            <a:avLst/>
          </a:prstGeom>
          <a:solidFill>
            <a:schemeClr val="tx2">
              <a:lumMod val="20000"/>
              <a:lumOff val="80000"/>
            </a:schemeClr>
          </a:solidFill>
          <a:ln>
            <a:noFill/>
          </a:ln>
          <a:effectLst/>
        </p:spPr>
        <p:txBody>
          <a:bodyPr wrap="square">
            <a:spAutoFit/>
          </a:bodyPr>
          <a:lstStyle/>
          <a:p>
            <a:pPr algn="ctr"/>
            <a:r>
              <a:rPr lang="en-US" altLang="en-US" sz="2400" dirty="0" err="1">
                <a:solidFill>
                  <a:schemeClr val="hlink"/>
                </a:solidFill>
                <a:latin typeface="Times New Roman" panose="02020603050405020304" pitchFamily="18" charset="0"/>
                <a:cs typeface="Times New Roman" panose="02020603050405020304" pitchFamily="18" charset="0"/>
              </a:rPr>
              <a:t>Băng</a:t>
            </a:r>
            <a:r>
              <a:rPr lang="en-US" altLang="en-US" sz="2400" dirty="0">
                <a:solidFill>
                  <a:schemeClr val="hlink"/>
                </a:solidFill>
                <a:latin typeface="Times New Roman" panose="02020603050405020304" pitchFamily="18" charset="0"/>
                <a:cs typeface="Times New Roman" panose="02020603050405020304" pitchFamily="18" charset="0"/>
              </a:rPr>
              <a:t> </a:t>
            </a:r>
            <a:r>
              <a:rPr lang="en-US" altLang="en-US" sz="2400" dirty="0" err="1">
                <a:solidFill>
                  <a:schemeClr val="hlink"/>
                </a:solidFill>
                <a:latin typeface="Times New Roman" panose="02020603050405020304" pitchFamily="18" charset="0"/>
                <a:cs typeface="Times New Roman" panose="02020603050405020304" pitchFamily="18" charset="0"/>
              </a:rPr>
              <a:t>trôi</a:t>
            </a:r>
            <a:r>
              <a:rPr lang="en-US" altLang="en-US" sz="2400" dirty="0">
                <a:solidFill>
                  <a:schemeClr val="hlink"/>
                </a:solidFill>
                <a:latin typeface="Times New Roman" panose="02020603050405020304" pitchFamily="18" charset="0"/>
                <a:cs typeface="Times New Roman" panose="02020603050405020304" pitchFamily="18" charset="0"/>
              </a:rPr>
              <a:t> ở </a:t>
            </a:r>
            <a:r>
              <a:rPr lang="en-US" altLang="en-US" sz="2400" dirty="0" err="1">
                <a:solidFill>
                  <a:schemeClr val="hlink"/>
                </a:solidFill>
                <a:latin typeface="Times New Roman" panose="02020603050405020304" pitchFamily="18" charset="0"/>
                <a:cs typeface="Times New Roman" panose="02020603050405020304" pitchFamily="18" charset="0"/>
              </a:rPr>
              <a:t>biển</a:t>
            </a:r>
            <a:endParaRPr lang="en-US" altLang="en-US" sz="2400" dirty="0">
              <a:solidFill>
                <a:schemeClr val="hlink"/>
              </a:solidFill>
              <a:latin typeface="Times New Roman" panose="02020603050405020304" pitchFamily="18" charset="0"/>
              <a:cs typeface="Times New Roman" panose="02020603050405020304" pitchFamily="18" charset="0"/>
            </a:endParaRPr>
          </a:p>
        </p:txBody>
      </p:sp>
      <p:sp>
        <p:nvSpPr>
          <p:cNvPr id="55311" name="AutoShape 15"/>
          <p:cNvSpPr>
            <a:spLocks noGrp="1" noChangeArrowheads="1"/>
          </p:cNvSpPr>
          <p:nvPr>
            <p:ph type="body" sz="half" idx="1"/>
          </p:nvPr>
        </p:nvSpPr>
        <p:spPr>
          <a:xfrm>
            <a:off x="0" y="819150"/>
            <a:ext cx="4343400" cy="3124200"/>
          </a:xfrm>
          <a:prstGeom prst="foldedCorner">
            <a:avLst>
              <a:gd name="adj" fmla="val 12500"/>
            </a:avLst>
          </a:prstGeom>
          <a:solidFill>
            <a:schemeClr val="accent1"/>
          </a:solid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normAutofit/>
          </a:bodyPr>
          <a:lstStyle/>
          <a:p>
            <a:pPr algn="just">
              <a:buFontTx/>
              <a:buNone/>
            </a:pPr>
            <a:r>
              <a:rPr lang="en-US" altLang="en-US" sz="2800" dirty="0">
                <a:latin typeface="Times New Roman" panose="02020603050405020304" pitchFamily="18" charset="0"/>
                <a:cs typeface="Times New Roman" panose="02020603050405020304" pitchFamily="18" charset="0"/>
              </a:rPr>
              <a:t>Qua 2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ảnh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endParaRPr lang="en-US" altLang="en-US" sz="2800" dirty="0">
              <a:latin typeface="Times New Roman" panose="02020603050405020304" pitchFamily="18" charset="0"/>
              <a:cs typeface="Times New Roman" panose="02020603050405020304" pitchFamily="18" charset="0"/>
            </a:endParaRPr>
          </a:p>
          <a:p>
            <a:pPr algn="just">
              <a:buFontTx/>
              <a:buNone/>
            </a:pPr>
            <a:r>
              <a:rPr lang="en-US" altLang="en-US" sz="2800" dirty="0" err="1">
                <a:latin typeface="Times New Roman" panose="02020603050405020304" pitchFamily="18" charset="0"/>
                <a:cs typeface="Times New Roman" panose="02020603050405020304" pitchFamily="18" charset="0"/>
              </a:rPr>
              <a:t>liên</a:t>
            </a:r>
            <a:r>
              <a:rPr lang="en-US" altLang="en-US" sz="2800" dirty="0">
                <a:latin typeface="Times New Roman" panose="02020603050405020304" pitchFamily="18" charset="0"/>
                <a:cs typeface="Times New Roman" panose="02020603050405020304" pitchFamily="18" charset="0"/>
              </a:rPr>
              <a:t> t­</a:t>
            </a:r>
            <a:r>
              <a:rPr lang="vi-VN" altLang="en-US" sz="2800" dirty="0">
                <a:latin typeface="Times New Roman" panose="02020603050405020304" pitchFamily="18" charset="0"/>
                <a:cs typeface="Times New Roman" panose="02020603050405020304" pitchFamily="18" charset="0"/>
              </a:rPr>
              <a:t>ưởng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endParaRPr lang="en-US" altLang="en-US" sz="2800" dirty="0">
              <a:latin typeface="Times New Roman" panose="02020603050405020304" pitchFamily="18" charset="0"/>
              <a:cs typeface="Times New Roman" panose="02020603050405020304" pitchFamily="18" charset="0"/>
            </a:endParaRPr>
          </a:p>
          <a:p>
            <a:pPr algn="just">
              <a:buFontTx/>
              <a:buNone/>
            </a:pPr>
            <a:r>
              <a:rPr lang="en-US" altLang="en-US" sz="2800" dirty="0" err="1">
                <a:latin typeface="Times New Roman" panose="02020603050405020304" pitchFamily="18" charset="0"/>
                <a:cs typeface="Times New Roman" panose="02020603050405020304" pitchFamily="18" charset="0"/>
              </a:rPr>
              <a:t>xảy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đất</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634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5311"/>
                                        </p:tgtEl>
                                        <p:attrNameLst>
                                          <p:attrName>style.visibility</p:attrName>
                                        </p:attrNameLst>
                                      </p:cBhvr>
                                      <p:to>
                                        <p:strVal val="visible"/>
                                      </p:to>
                                    </p:set>
                                    <p:animEffect transition="in" filter="fade">
                                      <p:cBhvr>
                                        <p:cTn id="7" dur="770" decel="100000"/>
                                        <p:tgtEl>
                                          <p:spTgt spid="55311"/>
                                        </p:tgtEl>
                                      </p:cBhvr>
                                    </p:animEffect>
                                    <p:animScale>
                                      <p:cBhvr>
                                        <p:cTn id="8" dur="770" decel="100000"/>
                                        <p:tgtEl>
                                          <p:spTgt spid="55311"/>
                                        </p:tgtEl>
                                      </p:cBhvr>
                                      <p:from x="10000" y="10000"/>
                                      <p:to x="200000" y="450000"/>
                                    </p:animScale>
                                    <p:animScale>
                                      <p:cBhvr>
                                        <p:cTn id="9" dur="1230" accel="100000" fill="hold">
                                          <p:stCondLst>
                                            <p:cond delay="770"/>
                                          </p:stCondLst>
                                        </p:cTn>
                                        <p:tgtEl>
                                          <p:spTgt spid="55311"/>
                                        </p:tgtEl>
                                      </p:cBhvr>
                                      <p:from x="200000" y="450000"/>
                                      <p:to x="100000" y="100000"/>
                                    </p:animScale>
                                    <p:set>
                                      <p:cBhvr>
                                        <p:cTn id="10" dur="770" fill="hold"/>
                                        <p:tgtEl>
                                          <p:spTgt spid="55311"/>
                                        </p:tgtEl>
                                        <p:attrNameLst>
                                          <p:attrName>ppt_x</p:attrName>
                                        </p:attrNameLst>
                                      </p:cBhvr>
                                      <p:to>
                                        <p:strVal val="(0.5)"/>
                                      </p:to>
                                    </p:set>
                                    <p:anim from="(0.5)" to="(#ppt_x)" calcmode="lin" valueType="num">
                                      <p:cBhvr>
                                        <p:cTn id="11" dur="1230" accel="100000" fill="hold">
                                          <p:stCondLst>
                                            <p:cond delay="770"/>
                                          </p:stCondLst>
                                        </p:cTn>
                                        <p:tgtEl>
                                          <p:spTgt spid="55311"/>
                                        </p:tgtEl>
                                        <p:attrNameLst>
                                          <p:attrName>ppt_x</p:attrName>
                                        </p:attrNameLst>
                                      </p:cBhvr>
                                    </p:anim>
                                    <p:set>
                                      <p:cBhvr>
                                        <p:cTn id="12" dur="770" fill="hold"/>
                                        <p:tgtEl>
                                          <p:spTgt spid="55311"/>
                                        </p:tgtEl>
                                        <p:attrNameLst>
                                          <p:attrName>ppt_y</p:attrName>
                                        </p:attrNameLst>
                                      </p:cBhvr>
                                      <p:to>
                                        <p:strVal val="(#ppt_y+0.4)"/>
                                      </p:to>
                                    </p:set>
                                    <p:anim from="(#ppt_y+0.4)" to="(#ppt_y)" calcmode="lin" valueType="num">
                                      <p:cBhvr>
                                        <p:cTn id="13" dur="1230" accel="100000" fill="hold">
                                          <p:stCondLst>
                                            <p:cond delay="770"/>
                                          </p:stCondLst>
                                        </p:cTn>
                                        <p:tgtEl>
                                          <p:spTgt spid="55311"/>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5307"/>
                                        </p:tgtEl>
                                        <p:attrNameLst>
                                          <p:attrName>style.visibility</p:attrName>
                                        </p:attrNameLst>
                                      </p:cBhvr>
                                      <p:to>
                                        <p:strVal val="visible"/>
                                      </p:to>
                                    </p:set>
                                    <p:animEffect transition="in" filter="wipe(down)">
                                      <p:cBhvr>
                                        <p:cTn id="18" dur="500"/>
                                        <p:tgtEl>
                                          <p:spTgt spid="5530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5309"/>
                                        </p:tgtEl>
                                        <p:attrNameLst>
                                          <p:attrName>style.visibility</p:attrName>
                                        </p:attrNameLst>
                                      </p:cBhvr>
                                      <p:to>
                                        <p:strVal val="visible"/>
                                      </p:to>
                                    </p:set>
                                    <p:animEffect transition="in" filter="wipe(down)">
                                      <p:cBhvr>
                                        <p:cTn id="23" dur="500"/>
                                        <p:tgtEl>
                                          <p:spTgt spid="55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animBg="1"/>
      <p:bldP spid="55309" grpId="0" animBg="1"/>
      <p:bldP spid="553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4765153"/>
      </p:ext>
    </p:extLst>
  </p:cSld>
  <p:clrMapOvr>
    <a:masterClrMapping/>
  </p:clrMapOvr>
  <p:transition spd="slow">
    <p:wipe/>
    <p:sndAc>
      <p:stSnd>
        <p:snd r:embed="rId2"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Grp="1" noChangeArrowheads="1"/>
          </p:cNvSpPr>
          <p:nvPr>
            <p:ph type="body" sz="half" idx="3"/>
          </p:nvPr>
        </p:nvSpPr>
        <p:spPr>
          <a:xfrm>
            <a:off x="4648200" y="1352550"/>
            <a:ext cx="4495800" cy="2590800"/>
          </a:xfrm>
        </p:spPr>
        <p:txBody>
          <a:bodyPr>
            <a:normAutofit/>
          </a:bodyPr>
          <a:lstStyle/>
          <a:p>
            <a:pPr marL="0" indent="0" algn="just">
              <a:buNone/>
            </a:pPr>
            <a:r>
              <a:rPr lang="vi-VN" altLang="en-US" sz="3600" dirty="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Khi </a:t>
            </a:r>
            <a:r>
              <a:rPr lang="en-US" altLang="en-US" sz="3600" dirty="0" err="1">
                <a:latin typeface="Times New Roman" panose="02020603050405020304" pitchFamily="18" charset="0"/>
                <a:cs typeface="Times New Roman" panose="02020603050405020304" pitchFamily="18" charset="0"/>
              </a:rPr>
              <a:t>núi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lửa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hoạt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thì</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ảnh</a:t>
            </a:r>
            <a:r>
              <a:rPr lang="en-US" altLang="en-US" sz="3600" dirty="0">
                <a:latin typeface="Times New Roman" panose="02020603050405020304" pitchFamily="18" charset="0"/>
                <a:cs typeface="Times New Roman" panose="02020603050405020304" pitchFamily="18" charset="0"/>
              </a:rPr>
              <a:t> h­</a:t>
            </a:r>
            <a:r>
              <a:rPr lang="vi-VN" altLang="en-US" sz="3600" dirty="0">
                <a:latin typeface="Times New Roman" panose="02020603050405020304" pitchFamily="18" charset="0"/>
                <a:cs typeface="Times New Roman" panose="02020603050405020304" pitchFamily="18" charset="0"/>
              </a:rPr>
              <a:t>ưởng</a:t>
            </a:r>
            <a:r>
              <a:rPr lang="en-US" altLang="en-US" sz="3600" dirty="0">
                <a:latin typeface="Times New Roman" panose="02020603050405020304" pitchFamily="18" charset="0"/>
                <a:cs typeface="Times New Roman" panose="02020603050405020304" pitchFamily="18" charset="0"/>
              </a:rPr>
              <a:t> nh</a:t>
            </a:r>
            <a:r>
              <a:rPr lang="vi-VN" altLang="en-US" sz="3600" dirty="0">
                <a:latin typeface="Times New Roman" panose="02020603050405020304" pitchFamily="18" charset="0"/>
                <a:cs typeface="Times New Roman" panose="02020603050405020304" pitchFamily="18" charset="0"/>
              </a:rPr>
              <a:t>ư</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thế</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môi</a:t>
            </a:r>
            <a:r>
              <a:rPr lang="en-US" altLang="en-US" sz="3600" dirty="0">
                <a:latin typeface="Times New Roman" panose="02020603050405020304" pitchFamily="18" charset="0"/>
                <a:cs typeface="Times New Roman" panose="02020603050405020304" pitchFamily="18" charset="0"/>
              </a:rPr>
              <a:t> tr</a:t>
            </a:r>
            <a:r>
              <a:rPr lang="vi-VN" altLang="en-US" sz="3600" dirty="0">
                <a:latin typeface="Times New Roman" panose="02020603050405020304" pitchFamily="18" charset="0"/>
                <a:cs typeface="Times New Roman" panose="02020603050405020304" pitchFamily="18" charset="0"/>
              </a:rPr>
              <a:t>ường</a:t>
            </a:r>
            <a:r>
              <a:rPr lang="en-US" altLang="en-US" sz="3600" dirty="0">
                <a:latin typeface="Times New Roman" panose="02020603050405020304" pitchFamily="18" charset="0"/>
                <a:cs typeface="Times New Roman" panose="02020603050405020304" pitchFamily="18" charset="0"/>
              </a:rPr>
              <a:t> xung</a:t>
            </a:r>
            <a:r>
              <a:rPr lang="vi-VN" altLang="en-US" sz="3600" dirty="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quanh?</a:t>
            </a:r>
          </a:p>
        </p:txBody>
      </p:sp>
      <p:pic>
        <p:nvPicPr>
          <p:cNvPr id="52233" name="Picture 9"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70286"/>
            <a:ext cx="3185520" cy="2873214"/>
          </a:xfrm>
          <a:prstGeom prst="rect">
            <a:avLst/>
          </a:prstGeom>
          <a:noFill/>
          <a:extLst>
            <a:ext uri="{909E8E84-426E-40DD-AFC4-6F175D3DCCD1}">
              <a14:hiddenFill xmlns:a14="http://schemas.microsoft.com/office/drawing/2010/main">
                <a:solidFill>
                  <a:srgbClr val="FFFFFF"/>
                </a:solidFill>
              </a14:hiddenFill>
            </a:ext>
          </a:extLst>
        </p:spPr>
      </p:pic>
      <p:pic>
        <p:nvPicPr>
          <p:cNvPr id="52235" name="Picture 11" descr="080912052557-83-2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
            <a:ext cx="3581400" cy="2246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qustionbig_w"/>
          <p:cNvPicPr>
            <a:picLocks noChangeAspect="1" noChangeArrowheads="1" noCrop="1"/>
          </p:cNvPicPr>
          <p:nvPr/>
        </p:nvPicPr>
        <p:blipFill>
          <a:blip r:embed="rId5" cstate="print"/>
          <a:srcRect/>
          <a:stretch>
            <a:fillRect/>
          </a:stretch>
        </p:blipFill>
        <p:spPr bwMode="auto">
          <a:xfrm>
            <a:off x="4367805" y="1123331"/>
            <a:ext cx="895350" cy="879029"/>
          </a:xfrm>
          <a:prstGeom prst="rect">
            <a:avLst/>
          </a:prstGeom>
          <a:noFill/>
          <a:ln w="9525">
            <a:noFill/>
            <a:miter lim="800000"/>
            <a:headEnd/>
            <a:tailEnd/>
          </a:ln>
        </p:spPr>
      </p:pic>
    </p:spTree>
    <p:extLst>
      <p:ext uri="{BB962C8B-B14F-4D97-AF65-F5344CB8AC3E}">
        <p14:creationId xmlns:p14="http://schemas.microsoft.com/office/powerpoint/2010/main" val="1595043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235"/>
                                        </p:tgtEl>
                                        <p:attrNameLst>
                                          <p:attrName>style.visibility</p:attrName>
                                        </p:attrNameLst>
                                      </p:cBhvr>
                                      <p:to>
                                        <p:strVal val="visible"/>
                                      </p:to>
                                    </p:set>
                                    <p:animEffect transition="in" filter="blinds(horizontal)">
                                      <p:cBhvr>
                                        <p:cTn id="7" dur="500"/>
                                        <p:tgtEl>
                                          <p:spTgt spid="522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box(in)">
                                      <p:cBhvr>
                                        <p:cTn id="12" dur="500"/>
                                        <p:tgtEl>
                                          <p:spTgt spid="522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838200" y="339772"/>
            <a:ext cx="7772400" cy="3733800"/>
          </a:xfrm>
          <a:prstGeom prst="wedgeEllipseCallout">
            <a:avLst>
              <a:gd name="adj1" fmla="val -55615"/>
              <a:gd name="adj2" fmla="val 632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800" dirty="0" err="1">
                <a:solidFill>
                  <a:schemeClr val="tx1"/>
                </a:solidFill>
                <a:latin typeface="Times New Roman" pitchFamily="18" charset="0"/>
                <a:cs typeface="Times New Roman" pitchFamily="18" charset="0"/>
              </a:rPr>
              <a:t>Muốn</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đo</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nhiệt</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độ</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của</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vật</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người</a:t>
            </a:r>
            <a:r>
              <a:rPr lang="en-US" sz="4800" dirty="0">
                <a:solidFill>
                  <a:schemeClr val="tx1"/>
                </a:solidFill>
                <a:latin typeface="Times New Roman" pitchFamily="18" charset="0"/>
                <a:cs typeface="Times New Roman" pitchFamily="18" charset="0"/>
              </a:rPr>
              <a:t>,</a:t>
            </a:r>
          </a:p>
          <a:p>
            <a:pPr algn="ctr">
              <a:lnSpc>
                <a:spcPct val="120000"/>
              </a:lnSpc>
            </a:pPr>
            <a:r>
              <a:rPr lang="en-US" sz="4800" dirty="0">
                <a:solidFill>
                  <a:schemeClr val="tx1"/>
                </a:solidFill>
                <a:latin typeface="Times New Roman" pitchFamily="18" charset="0"/>
                <a:cs typeface="Times New Roman" pitchFamily="18" charset="0"/>
              </a:rPr>
              <a:t> ta </a:t>
            </a:r>
            <a:r>
              <a:rPr lang="en-US" sz="4800" dirty="0" err="1">
                <a:solidFill>
                  <a:schemeClr val="tx1"/>
                </a:solidFill>
                <a:latin typeface="Times New Roman" pitchFamily="18" charset="0"/>
                <a:cs typeface="Times New Roman" pitchFamily="18" charset="0"/>
              </a:rPr>
              <a:t>dùng</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dụng</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cụ</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gì</a:t>
            </a:r>
            <a:r>
              <a:rPr lang="en-US" sz="4800"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2022334134"/>
      </p:ext>
    </p:extLst>
  </p:cSld>
  <p:clrMapOvr>
    <a:masterClrMapping/>
  </p:clrMapOvr>
  <p:transition spd="slow">
    <p:randomBar dir="vert"/>
    <p:sndAc>
      <p:stSnd>
        <p:snd r:embed="rId2"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8298" y="914400"/>
            <a:ext cx="1723644" cy="457200"/>
          </a:xfrm>
        </p:spPr>
        <p:txBody>
          <a:bodyPr>
            <a:normAutofit fontScale="85000" lnSpcReduction="20000"/>
          </a:bodyPr>
          <a:lstStyle/>
          <a:p>
            <a:pPr marL="0" indent="0">
              <a:buNone/>
            </a:pP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Củng cố</a:t>
            </a:r>
          </a:p>
          <a:p>
            <a:pPr>
              <a:buNone/>
            </a:pP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317242" y="1384280"/>
            <a:ext cx="6629400" cy="3416320"/>
          </a:xfrm>
          <a:prstGeom prst="rect">
            <a:avLst/>
          </a:prstGeom>
          <a:noFill/>
        </p:spPr>
        <p:txBody>
          <a:bodyPr wrap="square" rtlCol="0">
            <a:spAutoFit/>
          </a:bodyPr>
          <a:lstStyle/>
          <a:p>
            <a:pPr algn="just"/>
            <a:r>
              <a:rPr lang="vi-VN"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Đúng </a:t>
            </a:r>
            <a:r>
              <a:rPr lang="vi-VN" sz="2400" i="1" dirty="0">
                <a:latin typeface="Times New Roman" panose="02020603050405020304" pitchFamily="18" charset="0"/>
                <a:cs typeface="Times New Roman" panose="02020603050405020304" pitchFamily="18" charset="0"/>
              </a:rPr>
              <a:t>ghi Đ</a:t>
            </a:r>
            <a:r>
              <a:rPr lang="en-US" sz="2400" i="1" dirty="0">
                <a:latin typeface="Times New Roman" panose="02020603050405020304" pitchFamily="18" charset="0"/>
                <a:cs typeface="Times New Roman" panose="02020603050405020304" pitchFamily="18" charset="0"/>
              </a:rPr>
              <a:t> – Sai</a:t>
            </a:r>
            <a:r>
              <a:rPr lang="vi-VN" sz="2400" i="1" dirty="0">
                <a:latin typeface="Times New Roman" panose="02020603050405020304" pitchFamily="18" charset="0"/>
                <a:cs typeface="Times New Roman" panose="02020603050405020304" pitchFamily="18" charset="0"/>
              </a:rPr>
              <a:t> ghi S</a:t>
            </a:r>
            <a:endParaRPr lang="en-US" sz="2400" i="1" dirty="0">
              <a:latin typeface="Times New Roman" panose="02020603050405020304" pitchFamily="18" charset="0"/>
              <a:cs typeface="Times New Roman" panose="02020603050405020304" pitchFamily="18" charset="0"/>
            </a:endParaRPr>
          </a:p>
          <a:p>
            <a:pPr marL="257175" indent="-257175" algn="just">
              <a:buAutoNum type="arabicPeriod"/>
            </a:pPr>
            <a:r>
              <a:rPr lang="en-US" sz="2400" dirty="0">
                <a:latin typeface="Times New Roman" panose="02020603050405020304" pitchFamily="18" charset="0"/>
                <a:cs typeface="Times New Roman" panose="02020603050405020304" pitchFamily="18" charset="0"/>
              </a:rPr>
              <a:t>Vật nóng có nhiệt độ cao hơn vật lạnh.</a:t>
            </a:r>
          </a:p>
          <a:p>
            <a:pPr marL="257175" indent="-257175" algn="just">
              <a:buAutoNum type="arabicPeriod"/>
            </a:pPr>
            <a:r>
              <a:rPr lang="en-US" sz="2400" dirty="0">
                <a:latin typeface="Times New Roman" panose="02020603050405020304" pitchFamily="18" charset="0"/>
                <a:cs typeface="Times New Roman" panose="02020603050405020304" pitchFamily="18" charset="0"/>
              </a:rPr>
              <a:t>Nhiệt độ của nước đá đang tan là 100</a:t>
            </a:r>
            <a:r>
              <a:rPr lang="en-US" sz="2400" baseline="30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C.</a:t>
            </a:r>
          </a:p>
          <a:p>
            <a:pPr marL="257175" indent="-257175" algn="just">
              <a:buAutoNum type="arabicPeriod"/>
            </a:pPr>
            <a:r>
              <a:rPr lang="en-US" sz="2400" dirty="0">
                <a:latin typeface="Times New Roman" panose="02020603050405020304" pitchFamily="18" charset="0"/>
                <a:cs typeface="Times New Roman" panose="02020603050405020304" pitchFamily="18" charset="0"/>
              </a:rPr>
              <a:t>Vật nóng hơn truyền nhiệt cho vật lạnh hơn.</a:t>
            </a:r>
          </a:p>
          <a:p>
            <a:pPr marL="257175" indent="-257175" algn="just">
              <a:buFontTx/>
              <a:buAutoNum type="arabicPeriod"/>
            </a:pPr>
            <a:r>
              <a:rPr lang="en-US" sz="2400" dirty="0">
                <a:latin typeface="Times New Roman" panose="02020603050405020304" pitchFamily="18" charset="0"/>
                <a:cs typeface="Times New Roman" panose="02020603050405020304" pitchFamily="18" charset="0"/>
              </a:rPr>
              <a:t>Vật nóng lên do tỏa nhiệt và lạnh đi do thu nhiệt.</a:t>
            </a:r>
          </a:p>
          <a:p>
            <a:pPr marL="257175" indent="-257175" algn="just">
              <a:buAutoNum type="arabicPeriod"/>
            </a:pPr>
            <a:r>
              <a:rPr lang="en-US" sz="2400" dirty="0">
                <a:latin typeface="Times New Roman" panose="02020603050405020304" pitchFamily="18" charset="0"/>
                <a:cs typeface="Times New Roman" panose="02020603050405020304" pitchFamily="18" charset="0"/>
              </a:rPr>
              <a:t>Nước và các chất lỏng khác nở ra khi nóng lên và co lại khi lạnh đi.</a:t>
            </a:r>
          </a:p>
          <a:p>
            <a:pPr marL="257175" indent="-257175" algn="just">
              <a:buFontTx/>
              <a:buAutoNum type="arabicPeriod"/>
            </a:pPr>
            <a:r>
              <a:rPr lang="en-US" sz="2400" dirty="0">
                <a:latin typeface="Times New Roman" panose="02020603050405020304" pitchFamily="18" charset="0"/>
                <a:cs typeface="Times New Roman" panose="02020603050405020304" pitchFamily="18" charset="0"/>
              </a:rPr>
              <a:t>Nhiệt độ của hơi nước đang sôi và 100</a:t>
            </a:r>
            <a:r>
              <a:rPr lang="en-US" sz="2400" baseline="30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C.</a:t>
            </a:r>
          </a:p>
          <a:p>
            <a:pPr marL="257175" indent="-257175" algn="just"/>
            <a:endParaRPr lang="en-US" sz="2400" dirty="0">
              <a:latin typeface="Times New Roman" panose="02020603050405020304" pitchFamily="18" charset="0"/>
              <a:cs typeface="Times New Roman" panose="02020603050405020304" pitchFamily="18" charset="0"/>
            </a:endParaRPr>
          </a:p>
        </p:txBody>
      </p:sp>
      <p:sp>
        <p:nvSpPr>
          <p:cNvPr id="59" name="Action Button: Forward or Next 58">
            <a:hlinkClick r:id="" action="ppaction://hlinkshowjump?jump=nextslide" highlightClick="1"/>
          </p:cNvPr>
          <p:cNvSpPr/>
          <p:nvPr/>
        </p:nvSpPr>
        <p:spPr>
          <a:xfrm>
            <a:off x="7486650" y="48006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60" name="Oval 59"/>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Hết giờ</a:t>
            </a:r>
          </a:p>
        </p:txBody>
      </p:sp>
      <p:sp>
        <p:nvSpPr>
          <p:cNvPr id="61" name="Oval 60"/>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1</a:t>
            </a:r>
          </a:p>
        </p:txBody>
      </p:sp>
      <p:sp>
        <p:nvSpPr>
          <p:cNvPr id="62" name="Oval 61"/>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2</a:t>
            </a:r>
          </a:p>
        </p:txBody>
      </p:sp>
      <p:sp>
        <p:nvSpPr>
          <p:cNvPr id="63" name="Oval 62"/>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3</a:t>
            </a:r>
          </a:p>
        </p:txBody>
      </p:sp>
      <p:sp>
        <p:nvSpPr>
          <p:cNvPr id="64" name="Oval 63"/>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4</a:t>
            </a:r>
          </a:p>
        </p:txBody>
      </p:sp>
      <p:sp>
        <p:nvSpPr>
          <p:cNvPr id="65" name="Oval 64"/>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5</a:t>
            </a:r>
          </a:p>
        </p:txBody>
      </p:sp>
      <p:sp>
        <p:nvSpPr>
          <p:cNvPr id="66" name="Rectangle 65"/>
          <p:cNvSpPr/>
          <p:nvPr/>
        </p:nvSpPr>
        <p:spPr>
          <a:xfrm>
            <a:off x="1428750" y="3257550"/>
            <a:ext cx="400050" cy="40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67" name="Oval 66"/>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6</a:t>
            </a:r>
          </a:p>
        </p:txBody>
      </p:sp>
      <p:sp>
        <p:nvSpPr>
          <p:cNvPr id="68" name="Oval 67"/>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7</a:t>
            </a:r>
          </a:p>
        </p:txBody>
      </p:sp>
      <p:sp>
        <p:nvSpPr>
          <p:cNvPr id="69" name="Oval 68"/>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8</a:t>
            </a:r>
          </a:p>
        </p:txBody>
      </p:sp>
      <p:sp>
        <p:nvSpPr>
          <p:cNvPr id="70" name="Oval 69"/>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9</a:t>
            </a:r>
          </a:p>
        </p:txBody>
      </p:sp>
      <p:sp>
        <p:nvSpPr>
          <p:cNvPr id="71" name="Oval 70"/>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Times New Roman" panose="02020603050405020304" pitchFamily="18" charset="0"/>
                <a:cs typeface="Times New Roman" panose="02020603050405020304" pitchFamily="18" charset="0"/>
              </a:rPr>
              <a:t>10</a:t>
            </a:r>
          </a:p>
        </p:txBody>
      </p:sp>
      <p:sp>
        <p:nvSpPr>
          <p:cNvPr id="72" name="Oval 71"/>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Bắt đầu</a:t>
            </a:r>
          </a:p>
        </p:txBody>
      </p:sp>
      <p:sp>
        <p:nvSpPr>
          <p:cNvPr id="2" name="TextBox 1"/>
          <p:cNvSpPr txBox="1"/>
          <p:nvPr/>
        </p:nvSpPr>
        <p:spPr>
          <a:xfrm>
            <a:off x="2055876" y="1739806"/>
            <a:ext cx="476250" cy="461665"/>
          </a:xfrm>
          <a:prstGeom prst="rect">
            <a:avLst/>
          </a:prstGeom>
          <a:noFill/>
        </p:spPr>
        <p:txBody>
          <a:bodyPr wrap="square" rtlCol="0">
            <a:spAutoFit/>
          </a:bodyPr>
          <a:lstStyle/>
          <a:p>
            <a:r>
              <a:rPr lang="vi-VN" sz="2400" dirty="0">
                <a:solidFill>
                  <a:schemeClr val="accent1"/>
                </a:solidFill>
                <a:latin typeface="Times New Roman" panose="02020603050405020304" pitchFamily="18" charset="0"/>
                <a:cs typeface="Times New Roman" panose="02020603050405020304" pitchFamily="18" charset="0"/>
              </a:rPr>
              <a:t>Đ</a:t>
            </a:r>
            <a:endParaRPr lang="en-US" sz="2400" dirty="0">
              <a:solidFill>
                <a:schemeClr val="accent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55876" y="2482756"/>
            <a:ext cx="556689" cy="461665"/>
          </a:xfrm>
          <a:prstGeom prst="rect">
            <a:avLst/>
          </a:prstGeom>
        </p:spPr>
        <p:txBody>
          <a:bodyPr wrap="square">
            <a:spAutoFit/>
          </a:bodyPr>
          <a:lstStyle/>
          <a:p>
            <a:r>
              <a:rPr lang="vi-VN" sz="2400" dirty="0">
                <a:solidFill>
                  <a:schemeClr val="accent1"/>
                </a:solidFill>
                <a:latin typeface="Times New Roman" panose="02020603050405020304" pitchFamily="18" charset="0"/>
                <a:cs typeface="Times New Roman" panose="02020603050405020304" pitchFamily="18" charset="0"/>
              </a:rPr>
              <a:t>Đ</a:t>
            </a:r>
            <a:endParaRPr lang="en-US" sz="2400" dirty="0">
              <a:solidFill>
                <a:schemeClr val="accent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055876" y="3196994"/>
            <a:ext cx="407484" cy="461665"/>
          </a:xfrm>
          <a:prstGeom prst="rect">
            <a:avLst/>
          </a:prstGeom>
        </p:spPr>
        <p:txBody>
          <a:bodyPr wrap="none">
            <a:spAutoFit/>
          </a:bodyPr>
          <a:lstStyle/>
          <a:p>
            <a:r>
              <a:rPr lang="vi-VN" sz="2400" dirty="0">
                <a:solidFill>
                  <a:schemeClr val="accent1"/>
                </a:solidFill>
                <a:latin typeface="Times New Roman" panose="02020603050405020304" pitchFamily="18" charset="0"/>
                <a:cs typeface="Times New Roman" panose="02020603050405020304" pitchFamily="18" charset="0"/>
              </a:rPr>
              <a:t>Đ</a:t>
            </a:r>
            <a:endParaRPr lang="en-US" sz="2400" dirty="0">
              <a:solidFill>
                <a:schemeClr val="accent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082144" y="3911232"/>
            <a:ext cx="407484" cy="461665"/>
          </a:xfrm>
          <a:prstGeom prst="rect">
            <a:avLst/>
          </a:prstGeom>
        </p:spPr>
        <p:txBody>
          <a:bodyPr wrap="none">
            <a:spAutoFit/>
          </a:bodyPr>
          <a:lstStyle/>
          <a:p>
            <a:r>
              <a:rPr lang="vi-VN" sz="2400" dirty="0">
                <a:solidFill>
                  <a:schemeClr val="accent1"/>
                </a:solidFill>
                <a:latin typeface="Times New Roman" panose="02020603050405020304" pitchFamily="18" charset="0"/>
                <a:cs typeface="Times New Roman" panose="02020603050405020304" pitchFamily="18" charset="0"/>
              </a:rPr>
              <a:t>Đ</a:t>
            </a:r>
            <a:endParaRPr lang="en-US" sz="2400" dirty="0">
              <a:solidFill>
                <a:schemeClr val="accent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055876" y="2123563"/>
            <a:ext cx="356188" cy="461665"/>
          </a:xfrm>
          <a:prstGeom prst="rect">
            <a:avLst/>
          </a:prstGeom>
        </p:spPr>
        <p:txBody>
          <a:bodyPr wrap="none">
            <a:spAutoFit/>
          </a:bodyPr>
          <a:lstStyle/>
          <a:p>
            <a:r>
              <a:rPr lang="vi-VN" sz="2400" dirty="0">
                <a:solidFill>
                  <a:srgbClr val="FF0000"/>
                </a:solidFill>
                <a:latin typeface="Times New Roman" panose="02020603050405020304" pitchFamily="18" charset="0"/>
                <a:cs typeface="Times New Roman" panose="02020603050405020304" pitchFamily="18" charset="0"/>
              </a:rPr>
              <a:t>S</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064693" y="2864438"/>
            <a:ext cx="356188" cy="461665"/>
          </a:xfrm>
          <a:prstGeom prst="rect">
            <a:avLst/>
          </a:prstGeom>
        </p:spPr>
        <p:txBody>
          <a:bodyPr wrap="none">
            <a:spAutoFit/>
          </a:bodyPr>
          <a:lstStyle/>
          <a:p>
            <a:r>
              <a:rPr lang="vi-VN" sz="2400" dirty="0">
                <a:solidFill>
                  <a:srgbClr val="FF0000"/>
                </a:solidFill>
                <a:latin typeface="Times New Roman" panose="02020603050405020304" pitchFamily="18" charset="0"/>
                <a:cs typeface="Times New Roman" panose="02020603050405020304" pitchFamily="18" charset="0"/>
              </a:rPr>
              <a:t>S</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80746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wipe(down)">
                                      <p:cBhvr>
                                        <p:cTn id="48" dur="5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60" dur="500"/>
                                        <p:tgtEl>
                                          <p:spTgt spid="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anim calcmode="lin" valueType="num">
                                      <p:cBhvr>
                                        <p:cTn id="66" dur="2000" fill="hold"/>
                                        <p:tgtEl>
                                          <p:spTgt spid="18"/>
                                        </p:tgtEl>
                                        <p:attrNameLst>
                                          <p:attrName>ppt_w</p:attrName>
                                        </p:attrNameLst>
                                      </p:cBhvr>
                                      <p:tavLst>
                                        <p:tav tm="0" fmla="#ppt_w*sin(2.5*pi*$)">
                                          <p:val>
                                            <p:fltVal val="0"/>
                                          </p:val>
                                        </p:tav>
                                        <p:tav tm="100000">
                                          <p:val>
                                            <p:fltVal val="1"/>
                                          </p:val>
                                        </p:tav>
                                      </p:tavLst>
                                    </p:anim>
                                    <p:anim calcmode="lin" valueType="num">
                                      <p:cBhvr>
                                        <p:cTn id="6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wheel(1)">
                                      <p:cBhvr>
                                        <p:cTn id="72" dur="2000"/>
                                        <p:tgtEl>
                                          <p:spTgt spid="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fltVal val="0"/>
                                          </p:val>
                                        </p:tav>
                                        <p:tav tm="100000">
                                          <p:val>
                                            <p:strVal val="#ppt_w"/>
                                          </p:val>
                                        </p:tav>
                                      </p:tavLst>
                                    </p:anim>
                                    <p:anim calcmode="lin" valueType="num">
                                      <p:cBhvr>
                                        <p:cTn id="78" dur="1000" fill="hold"/>
                                        <p:tgtEl>
                                          <p:spTgt spid="15"/>
                                        </p:tgtEl>
                                        <p:attrNameLst>
                                          <p:attrName>ppt_h</p:attrName>
                                        </p:attrNameLst>
                                      </p:cBhvr>
                                      <p:tavLst>
                                        <p:tav tm="0">
                                          <p:val>
                                            <p:fltVal val="0"/>
                                          </p:val>
                                        </p:tav>
                                        <p:tav tm="100000">
                                          <p:val>
                                            <p:strVal val="#ppt_h"/>
                                          </p:val>
                                        </p:tav>
                                      </p:tavLst>
                                    </p:anim>
                                    <p:anim calcmode="lin" valueType="num">
                                      <p:cBhvr>
                                        <p:cTn id="79" dur="1000" fill="hold"/>
                                        <p:tgtEl>
                                          <p:spTgt spid="15"/>
                                        </p:tgtEl>
                                        <p:attrNameLst>
                                          <p:attrName>style.rotation</p:attrName>
                                        </p:attrNameLst>
                                      </p:cBhvr>
                                      <p:tavLst>
                                        <p:tav tm="0">
                                          <p:val>
                                            <p:fltVal val="90"/>
                                          </p:val>
                                        </p:tav>
                                        <p:tav tm="100000">
                                          <p:val>
                                            <p:fltVal val="0"/>
                                          </p:val>
                                        </p:tav>
                                      </p:tavLst>
                                    </p:anim>
                                    <p:animEffect transition="in" filter="fade">
                                      <p:cBhvr>
                                        <p:cTn id="80" dur="1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Effect transition="in" filter="circle(in)">
                                      <p:cBhvr>
                                        <p:cTn id="85" dur="2000"/>
                                        <p:tgtEl>
                                          <p:spTgt spid="6">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4" presetClass="exit" presetSubtype="16" fill="hold" grpId="0" nodeType="afterEffect">
                                  <p:stCondLst>
                                    <p:cond delay="0"/>
                                  </p:stCondLst>
                                  <p:childTnLst>
                                    <p:animEffect transition="out" filter="box(in)">
                                      <p:cBhvr>
                                        <p:cTn id="97" dur="1000"/>
                                        <p:tgtEl>
                                          <p:spTgt spid="72"/>
                                        </p:tgtEl>
                                      </p:cBhvr>
                                    </p:animEffect>
                                    <p:set>
                                      <p:cBhvr>
                                        <p:cTn id="98" dur="1" fill="hold">
                                          <p:stCondLst>
                                            <p:cond delay="999"/>
                                          </p:stCondLst>
                                        </p:cTn>
                                        <p:tgtEl>
                                          <p:spTgt spid="72"/>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9" fill="hold">
                            <p:stCondLst>
                              <p:cond delay="1000"/>
                            </p:stCondLst>
                            <p:childTnLst>
                              <p:par>
                                <p:cTn id="100" presetID="4" presetClass="exit" presetSubtype="16" fill="hold" grpId="0" nodeType="afterEffect">
                                  <p:stCondLst>
                                    <p:cond delay="0"/>
                                  </p:stCondLst>
                                  <p:childTnLst>
                                    <p:animEffect transition="out" filter="box(in)">
                                      <p:cBhvr>
                                        <p:cTn id="101" dur="1000"/>
                                        <p:tgtEl>
                                          <p:spTgt spid="71"/>
                                        </p:tgtEl>
                                      </p:cBhvr>
                                    </p:animEffect>
                                    <p:set>
                                      <p:cBhvr>
                                        <p:cTn id="102" dur="1" fill="hold">
                                          <p:stCondLst>
                                            <p:cond delay="999"/>
                                          </p:stCondLst>
                                        </p:cTn>
                                        <p:tgtEl>
                                          <p:spTgt spid="71"/>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childTnLst>
                          </p:cTn>
                        </p:par>
                        <p:par>
                          <p:cTn id="103" fill="hold">
                            <p:stCondLst>
                              <p:cond delay="2000"/>
                            </p:stCondLst>
                            <p:childTnLst>
                              <p:par>
                                <p:cTn id="104" presetID="4" presetClass="exit" presetSubtype="16" fill="hold" grpId="0" nodeType="afterEffect">
                                  <p:stCondLst>
                                    <p:cond delay="0"/>
                                  </p:stCondLst>
                                  <p:childTnLst>
                                    <p:animEffect transition="out" filter="box(in)">
                                      <p:cBhvr>
                                        <p:cTn id="105" dur="1000"/>
                                        <p:tgtEl>
                                          <p:spTgt spid="70"/>
                                        </p:tgtEl>
                                      </p:cBhvr>
                                    </p:animEffect>
                                    <p:set>
                                      <p:cBhvr>
                                        <p:cTn id="106" dur="1" fill="hold">
                                          <p:stCondLst>
                                            <p:cond delay="999"/>
                                          </p:stCondLst>
                                        </p:cTn>
                                        <p:tgtEl>
                                          <p:spTgt spid="70"/>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7" fill="hold">
                            <p:stCondLst>
                              <p:cond delay="3000"/>
                            </p:stCondLst>
                            <p:childTnLst>
                              <p:par>
                                <p:cTn id="108" presetID="4" presetClass="exit" presetSubtype="16" fill="hold" grpId="0" nodeType="afterEffect">
                                  <p:stCondLst>
                                    <p:cond delay="0"/>
                                  </p:stCondLst>
                                  <p:childTnLst>
                                    <p:animEffect transition="out" filter="box(in)">
                                      <p:cBhvr>
                                        <p:cTn id="109" dur="1000"/>
                                        <p:tgtEl>
                                          <p:spTgt spid="69"/>
                                        </p:tgtEl>
                                      </p:cBhvr>
                                    </p:animEffect>
                                    <p:set>
                                      <p:cBhvr>
                                        <p:cTn id="110" dur="1" fill="hold">
                                          <p:stCondLst>
                                            <p:cond delay="999"/>
                                          </p:stCondLst>
                                        </p:cTn>
                                        <p:tgtEl>
                                          <p:spTgt spid="69"/>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1" fill="hold">
                            <p:stCondLst>
                              <p:cond delay="4000"/>
                            </p:stCondLst>
                            <p:childTnLst>
                              <p:par>
                                <p:cTn id="112" presetID="4" presetClass="exit" presetSubtype="16" fill="hold" grpId="0" nodeType="afterEffect">
                                  <p:stCondLst>
                                    <p:cond delay="0"/>
                                  </p:stCondLst>
                                  <p:childTnLst>
                                    <p:animEffect transition="out" filter="box(in)">
                                      <p:cBhvr>
                                        <p:cTn id="113" dur="1000"/>
                                        <p:tgtEl>
                                          <p:spTgt spid="68"/>
                                        </p:tgtEl>
                                      </p:cBhvr>
                                    </p:animEffect>
                                    <p:set>
                                      <p:cBhvr>
                                        <p:cTn id="114" dur="1" fill="hold">
                                          <p:stCondLst>
                                            <p:cond delay="999"/>
                                          </p:stCondLst>
                                        </p:cTn>
                                        <p:tgtEl>
                                          <p:spTgt spid="68"/>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childTnLst>
                          </p:cTn>
                        </p:par>
                        <p:par>
                          <p:cTn id="115" fill="hold">
                            <p:stCondLst>
                              <p:cond delay="5000"/>
                            </p:stCondLst>
                            <p:childTnLst>
                              <p:par>
                                <p:cTn id="116" presetID="4" presetClass="exit" presetSubtype="16" fill="hold" grpId="0" nodeType="afterEffect">
                                  <p:stCondLst>
                                    <p:cond delay="0"/>
                                  </p:stCondLst>
                                  <p:childTnLst>
                                    <p:animEffect transition="out" filter="box(in)">
                                      <p:cBhvr>
                                        <p:cTn id="117" dur="1000"/>
                                        <p:tgtEl>
                                          <p:spTgt spid="67"/>
                                        </p:tgtEl>
                                      </p:cBhvr>
                                    </p:animEffect>
                                    <p:set>
                                      <p:cBhvr>
                                        <p:cTn id="118" dur="1" fill="hold">
                                          <p:stCondLst>
                                            <p:cond delay="999"/>
                                          </p:stCondLst>
                                        </p:cTn>
                                        <p:tgtEl>
                                          <p:spTgt spid="67"/>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19" fill="hold">
                            <p:stCondLst>
                              <p:cond delay="6000"/>
                            </p:stCondLst>
                            <p:childTnLst>
                              <p:par>
                                <p:cTn id="120" presetID="4" presetClass="exit" presetSubtype="16" fill="hold" grpId="0" nodeType="afterEffect">
                                  <p:stCondLst>
                                    <p:cond delay="0"/>
                                  </p:stCondLst>
                                  <p:childTnLst>
                                    <p:animEffect transition="out" filter="box(in)">
                                      <p:cBhvr>
                                        <p:cTn id="121" dur="1000"/>
                                        <p:tgtEl>
                                          <p:spTgt spid="65"/>
                                        </p:tgtEl>
                                      </p:cBhvr>
                                    </p:animEffect>
                                    <p:set>
                                      <p:cBhvr>
                                        <p:cTn id="122" dur="1" fill="hold">
                                          <p:stCondLst>
                                            <p:cond delay="999"/>
                                          </p:stCondLst>
                                        </p:cTn>
                                        <p:tgtEl>
                                          <p:spTgt spid="65"/>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3" name="click.wav"/>
                                        </p:tgtEl>
                                      </p:cMediaNode>
                                    </p:audio>
                                  </p:subTnLst>
                                </p:cTn>
                              </p:par>
                            </p:childTnLst>
                          </p:cTn>
                        </p:par>
                        <p:par>
                          <p:cTn id="123" fill="hold">
                            <p:stCondLst>
                              <p:cond delay="7000"/>
                            </p:stCondLst>
                            <p:childTnLst>
                              <p:par>
                                <p:cTn id="124" presetID="4" presetClass="exit" presetSubtype="16" fill="hold" grpId="0" nodeType="afterEffect">
                                  <p:stCondLst>
                                    <p:cond delay="0"/>
                                  </p:stCondLst>
                                  <p:childTnLst>
                                    <p:animEffect transition="out" filter="box(in)">
                                      <p:cBhvr>
                                        <p:cTn id="125" dur="1000"/>
                                        <p:tgtEl>
                                          <p:spTgt spid="64"/>
                                        </p:tgtEl>
                                      </p:cBhvr>
                                    </p:animEffect>
                                    <p:set>
                                      <p:cBhvr>
                                        <p:cTn id="126" dur="1" fill="hold">
                                          <p:stCondLst>
                                            <p:cond delay="999"/>
                                          </p:stCondLst>
                                        </p:cTn>
                                        <p:tgtEl>
                                          <p:spTgt spid="64"/>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childTnLst>
                          </p:cTn>
                        </p:par>
                        <p:par>
                          <p:cTn id="127" fill="hold">
                            <p:stCondLst>
                              <p:cond delay="8000"/>
                            </p:stCondLst>
                            <p:childTnLst>
                              <p:par>
                                <p:cTn id="128" presetID="4" presetClass="exit" presetSubtype="16" fill="hold" grpId="0" nodeType="afterEffect">
                                  <p:stCondLst>
                                    <p:cond delay="0"/>
                                  </p:stCondLst>
                                  <p:childTnLst>
                                    <p:animEffect transition="out" filter="box(in)">
                                      <p:cBhvr>
                                        <p:cTn id="129" dur="1000"/>
                                        <p:tgtEl>
                                          <p:spTgt spid="63"/>
                                        </p:tgtEl>
                                      </p:cBhvr>
                                    </p:animEffect>
                                    <p:set>
                                      <p:cBhvr>
                                        <p:cTn id="130" dur="1" fill="hold">
                                          <p:stCondLst>
                                            <p:cond delay="999"/>
                                          </p:stCondLst>
                                        </p:cTn>
                                        <p:tgtEl>
                                          <p:spTgt spid="63"/>
                                        </p:tgtEl>
                                        <p:attrNameLst>
                                          <p:attrName>style.visibility</p:attrName>
                                        </p:attrNameLst>
                                      </p:cBhvr>
                                      <p:to>
                                        <p:strVal val="hidden"/>
                                      </p:to>
                                    </p:set>
                                  </p:childTnLst>
                                  <p:subTnLst>
                                    <p:audio>
                                      <p:cMediaNode>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1" fill="hold">
                            <p:stCondLst>
                              <p:cond delay="9000"/>
                            </p:stCondLst>
                            <p:childTnLst>
                              <p:par>
                                <p:cTn id="132" presetID="4" presetClass="exit" presetSubtype="16" fill="hold" grpId="0" nodeType="afterEffect">
                                  <p:stCondLst>
                                    <p:cond delay="0"/>
                                  </p:stCondLst>
                                  <p:childTnLst>
                                    <p:animEffect transition="out" filter="box(in)">
                                      <p:cBhvr>
                                        <p:cTn id="133" dur="1000"/>
                                        <p:tgtEl>
                                          <p:spTgt spid="62"/>
                                        </p:tgtEl>
                                      </p:cBhvr>
                                    </p:animEffect>
                                    <p:set>
                                      <p:cBhvr>
                                        <p:cTn id="134" dur="1" fill="hold">
                                          <p:stCondLst>
                                            <p:cond delay="999"/>
                                          </p:stCondLst>
                                        </p:cTn>
                                        <p:tgtEl>
                                          <p:spTgt spid="62"/>
                                        </p:tgtEl>
                                        <p:attrNameLst>
                                          <p:attrName>style.visibility</p:attrName>
                                        </p:attrNameLst>
                                      </p:cBhvr>
                                      <p:to>
                                        <p:strVal val="hidden"/>
                                      </p:to>
                                    </p:set>
                                  </p:childTnLst>
                                  <p:subTnLst>
                                    <p:audio>
                                      <p:cMediaNode>
                                        <p:cTn display="0" masterRel="sameClick">
                                          <p:stCondLst>
                                            <p:cond evt="begin" delay="0">
                                              <p:tn val="132"/>
                                            </p:cond>
                                          </p:stCondLst>
                                          <p:endCondLst>
                                            <p:cond evt="onStopAudio" delay="0">
                                              <p:tgtEl>
                                                <p:sldTgt/>
                                              </p:tgtEl>
                                            </p:cond>
                                          </p:endCondLst>
                                        </p:cTn>
                                        <p:tgtEl>
                                          <p:sndTgt r:embed="rId3" name="click.wav"/>
                                        </p:tgtEl>
                                      </p:cMediaNode>
                                    </p:audio>
                                  </p:subTnLst>
                                </p:cTn>
                              </p:par>
                            </p:childTnLst>
                          </p:cTn>
                        </p:par>
                        <p:par>
                          <p:cTn id="135" fill="hold">
                            <p:stCondLst>
                              <p:cond delay="10000"/>
                            </p:stCondLst>
                            <p:childTnLst>
                              <p:par>
                                <p:cTn id="136" presetID="4" presetClass="exit" presetSubtype="16" fill="hold" grpId="0" nodeType="afterEffect">
                                  <p:stCondLst>
                                    <p:cond delay="0"/>
                                  </p:stCondLst>
                                  <p:childTnLst>
                                    <p:animEffect transition="out" filter="box(in)">
                                      <p:cBhvr>
                                        <p:cTn id="137" dur="1000"/>
                                        <p:tgtEl>
                                          <p:spTgt spid="61"/>
                                        </p:tgtEl>
                                      </p:cBhvr>
                                    </p:animEffect>
                                    <p:set>
                                      <p:cBhvr>
                                        <p:cTn id="138" dur="1" fill="hold">
                                          <p:stCondLst>
                                            <p:cond delay="999"/>
                                          </p:stCondLst>
                                        </p:cTn>
                                        <p:tgtEl>
                                          <p:spTgt spid="61"/>
                                        </p:tgtEl>
                                        <p:attrNameLst>
                                          <p:attrName>style.visibility</p:attrName>
                                        </p:attrNameLst>
                                      </p:cBhvr>
                                      <p:to>
                                        <p:strVal val="hidden"/>
                                      </p:to>
                                    </p:se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childTnLst>
                          </p:cTn>
                        </p:par>
                        <p:par>
                          <p:cTn id="139" fill="hold">
                            <p:stCondLst>
                              <p:cond delay="11000"/>
                            </p:stCondLst>
                            <p:childTnLst>
                              <p:par>
                                <p:cTn id="140" presetID="4" presetClass="entr" presetSubtype="16" fill="hold" grpId="0" nodeType="afterEffect">
                                  <p:stCondLst>
                                    <p:cond delay="0"/>
                                  </p:stCondLst>
                                  <p:childTnLst>
                                    <p:set>
                                      <p:cBhvr>
                                        <p:cTn id="141" dur="1" fill="hold">
                                          <p:stCondLst>
                                            <p:cond delay="0"/>
                                          </p:stCondLst>
                                        </p:cTn>
                                        <p:tgtEl>
                                          <p:spTgt spid="60"/>
                                        </p:tgtEl>
                                        <p:attrNameLst>
                                          <p:attrName>style.visibility</p:attrName>
                                        </p:attrNameLst>
                                      </p:cBhvr>
                                      <p:to>
                                        <p:strVal val="visible"/>
                                      </p:to>
                                    </p:set>
                                    <p:animEffect transition="in" filter="box(in)">
                                      <p:cBhvr>
                                        <p:cTn id="142" dur="500"/>
                                        <p:tgtEl>
                                          <p:spTgt spid="60"/>
                                        </p:tgtEl>
                                      </p:cBhvr>
                                    </p:animEffect>
                                  </p:childTnLst>
                                  <p:subTnLst>
                                    <p:audio>
                                      <p:cMediaNode>
                                        <p:cTn display="0" masterRel="sameClick">
                                          <p:stCondLst>
                                            <p:cond evt="begin" delay="0">
                                              <p:tn val="140"/>
                                            </p:cond>
                                          </p:stCondLst>
                                          <p:endCondLst>
                                            <p:cond evt="onStopAudio" delay="0">
                                              <p:tgtEl>
                                                <p:sldTgt/>
                                              </p:tgtEl>
                                            </p:cond>
                                          </p:endCondLst>
                                        </p:cTn>
                                        <p:tgtEl>
                                          <p:sndTgt r:embed="rId4" name="2..wav"/>
                                        </p:tgtEl>
                                      </p:cMediaNode>
                                    </p:audio>
                                  </p:subTnLst>
                                </p:cTn>
                              </p:par>
                            </p:childTnLst>
                          </p:cTn>
                        </p:par>
                      </p:childTnLst>
                    </p:cTn>
                  </p:par>
                </p:childTnLst>
              </p:cTn>
              <p:nextCondLst>
                <p:cond evt="onClick" delay="0">
                  <p:tgtEl>
                    <p:spTgt spid="66"/>
                  </p:tgtEl>
                </p:cond>
              </p:nextCondLst>
            </p:seq>
          </p:childTnLst>
        </p:cTn>
      </p:par>
    </p:tnLst>
    <p:bldLst>
      <p:bldP spid="60" grpId="0" animBg="1"/>
      <p:bldP spid="61" grpId="0" animBg="1"/>
      <p:bldP spid="62" grpId="0" animBg="1"/>
      <p:bldP spid="63" grpId="0" animBg="1"/>
      <p:bldP spid="64" grpId="0" animBg="1"/>
      <p:bldP spid="65" grpId="0" animBg="1"/>
      <p:bldP spid="67" grpId="0" animBg="1"/>
      <p:bldP spid="68" grpId="0" animBg="1"/>
      <p:bldP spid="69" grpId="0" animBg="1"/>
      <p:bldP spid="70" grpId="0" animBg="1"/>
      <p:bldP spid="71" grpId="0" animBg="1"/>
      <p:bldP spid="72" grpId="0" animBg="1"/>
      <p:bldP spid="2" grpId="0"/>
      <p:bldP spid="5"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xmlns="" id="{00559C4A-D6CE-4E2A-B204-957826C595C9}"/>
              </a:ext>
            </a:extLst>
          </p:cNvPr>
          <p:cNvSpPr txBox="1">
            <a:spLocks/>
          </p:cNvSpPr>
          <p:nvPr/>
        </p:nvSpPr>
        <p:spPr>
          <a:xfrm>
            <a:off x="152400" y="1428750"/>
            <a:ext cx="84582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100" b="1" dirty="0" err="1">
                <a:solidFill>
                  <a:srgbClr val="FF0000"/>
                </a:solidFill>
                <a:latin typeface="Times New Roman" panose="02020603050405020304" pitchFamily="18" charset="0"/>
                <a:cs typeface="Times New Roman" panose="02020603050405020304" pitchFamily="18" charset="0"/>
              </a:rPr>
              <a:t>I.Tìm</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hiểu</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về</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sự</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truyền</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nhiệt</a:t>
            </a:r>
            <a:endParaRPr lang="en-US" sz="2100" b="1" dirty="0">
              <a:solidFill>
                <a:srgbClr val="FF0000"/>
              </a:solidFill>
              <a:latin typeface="Times New Roman" panose="02020603050405020304" pitchFamily="18" charset="0"/>
              <a:cs typeface="Times New Roman" panose="02020603050405020304" pitchFamily="18" charset="0"/>
            </a:endParaRPr>
          </a:p>
          <a:p>
            <a:pPr marL="342900" indent="-342900" algn="l">
              <a:buFontTx/>
              <a:buChar char="-"/>
            </a:pPr>
            <a:r>
              <a:rPr lang="en-US" sz="2100" b="1" dirty="0" err="1">
                <a:latin typeface="Times New Roman" panose="02020603050405020304" pitchFamily="18" charset="0"/>
                <a:cs typeface="Times New Roman" panose="02020603050405020304" pitchFamily="18" charset="0"/>
              </a:rPr>
              <a:t>Vật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nóng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sẽ</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tỏa</a:t>
            </a:r>
            <a:r>
              <a:rPr lang="en-US" sz="2100" b="1" dirty="0">
                <a:latin typeface="Times New Roman" panose="02020603050405020304" pitchFamily="18" charset="0"/>
                <a:cs typeface="Times New Roman" panose="02020603050405020304" pitchFamily="18" charset="0"/>
              </a:rPr>
              <a:t> </a:t>
            </a:r>
            <a:r>
              <a:rPr lang="en-US" sz="2100" b="1">
                <a:latin typeface="Times New Roman" panose="02020603050405020304" pitchFamily="18" charset="0"/>
                <a:cs typeface="Times New Roman" panose="02020603050405020304" pitchFamily="18" charset="0"/>
              </a:rPr>
              <a:t>nhiệt</a:t>
            </a:r>
            <a:endParaRPr lang="en-US" sz="2100" b="1" dirty="0">
              <a:latin typeface="Times New Roman" panose="02020603050405020304" pitchFamily="18" charset="0"/>
              <a:cs typeface="Times New Roman" panose="02020603050405020304" pitchFamily="18" charset="0"/>
            </a:endParaRPr>
          </a:p>
          <a:p>
            <a:pPr marL="342900" indent="-342900" algn="l">
              <a:buFontTx/>
              <a:buChar char="-"/>
            </a:pPr>
            <a:r>
              <a:rPr lang="en-US" sz="2100" b="1" dirty="0" err="1">
                <a:latin typeface="Times New Roman" panose="02020603050405020304" pitchFamily="18" charset="0"/>
                <a:cs typeface="Times New Roman" panose="02020603050405020304" pitchFamily="18" charset="0"/>
              </a:rPr>
              <a:t>Vật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lạnh</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sẽ</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hấp</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nhiệt</a:t>
            </a:r>
            <a:endParaRPr lang="en-US" sz="2100" b="1" dirty="0">
              <a:latin typeface="Times New Roman" panose="02020603050405020304" pitchFamily="18" charset="0"/>
              <a:cs typeface="Times New Roman" panose="02020603050405020304" pitchFamily="18" charset="0"/>
            </a:endParaRPr>
          </a:p>
          <a:p>
            <a:pPr algn="l"/>
            <a:r>
              <a:rPr lang="en-US" sz="2100" b="1" dirty="0">
                <a:solidFill>
                  <a:srgbClr val="FF0000"/>
                </a:solidFill>
                <a:latin typeface="Times New Roman" panose="02020603050405020304" pitchFamily="18" charset="0"/>
                <a:cs typeface="Times New Roman" panose="02020603050405020304" pitchFamily="18" charset="0"/>
              </a:rPr>
              <a:t>II. </a:t>
            </a:r>
            <a:r>
              <a:rPr lang="en-US" sz="2100" b="1" dirty="0" err="1">
                <a:solidFill>
                  <a:srgbClr val="FF0000"/>
                </a:solidFill>
                <a:latin typeface="Times New Roman" panose="02020603050405020304" pitchFamily="18" charset="0"/>
                <a:cs typeface="Times New Roman" panose="02020603050405020304" pitchFamily="18" charset="0"/>
              </a:rPr>
              <a:t>Sự</a:t>
            </a:r>
            <a:r>
              <a:rPr lang="en-US" sz="2100" b="1" dirty="0">
                <a:solidFill>
                  <a:srgbClr val="FF0000"/>
                </a:solidFill>
                <a:latin typeface="Times New Roman" panose="02020603050405020304" pitchFamily="18" charset="0"/>
                <a:cs typeface="Times New Roman" panose="02020603050405020304" pitchFamily="18" charset="0"/>
              </a:rPr>
              <a:t> co </a:t>
            </a:r>
            <a:r>
              <a:rPr lang="en-US" sz="2100" b="1" dirty="0" err="1">
                <a:solidFill>
                  <a:srgbClr val="FF0000"/>
                </a:solidFill>
                <a:latin typeface="Times New Roman" panose="02020603050405020304" pitchFamily="18" charset="0"/>
                <a:cs typeface="Times New Roman" panose="02020603050405020304" pitchFamily="18" charset="0"/>
              </a:rPr>
              <a:t>giãn</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của</a:t>
            </a:r>
            <a:r>
              <a:rPr lang="en-US" sz="2100" b="1" dirty="0">
                <a:solidFill>
                  <a:srgbClr val="FF0000"/>
                </a:solidFill>
                <a:latin typeface="Times New Roman" panose="02020603050405020304" pitchFamily="18" charset="0"/>
                <a:cs typeface="Times New Roman" panose="02020603050405020304" pitchFamily="18" charset="0"/>
              </a:rPr>
              <a:t> n</a:t>
            </a:r>
            <a:r>
              <a:rPr lang="vi-VN" sz="2100" b="1" dirty="0">
                <a:solidFill>
                  <a:srgbClr val="FF0000"/>
                </a:solidFill>
                <a:latin typeface="Times New Roman" panose="02020603050405020304" pitchFamily="18" charset="0"/>
                <a:cs typeface="Times New Roman" panose="02020603050405020304" pitchFamily="18" charset="0"/>
              </a:rPr>
              <a:t>ư</a:t>
            </a:r>
            <a:r>
              <a:rPr lang="en-US" sz="2100" b="1" dirty="0" err="1">
                <a:solidFill>
                  <a:srgbClr val="FF0000"/>
                </a:solidFill>
                <a:latin typeface="Times New Roman" panose="02020603050405020304" pitchFamily="18" charset="0"/>
                <a:cs typeface="Times New Roman" panose="02020603050405020304" pitchFamily="18" charset="0"/>
              </a:rPr>
              <a:t>ớc</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khi</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lạnh</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đi</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và</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nóng</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lên</a:t>
            </a:r>
            <a:r>
              <a:rPr lang="en-US" sz="2100" b="1" dirty="0">
                <a:solidFill>
                  <a:srgbClr val="FF0000"/>
                </a:solidFill>
                <a:latin typeface="Times New Roman" panose="02020603050405020304" pitchFamily="18" charset="0"/>
                <a:cs typeface="Times New Roman" panose="02020603050405020304" pitchFamily="18" charset="0"/>
              </a:rPr>
              <a:t>.</a:t>
            </a:r>
          </a:p>
          <a:p>
            <a:pPr algn="l"/>
            <a:r>
              <a:rPr lang="en-US" sz="2100" b="1" dirty="0">
                <a:latin typeface="Times New Roman" panose="02020603050405020304" pitchFamily="18" charset="0"/>
                <a:cs typeface="Times New Roman" panose="02020603050405020304" pitchFamily="18" charset="0"/>
              </a:rPr>
              <a:t>- N</a:t>
            </a:r>
            <a:r>
              <a:rPr lang="vi-VN" sz="2100" b="1" dirty="0">
                <a:latin typeface="Times New Roman" panose="02020603050405020304" pitchFamily="18" charset="0"/>
                <a:cs typeface="Times New Roman" panose="02020603050405020304" pitchFamily="18" charset="0"/>
              </a:rPr>
              <a:t>ư</a:t>
            </a:r>
            <a:r>
              <a:rPr lang="en-US" sz="2100" b="1" dirty="0" err="1">
                <a:latin typeface="Times New Roman" panose="02020603050405020304" pitchFamily="18" charset="0"/>
                <a:cs typeface="Times New Roman" panose="02020603050405020304" pitchFamily="18" charset="0"/>
              </a:rPr>
              <a:t>ớc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và</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các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chất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lỏng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khác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nở</a:t>
            </a:r>
            <a:r>
              <a:rPr lang="en-US" sz="2100" b="1" dirty="0">
                <a:latin typeface="Times New Roman" panose="02020603050405020304" pitchFamily="18" charset="0"/>
                <a:cs typeface="Times New Roman" panose="02020603050405020304" pitchFamily="18" charset="0"/>
              </a:rPr>
              <a:t> ra </a:t>
            </a:r>
            <a:r>
              <a:rPr lang="en-US" sz="2100" b="1" dirty="0" err="1">
                <a:latin typeface="Times New Roman" panose="02020603050405020304" pitchFamily="18" charset="0"/>
                <a:cs typeface="Times New Roman" panose="02020603050405020304" pitchFamily="18" charset="0"/>
              </a:rPr>
              <a:t>khi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nóng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lên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và</a:t>
            </a:r>
            <a:r>
              <a:rPr lang="en-US" sz="2100" b="1" dirty="0">
                <a:latin typeface="Times New Roman" panose="02020603050405020304" pitchFamily="18" charset="0"/>
                <a:cs typeface="Times New Roman" panose="02020603050405020304" pitchFamily="18" charset="0"/>
              </a:rPr>
              <a:t> co </a:t>
            </a:r>
            <a:r>
              <a:rPr lang="en-US" sz="2100" b="1" dirty="0" err="1">
                <a:latin typeface="Times New Roman" panose="02020603050405020304" pitchFamily="18" charset="0"/>
                <a:cs typeface="Times New Roman" panose="02020603050405020304" pitchFamily="18" charset="0"/>
              </a:rPr>
              <a:t>lại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khi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lạnh</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đi</a:t>
            </a:r>
            <a:endParaRPr lang="en-US" sz="2100" b="1" dirty="0">
              <a:latin typeface="Times New Roman" panose="02020603050405020304" pitchFamily="18" charset="0"/>
              <a:cs typeface="Times New Roman" panose="02020603050405020304" pitchFamily="18" charset="0"/>
            </a:endParaRPr>
          </a:p>
          <a:p>
            <a:endParaRPr lang="en-US" sz="21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18911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361950"/>
            <a:ext cx="6467094" cy="3657600"/>
          </a:xfrm>
        </p:spPr>
        <p:txBody>
          <a:bodyPr/>
          <a:lstStyle/>
          <a:p>
            <a:pPr marL="0" indent="0" algn="ctr">
              <a:buNone/>
            </a:pPr>
            <a:r>
              <a:rPr lang="en-US" b="1" dirty="0">
                <a:solidFill>
                  <a:srgbClr val="0033CC"/>
                </a:solidFill>
                <a:latin typeface="Times New Roman" panose="02020603050405020304" pitchFamily="18" charset="0"/>
                <a:cs typeface="Times New Roman" panose="02020603050405020304" pitchFamily="18" charset="0"/>
              </a:rPr>
              <a:t>Dặn dò:</a:t>
            </a:r>
          </a:p>
          <a:p>
            <a:pPr>
              <a:buFontTx/>
              <a:buChar char="-"/>
            </a:pPr>
            <a:r>
              <a:rPr lang="en-US" dirty="0">
                <a:latin typeface="Times New Roman" panose="02020603050405020304" pitchFamily="18" charset="0"/>
                <a:cs typeface="Times New Roman" panose="02020603050405020304" pitchFamily="18" charset="0"/>
              </a:rPr>
              <a:t>Học thuộc phần Bạn cần biết</a:t>
            </a:r>
          </a:p>
          <a:p>
            <a:pPr>
              <a:buFontTx/>
              <a:buChar char="-"/>
            </a:pPr>
            <a:r>
              <a:rPr lang="en-US" dirty="0">
                <a:latin typeface="Times New Roman" panose="02020603050405020304" pitchFamily="18" charset="0"/>
                <a:cs typeface="Times New Roman" panose="02020603050405020304" pitchFamily="18" charset="0"/>
              </a:rPr>
              <a:t>Chuẩn bị tiết sau: Bài </a:t>
            </a:r>
            <a:r>
              <a:rPr lang="en-US" b="1" i="1" dirty="0">
                <a:latin typeface="Times New Roman" panose="02020603050405020304" pitchFamily="18" charset="0"/>
                <a:cs typeface="Times New Roman" panose="02020603050405020304" pitchFamily="18" charset="0"/>
              </a:rPr>
              <a:t>Vật dẫn nhiệt và vật cách nhiệt</a:t>
            </a:r>
            <a:r>
              <a:rPr lang="vi-VN" b="1" i="1"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(SGK/104)</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37037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pic>
        <p:nvPicPr>
          <p:cNvPr id="28675" name="Picture 4" descr="EJ1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WordArt 3"/>
          <p:cNvSpPr>
            <a:spLocks noChangeArrowheads="1" noChangeShapeType="1" noTextEdit="1"/>
          </p:cNvSpPr>
          <p:nvPr/>
        </p:nvSpPr>
        <p:spPr bwMode="auto">
          <a:xfrm>
            <a:off x="1607399" y="1398270"/>
            <a:ext cx="5669280" cy="2011680"/>
          </a:xfrm>
          <a:prstGeom prst="rect">
            <a:avLst/>
          </a:prstGeom>
        </p:spPr>
        <p:txBody>
          <a:bodyPr wrap="none" lIns="68580" tIns="34290" rIns="68580" bIns="34290" fromWordArt="1">
            <a:prstTxWarp prst="textWave1">
              <a:avLst>
                <a:gd name="adj1" fmla="val 13005"/>
                <a:gd name="adj2" fmla="val 0"/>
              </a:avLst>
            </a:prstTxWarp>
          </a:bodyPr>
          <a:lstStyle/>
          <a:p>
            <a:pPr algn="ctr"/>
            <a:r>
              <a:rPr lang="vi-VN" sz="2700" kern="10" dirty="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365392645"/>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4"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3"/>
            <a:ext cx="4086665" cy="2551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9604" b="15707"/>
          <a:stretch/>
        </p:blipFill>
        <p:spPr>
          <a:xfrm>
            <a:off x="0" y="2582128"/>
            <a:ext cx="4086663" cy="2561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200" y="20756"/>
            <a:ext cx="5034976" cy="5122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153660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6"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295400" y="339772"/>
            <a:ext cx="7543800" cy="3733800"/>
          </a:xfrm>
          <a:prstGeom prst="wedgeEllipseCallout">
            <a:avLst>
              <a:gd name="adj1" fmla="val -55615"/>
              <a:gd name="adj2" fmla="val 632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a:solidFill>
                <a:schemeClr val="tx1"/>
              </a:solidFill>
            </a:endParaRPr>
          </a:p>
        </p:txBody>
      </p:sp>
      <p:sp>
        <p:nvSpPr>
          <p:cNvPr id="3" name="TextBox 2"/>
          <p:cNvSpPr txBox="1"/>
          <p:nvPr/>
        </p:nvSpPr>
        <p:spPr>
          <a:xfrm>
            <a:off x="2362200" y="758903"/>
            <a:ext cx="5002369" cy="2973122"/>
          </a:xfrm>
          <a:prstGeom prst="rect">
            <a:avLst/>
          </a:prstGeom>
          <a:noFill/>
        </p:spPr>
        <p:txBody>
          <a:bodyPr wrap="square" rtlCol="0">
            <a:spAutoFit/>
          </a:bodyPr>
          <a:lstStyle/>
          <a:p>
            <a:pPr algn="just">
              <a:lnSpc>
                <a:spcPct val="130000"/>
              </a:lnSpc>
            </a:pPr>
            <a:r>
              <a:rPr lang="en-US" sz="4800" dirty="0" err="1">
                <a:latin typeface="Times New Roman" panose="02020603050405020304" pitchFamily="18" charset="0"/>
                <a:cs typeface="Times New Roman" pitchFamily="18" charset="0"/>
              </a:rPr>
              <a:t>Nhiệt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nước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đang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sôi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nhiêu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a:t>
            </a:r>
            <a:r>
              <a:rPr lang="en-US" sz="4800" dirty="0">
                <a:latin typeface="Times New Roman" pitchFamily="18" charset="0"/>
                <a:cs typeface="Times New Roman" pitchFamily="18" charset="0"/>
              </a:rPr>
              <a:t> ?</a:t>
            </a:r>
          </a:p>
        </p:txBody>
      </p:sp>
      <p:sp>
        <p:nvSpPr>
          <p:cNvPr id="6" name="TextBox 5"/>
          <p:cNvSpPr txBox="1"/>
          <p:nvPr/>
        </p:nvSpPr>
        <p:spPr>
          <a:xfrm>
            <a:off x="2362200" y="1248140"/>
            <a:ext cx="6019800" cy="2012859"/>
          </a:xfrm>
          <a:prstGeom prst="rect">
            <a:avLst/>
          </a:prstGeom>
          <a:noFill/>
        </p:spPr>
        <p:txBody>
          <a:bodyPr wrap="square" rtlCol="0">
            <a:spAutoFit/>
          </a:bodyPr>
          <a:lstStyle/>
          <a:p>
            <a:pPr algn="just">
              <a:lnSpc>
                <a:spcPct val="130000"/>
              </a:lnSpc>
            </a:pPr>
            <a:r>
              <a:rPr lang="en-US" sz="4800" dirty="0" err="1">
                <a:latin typeface="Times New Roman" panose="02020603050405020304" pitchFamily="18" charset="0"/>
                <a:cs typeface="Times New Roman" pitchFamily="18" charset="0"/>
              </a:rPr>
              <a:t>Nhiệt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nước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đang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sôi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100</a:t>
            </a:r>
            <a:r>
              <a:rPr lang="en-US" sz="4800" baseline="30000" dirty="0">
                <a:latin typeface="Times New Roman" pitchFamily="18" charset="0"/>
                <a:cs typeface="Times New Roman" pitchFamily="18" charset="0"/>
              </a:rPr>
              <a:t>0</a:t>
            </a:r>
            <a:r>
              <a:rPr lang="en-US" sz="4800" dirty="0">
                <a:latin typeface="Times New Roman" pitchFamily="18" charset="0"/>
                <a:cs typeface="Times New Roman" pitchFamily="18" charset="0"/>
              </a:rPr>
              <a:t>C</a:t>
            </a:r>
          </a:p>
        </p:txBody>
      </p:sp>
    </p:spTree>
    <p:extLst>
      <p:ext uri="{BB962C8B-B14F-4D97-AF65-F5344CB8AC3E}">
        <p14:creationId xmlns:p14="http://schemas.microsoft.com/office/powerpoint/2010/main" val="1459863626"/>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371600" y="339772"/>
            <a:ext cx="7239000" cy="3733800"/>
          </a:xfrm>
          <a:prstGeom prst="wedgeEllipseCallout">
            <a:avLst>
              <a:gd name="adj1" fmla="val -55615"/>
              <a:gd name="adj2" fmla="val 632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a:solidFill>
                <a:schemeClr val="tx1"/>
              </a:solidFill>
            </a:endParaRPr>
          </a:p>
        </p:txBody>
      </p:sp>
      <p:sp>
        <p:nvSpPr>
          <p:cNvPr id="3" name="TextBox 2"/>
          <p:cNvSpPr txBox="1"/>
          <p:nvPr/>
        </p:nvSpPr>
        <p:spPr>
          <a:xfrm>
            <a:off x="2819400" y="976603"/>
            <a:ext cx="5029200" cy="2973122"/>
          </a:xfrm>
          <a:prstGeom prst="rect">
            <a:avLst/>
          </a:prstGeom>
          <a:noFill/>
        </p:spPr>
        <p:txBody>
          <a:bodyPr wrap="square" rtlCol="0">
            <a:spAutoFit/>
          </a:bodyPr>
          <a:lstStyle/>
          <a:p>
            <a:pPr algn="ctr">
              <a:lnSpc>
                <a:spcPct val="130000"/>
              </a:lnSpc>
            </a:pPr>
            <a:r>
              <a:rPr lang="en-US" sz="4800" dirty="0" err="1">
                <a:latin typeface="Times New Roman" pitchFamily="18" charset="0"/>
                <a:cs typeface="Times New Roman" pitchFamily="18" charset="0"/>
              </a:rPr>
              <a:t>Nước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đang</a:t>
            </a:r>
            <a:r>
              <a:rPr lang="en-US" sz="4800" dirty="0">
                <a:latin typeface="Times New Roman" pitchFamily="18" charset="0"/>
                <a:cs typeface="Times New Roman" pitchFamily="18" charset="0"/>
              </a:rPr>
              <a:t> tan </a:t>
            </a:r>
            <a:r>
              <a:rPr lang="en-US" sz="4800" dirty="0" err="1">
                <a:latin typeface="Times New Roman" pitchFamily="18" charset="0"/>
                <a:cs typeface="Times New Roman" pitchFamily="18" charset="0"/>
              </a:rPr>
              <a:t>có</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nhiệt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nhiêu</a:t>
            </a:r>
            <a:r>
              <a:rPr lang="en-US" sz="4800" dirty="0">
                <a:latin typeface="Times New Roman" pitchFamily="18" charset="0"/>
                <a:cs typeface="Times New Roman" pitchFamily="18" charset="0"/>
              </a:rPr>
              <a:t> ?</a:t>
            </a:r>
          </a:p>
        </p:txBody>
      </p:sp>
      <p:sp>
        <p:nvSpPr>
          <p:cNvPr id="6" name="TextBox 5"/>
          <p:cNvSpPr txBox="1"/>
          <p:nvPr/>
        </p:nvSpPr>
        <p:spPr>
          <a:xfrm>
            <a:off x="2590800" y="1280264"/>
            <a:ext cx="5181600" cy="1917063"/>
          </a:xfrm>
          <a:prstGeom prst="rect">
            <a:avLst/>
          </a:prstGeom>
          <a:noFill/>
        </p:spPr>
        <p:txBody>
          <a:bodyPr wrap="square" rtlCol="0">
            <a:spAutoFit/>
          </a:bodyPr>
          <a:lstStyle/>
          <a:p>
            <a:pPr algn="ctr">
              <a:lnSpc>
                <a:spcPct val="130000"/>
              </a:lnSpc>
            </a:pPr>
            <a:r>
              <a:rPr lang="en-US" sz="4800" dirty="0" err="1">
                <a:latin typeface="Times New Roman" pitchFamily="18" charset="0"/>
                <a:cs typeface="Times New Roman" pitchFamily="18" charset="0"/>
              </a:rPr>
              <a:t>Nhiệt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nước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đang</a:t>
            </a:r>
            <a:r>
              <a:rPr lang="en-US" sz="4800" dirty="0">
                <a:latin typeface="Times New Roman" pitchFamily="18" charset="0"/>
                <a:cs typeface="Times New Roman" pitchFamily="18" charset="0"/>
              </a:rPr>
              <a:t> tan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0</a:t>
            </a:r>
            <a:r>
              <a:rPr lang="en-US" sz="4800" baseline="30000" dirty="0">
                <a:latin typeface="Times New Roman" pitchFamily="18" charset="0"/>
                <a:cs typeface="Times New Roman" pitchFamily="18" charset="0"/>
              </a:rPr>
              <a:t>0</a:t>
            </a:r>
            <a:r>
              <a:rPr lang="en-US" sz="4800" dirty="0">
                <a:latin typeface="Times New Roman" pitchFamily="18" charset="0"/>
                <a:cs typeface="Times New Roman" pitchFamily="18" charset="0"/>
              </a:rPr>
              <a:t>C</a:t>
            </a:r>
          </a:p>
        </p:txBody>
      </p:sp>
    </p:spTree>
    <p:extLst>
      <p:ext uri="{BB962C8B-B14F-4D97-AF65-F5344CB8AC3E}">
        <p14:creationId xmlns:p14="http://schemas.microsoft.com/office/powerpoint/2010/main" val="491669861"/>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6" name="Picture 108" descr="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0"/>
            <a:ext cx="9067800" cy="51435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8002" name="Rectangle 114"/>
          <p:cNvSpPr>
            <a:spLocks noChangeArrowheads="1"/>
          </p:cNvSpPr>
          <p:nvPr/>
        </p:nvSpPr>
        <p:spPr bwMode="auto">
          <a:xfrm>
            <a:off x="1143001" y="22681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38004" name="Rectangle 116"/>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38006" name="Rectangle 118"/>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38010" name="Rectangle 122"/>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38012" name="Rectangle 124"/>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38014" name="Rectangle 126"/>
          <p:cNvSpPr>
            <a:spLocks noChangeArrowheads="1"/>
          </p:cNvSpPr>
          <p:nvPr/>
        </p:nvSpPr>
        <p:spPr bwMode="auto">
          <a:xfrm>
            <a:off x="4479635"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en-US" sz="1350">
              <a:latin typeface="Times New Roman" panose="02020603050405020304" pitchFamily="18" charset="0"/>
              <a:cs typeface="Times New Roman" panose="02020603050405020304" pitchFamily="18" charset="0"/>
            </a:endParaRPr>
          </a:p>
        </p:txBody>
      </p:sp>
      <p:sp>
        <p:nvSpPr>
          <p:cNvPr id="38016" name="Rectangle 128"/>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020" name="Rectangle 132"/>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38022" name="Rectangle 134"/>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38027" name="Rectangle 139"/>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latin typeface="Times New Roman" panose="02020603050405020304" pitchFamily="18" charset="0"/>
              <a:cs typeface="Times New Roman" panose="02020603050405020304" pitchFamily="18" charset="0"/>
            </a:endParaRPr>
          </a:p>
        </p:txBody>
      </p:sp>
      <p:sp>
        <p:nvSpPr>
          <p:cNvPr id="38053" name="WordArt 165"/>
          <p:cNvSpPr>
            <a:spLocks noChangeArrowheads="1" noChangeShapeType="1" noTextEdit="1"/>
          </p:cNvSpPr>
          <p:nvPr/>
        </p:nvSpPr>
        <p:spPr bwMode="auto">
          <a:xfrm>
            <a:off x="1657350" y="2286000"/>
            <a:ext cx="6000750" cy="1714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TopRight"/>
              <a:lightRig rig="legacyFlat3" dir="b"/>
            </a:scene3d>
            <a:sp3d extrusionH="430200" prstMaterial="legacyMatte">
              <a:extrusionClr>
                <a:srgbClr val="DDDDDD"/>
              </a:extrusionClr>
              <a:contourClr>
                <a:srgbClr val="FF00FF"/>
              </a:contourClr>
            </a:sp3d>
          </a:bodyPr>
          <a:lstStyle/>
          <a:p>
            <a:pPr algn="ctr"/>
            <a:r>
              <a:rPr lang="en-US" sz="2100" b="1" kern="10">
                <a:ln w="9525">
                  <a:round/>
                  <a:headEnd/>
                  <a:tailEnd/>
                </a:ln>
                <a:solidFill>
                  <a:srgbClr val="FF00FF"/>
                </a:solidFill>
                <a:latin typeface="Times New Roman" panose="02020603050405020304" pitchFamily="18" charset="0"/>
                <a:cs typeface="Times New Roman" panose="02020603050405020304" pitchFamily="18" charset="0"/>
              </a:rPr>
              <a:t>Tìm hiểu về sự truyền nhiệt</a:t>
            </a:r>
          </a:p>
        </p:txBody>
      </p:sp>
      <p:grpSp>
        <p:nvGrpSpPr>
          <p:cNvPr id="38076" name="Group 188"/>
          <p:cNvGrpSpPr>
            <a:grpSpLocks/>
          </p:cNvGrpSpPr>
          <p:nvPr/>
        </p:nvGrpSpPr>
        <p:grpSpPr bwMode="auto">
          <a:xfrm>
            <a:off x="1585913" y="263129"/>
            <a:ext cx="3314700" cy="1715691"/>
            <a:chOff x="372" y="221"/>
            <a:chExt cx="2784" cy="1441"/>
          </a:xfrm>
        </p:grpSpPr>
        <p:sp>
          <p:nvSpPr>
            <p:cNvPr id="6" name="Rectangle 5"/>
            <p:cNvSpPr/>
            <p:nvPr/>
          </p:nvSpPr>
          <p:spPr>
            <a:xfrm>
              <a:off x="372" y="221"/>
              <a:ext cx="2784" cy="1152"/>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Times New Roman" panose="02020603050405020304" pitchFamily="18" charset="0"/>
                <a:cs typeface="Times New Roman" panose="02020603050405020304" pitchFamily="18" charset="0"/>
              </a:endParaRPr>
            </a:p>
          </p:txBody>
        </p:sp>
        <p:sp>
          <p:nvSpPr>
            <p:cNvPr id="7" name="Oval 6"/>
            <p:cNvSpPr/>
            <p:nvPr/>
          </p:nvSpPr>
          <p:spPr>
            <a:xfrm rot="969097">
              <a:off x="511" y="399"/>
              <a:ext cx="2592" cy="788"/>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atin typeface="Times New Roman" panose="02020603050405020304" pitchFamily="18" charset="0"/>
                <a:cs typeface="Times New Roman" panose="02020603050405020304" pitchFamily="18" charset="0"/>
              </a:endParaRPr>
            </a:p>
          </p:txBody>
        </p:sp>
        <p:sp>
          <p:nvSpPr>
            <p:cNvPr id="8" name="Rectangle 7"/>
            <p:cNvSpPr/>
            <p:nvPr/>
          </p:nvSpPr>
          <p:spPr>
            <a:xfrm>
              <a:off x="964" y="567"/>
              <a:ext cx="1592" cy="38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Hoạt</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vi-VN"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độ</a:t>
              </a:r>
              <a:r>
                <a:rPr lang="en-US" sz="24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a:t>
              </a:r>
              <a:r>
                <a:rPr lang="en-US" sz="24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1:</a:t>
              </a:r>
            </a:p>
          </p:txBody>
        </p:sp>
        <p:pic>
          <p:nvPicPr>
            <p:cNvPr id="38051" name="Picture 12" descr="E:\anh tu lieu\pinksparkle6df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0" y="1152"/>
              <a:ext cx="576"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74" name="Picture 12" descr="E:\anh tu lieu\pinksparkle6df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1104"/>
              <a:ext cx="576"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4996535"/>
      </p:ext>
    </p:extLst>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3950"/>
            <a:ext cx="5562600" cy="4019550"/>
          </a:xfrm>
        </p:spPr>
        <p:txBody>
          <a:bodyPr>
            <a:noAutofit/>
          </a:bodyPr>
          <a:lstStyle/>
          <a:p>
            <a:pPr marL="0" indent="0">
              <a:buNone/>
            </a:pP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Đặt một cốc nước nóng vào trong một chậu nước.</a:t>
            </a:r>
          </a:p>
          <a:p>
            <a:pPr marL="0" indent="0">
              <a:buNone/>
            </a:pP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Hãy dự đoán xem, một lúc sau mức độ nóng, lạnh của cốc nước và chậu nước thay đổi không. Nếu có thì thay đổi như thế nào?</a:t>
            </a:r>
          </a:p>
        </p:txBody>
      </p:sp>
      <p:sp>
        <p:nvSpPr>
          <p:cNvPr id="4" name="Title 1"/>
          <p:cNvSpPr>
            <a:spLocks noGrp="1"/>
          </p:cNvSpPr>
          <p:nvPr>
            <p:ph type="title"/>
          </p:nvPr>
        </p:nvSpPr>
        <p:spPr>
          <a:xfrm>
            <a:off x="381000" y="-12954"/>
            <a:ext cx="8229600" cy="857250"/>
          </a:xfrm>
        </p:spPr>
        <p:txBody>
          <a:bodyPr>
            <a:noAutofit/>
          </a:bodyPr>
          <a:lstStyle/>
          <a:p>
            <a:r>
              <a:rPr lang="en-US" sz="2100" dirty="0" err="1">
                <a:latin typeface="Times New Roman" panose="02020603050405020304" pitchFamily="18" charset="0"/>
                <a:cs typeface="Times New Roman" panose="02020603050405020304" pitchFamily="18" charset="0"/>
              </a:rPr>
              <a:t>Thứ</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hai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ngày</a:t>
            </a:r>
            <a:r>
              <a:rPr lang="en-US" sz="2100" dirty="0">
                <a:latin typeface="Times New Roman" panose="02020603050405020304" pitchFamily="18" charset="0"/>
                <a:cs typeface="Times New Roman" panose="02020603050405020304" pitchFamily="18" charset="0"/>
              </a:rPr>
              <a:t> 14 </a:t>
            </a:r>
            <a:r>
              <a:rPr lang="en-US" sz="2100" dirty="0" err="1">
                <a:latin typeface="Times New Roman" panose="02020603050405020304" pitchFamily="18" charset="0"/>
                <a:cs typeface="Times New Roman" panose="02020603050405020304" pitchFamily="18" charset="0"/>
              </a:rPr>
              <a:t>tháng</a:t>
            </a:r>
            <a:r>
              <a:rPr lang="en-US" sz="2100" dirty="0">
                <a:latin typeface="Times New Roman" panose="02020603050405020304" pitchFamily="18" charset="0"/>
                <a:cs typeface="Times New Roman" panose="02020603050405020304" pitchFamily="18" charset="0"/>
              </a:rPr>
              <a:t> 3 năm 20</a:t>
            </a:r>
            <a:r>
              <a:rPr lang="vi-VN" sz="2100" dirty="0">
                <a:latin typeface="Times New Roman" panose="02020603050405020304" pitchFamily="18" charset="0"/>
                <a:cs typeface="Times New Roman" panose="02020603050405020304" pitchFamily="18" charset="0"/>
              </a:rPr>
              <a:t>2</a:t>
            </a:r>
            <a:r>
              <a:rPr lang="en-US" sz="2100" dirty="0">
                <a:latin typeface="Times New Roman" panose="02020603050405020304" pitchFamily="18" charset="0"/>
                <a:cs typeface="Times New Roman" panose="02020603050405020304" pitchFamily="18" charset="0"/>
              </a:rPr>
              <a:t>2</a:t>
            </a:r>
            <a:br>
              <a:rPr lang="en-US" sz="2100" dirty="0">
                <a:latin typeface="Times New Roman" panose="02020603050405020304" pitchFamily="18" charset="0"/>
                <a:cs typeface="Times New Roman" panose="02020603050405020304" pitchFamily="18" charset="0"/>
              </a:rPr>
            </a:br>
            <a:r>
              <a:rPr lang="en-US" sz="2100" dirty="0">
                <a:latin typeface="Times New Roman" panose="02020603050405020304" pitchFamily="18" charset="0"/>
                <a:cs typeface="Times New Roman" panose="02020603050405020304" pitchFamily="18" charset="0"/>
              </a:rPr>
              <a:t>Khoa học </a:t>
            </a:r>
          </a:p>
        </p:txBody>
      </p:sp>
      <p:sp>
        <p:nvSpPr>
          <p:cNvPr id="5" name="TextBox 4"/>
          <p:cNvSpPr txBox="1"/>
          <p:nvPr/>
        </p:nvSpPr>
        <p:spPr>
          <a:xfrm>
            <a:off x="2590800" y="708452"/>
            <a:ext cx="4514850" cy="415498"/>
          </a:xfrm>
          <a:prstGeom prst="rect">
            <a:avLst/>
          </a:prstGeom>
          <a:noFill/>
        </p:spPr>
        <p:txBody>
          <a:bodyPr wrap="square" rtlCol="0">
            <a:spAutoFit/>
          </a:bodyPr>
          <a:lstStyle/>
          <a:p>
            <a:r>
              <a:rPr lang="en-US" sz="2100" b="1" dirty="0">
                <a:solidFill>
                  <a:srgbClr val="FF0000"/>
                </a:solidFill>
                <a:latin typeface="Times New Roman" panose="02020603050405020304" pitchFamily="18" charset="0"/>
                <a:cs typeface="Times New Roman" panose="02020603050405020304" pitchFamily="18" charset="0"/>
              </a:rPr>
              <a:t>Nóng, lạnh và nhiệt độ (tiếp theo)</a:t>
            </a:r>
          </a:p>
        </p:txBody>
      </p:sp>
      <p:pic>
        <p:nvPicPr>
          <p:cNvPr id="1026" name="Picture 2" descr="C:\Documents and Settings\Nguyet_NT\My Documents\Downloads\Nong, lanh va nhiet do.jpg"/>
          <p:cNvPicPr>
            <a:picLocks noChangeAspect="1" noChangeArrowheads="1"/>
          </p:cNvPicPr>
          <p:nvPr/>
        </p:nvPicPr>
        <p:blipFill>
          <a:blip r:embed="rId3" cstate="print"/>
          <a:srcRect/>
          <a:stretch>
            <a:fillRect/>
          </a:stretch>
        </p:blipFill>
        <p:spPr bwMode="auto">
          <a:xfrm>
            <a:off x="5562600" y="1330936"/>
            <a:ext cx="3621633" cy="3298213"/>
          </a:xfrm>
          <a:prstGeom prst="rect">
            <a:avLst/>
          </a:prstGeom>
          <a:noFill/>
          <a:ln w="3175">
            <a:solidFill>
              <a:schemeClr val="tx1"/>
            </a:solidFill>
          </a:ln>
        </p:spPr>
      </p:pic>
    </p:spTree>
    <p:extLst>
      <p:ext uri="{BB962C8B-B14F-4D97-AF65-F5344CB8AC3E}">
        <p14:creationId xmlns:p14="http://schemas.microsoft.com/office/powerpoint/2010/main" val="38653039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linds(horizont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1061610" y="0"/>
            <a:ext cx="6723366" cy="1836204"/>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4500" dirty="0">
                <a:solidFill>
                  <a:schemeClr val="bg1"/>
                </a:solidFill>
                <a:latin typeface="Times New Roman" panose="02020603050405020304" pitchFamily="18" charset="0"/>
                <a:cs typeface="Times New Roman" panose="02020603050405020304" pitchFamily="18" charset="0"/>
              </a:rPr>
              <a:t>Kết Luận</a:t>
            </a:r>
          </a:p>
        </p:txBody>
      </p:sp>
      <p:sp>
        <p:nvSpPr>
          <p:cNvPr id="5" name="Rounded Rectangle 4"/>
          <p:cNvSpPr/>
          <p:nvPr/>
        </p:nvSpPr>
        <p:spPr>
          <a:xfrm>
            <a:off x="1223628" y="1836204"/>
            <a:ext cx="6777372" cy="32198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3000" dirty="0">
                <a:latin typeface="Times New Roman" panose="02020603050405020304" pitchFamily="18" charset="0"/>
                <a:cs typeface="Times New Roman" panose="02020603050405020304" pitchFamily="18" charset="0"/>
              </a:rPr>
              <a:t>       Trong thí nghiệm trên, vật nóng hơn (cốc nước) đã truyền nhiệt cho vật lạnh hơn (chậu nước). Khi đó cốc nước tỏa nhiệt nên lạnh đi, chậu nước thu nhiệt nên nóng lên. </a:t>
            </a:r>
          </a:p>
        </p:txBody>
      </p:sp>
      <p:pic>
        <p:nvPicPr>
          <p:cNvPr id="6" name="Picture 6" descr="aÌ‰nh_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38350"/>
            <a:ext cx="6858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9955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3605</TotalTime>
  <Words>1063</Words>
  <Application>Microsoft Office PowerPoint</Application>
  <PresentationFormat>On-screen Show (16:9)</PresentationFormat>
  <Paragraphs>116</Paragraphs>
  <Slides>33</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.VnTime</vt:lpstr>
      <vt:lpstr>Arial</vt:lpstr>
      <vt:lpstr>Calibri</vt:lpstr>
      <vt:lpstr>HP001 5Ha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hai ngày 14 tháng 3 năm 2022 Khoa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Thuy Ninh</cp:lastModifiedBy>
  <cp:revision>388</cp:revision>
  <dcterms:created xsi:type="dcterms:W3CDTF">2014-09-16T11:54:17Z</dcterms:created>
  <dcterms:modified xsi:type="dcterms:W3CDTF">2023-07-20T03:31:42Z</dcterms:modified>
</cp:coreProperties>
</file>