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av" ContentType="audio/x-wav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2"/>
  </p:notesMasterIdLst>
  <p:sldIdLst>
    <p:sldId id="288" r:id="rId2"/>
    <p:sldId id="279" r:id="rId3"/>
    <p:sldId id="257" r:id="rId4"/>
    <p:sldId id="295" r:id="rId5"/>
    <p:sldId id="259" r:id="rId6"/>
    <p:sldId id="261" r:id="rId7"/>
    <p:sldId id="268" r:id="rId8"/>
    <p:sldId id="293" r:id="rId9"/>
    <p:sldId id="272" r:id="rId10"/>
    <p:sldId id="280" r:id="rId11"/>
    <p:sldId id="281" r:id="rId12"/>
    <p:sldId id="282" r:id="rId13"/>
    <p:sldId id="271" r:id="rId14"/>
    <p:sldId id="274" r:id="rId15"/>
    <p:sldId id="269" r:id="rId16"/>
    <p:sldId id="277" r:id="rId17"/>
    <p:sldId id="283" r:id="rId18"/>
    <p:sldId id="266" r:id="rId19"/>
    <p:sldId id="276" r:id="rId20"/>
    <p:sldId id="278" r:id="rId21"/>
  </p:sldIdLst>
  <p:sldSz cx="109728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45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131F"/>
    <a:srgbClr val="99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59" autoAdjust="0"/>
    <p:restoredTop sz="94660"/>
  </p:normalViewPr>
  <p:slideViewPr>
    <p:cSldViewPr>
      <p:cViewPr varScale="1">
        <p:scale>
          <a:sx n="67" d="100"/>
          <a:sy n="67" d="100"/>
        </p:scale>
        <p:origin x="1008" y="48"/>
      </p:cViewPr>
      <p:guideLst>
        <p:guide orient="horz" pos="2160"/>
        <p:guide pos="345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420D56-F639-42E8-A659-A228D4E3387A}" type="datetimeFigureOut">
              <a:rPr lang="en-US" smtClean="0"/>
              <a:t>7/20/2023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BD62B7-4080-479C-988C-6E44AC8345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1259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685800"/>
            <a:ext cx="54864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BD62B7-4080-479C-988C-6E44AC8345D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9357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 hasCustomPrompt="1"/>
          </p:nvPr>
        </p:nvSpPr>
        <p:spPr>
          <a:xfrm>
            <a:off x="822960" y="2130426"/>
            <a:ext cx="9326880" cy="1470025"/>
          </a:xfr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 hasCustomPrompt="1"/>
          </p:nvPr>
        </p:nvSpPr>
        <p:spPr>
          <a:xfrm>
            <a:off x="1645920" y="3886200"/>
            <a:ext cx="768096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 smtClean="0"/>
              <a:t>Bấm &amp; sửa kiểu phụ đề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0378-25E8-40DE-B8FF-989BDA155F2B}" type="datetimeFigureOut">
              <a:rPr lang="vi-VN" smtClean="0"/>
              <a:t>20/07/2023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3DAC2-EE06-4418-B692-4B00D4FF43DE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0378-25E8-40DE-B8FF-989BDA155F2B}" type="datetimeFigureOut">
              <a:rPr lang="vi-VN" smtClean="0"/>
              <a:t>20/07/2023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3DAC2-EE06-4418-B692-4B00D4FF43DE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 hasCustomPrompt="1"/>
          </p:nvPr>
        </p:nvSpPr>
        <p:spPr>
          <a:xfrm>
            <a:off x="7955280" y="274639"/>
            <a:ext cx="2468880" cy="5851525"/>
          </a:xfrm>
        </p:spPr>
        <p:txBody>
          <a:bodyPr vert="eaVert"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 hasCustomPrompt="1"/>
          </p:nvPr>
        </p:nvSpPr>
        <p:spPr>
          <a:xfrm>
            <a:off x="548640" y="274639"/>
            <a:ext cx="7223760" cy="5851525"/>
          </a:xfrm>
        </p:spPr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0378-25E8-40DE-B8FF-989BDA155F2B}" type="datetimeFigureOut">
              <a:rPr lang="vi-VN" smtClean="0"/>
              <a:t>20/07/2023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3DAC2-EE06-4418-B692-4B00D4FF43DE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0378-25E8-40DE-B8FF-989BDA155F2B}" type="datetimeFigureOut">
              <a:rPr lang="vi-VN" smtClean="0"/>
              <a:t>20/07/2023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3DAC2-EE06-4418-B692-4B00D4FF43DE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>
          <a:xfrm>
            <a:off x="866776" y="4406901"/>
            <a:ext cx="932688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 hasCustomPrompt="1"/>
          </p:nvPr>
        </p:nvSpPr>
        <p:spPr>
          <a:xfrm>
            <a:off x="866776" y="2906713"/>
            <a:ext cx="932688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0378-25E8-40DE-B8FF-989BDA155F2B}" type="datetimeFigureOut">
              <a:rPr lang="vi-VN" smtClean="0"/>
              <a:t>20/07/2023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3DAC2-EE06-4418-B692-4B00D4FF43DE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 hasCustomPrompt="1"/>
          </p:nvPr>
        </p:nvSpPr>
        <p:spPr>
          <a:xfrm>
            <a:off x="548640" y="1600201"/>
            <a:ext cx="484632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 hasCustomPrompt="1"/>
          </p:nvPr>
        </p:nvSpPr>
        <p:spPr>
          <a:xfrm>
            <a:off x="5577840" y="1600201"/>
            <a:ext cx="484632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0378-25E8-40DE-B8FF-989BDA155F2B}" type="datetimeFigureOut">
              <a:rPr lang="vi-VN" smtClean="0"/>
              <a:t>20/07/2023</a:t>
            </a:fld>
            <a:endParaRPr lang="vi-VN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3DAC2-EE06-4418-B692-4B00D4FF43DE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 hasCustomPrompt="1"/>
          </p:nvPr>
        </p:nvSpPr>
        <p:spPr>
          <a:xfrm>
            <a:off x="548640" y="1535113"/>
            <a:ext cx="484822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 hasCustomPrompt="1"/>
          </p:nvPr>
        </p:nvSpPr>
        <p:spPr>
          <a:xfrm>
            <a:off x="548640" y="2174875"/>
            <a:ext cx="484822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 hasCustomPrompt="1"/>
          </p:nvPr>
        </p:nvSpPr>
        <p:spPr>
          <a:xfrm>
            <a:off x="5574031" y="1535113"/>
            <a:ext cx="485013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 hasCustomPrompt="1"/>
          </p:nvPr>
        </p:nvSpPr>
        <p:spPr>
          <a:xfrm>
            <a:off x="5574031" y="2174875"/>
            <a:ext cx="485013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7" name="Nơi giữ chỗ cho Ngày tháng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0378-25E8-40DE-B8FF-989BDA155F2B}" type="datetimeFigureOut">
              <a:rPr lang="vi-VN" smtClean="0"/>
              <a:t>20/07/2023</a:t>
            </a:fld>
            <a:endParaRPr lang="vi-VN"/>
          </a:p>
        </p:txBody>
      </p:sp>
      <p:sp>
        <p:nvSpPr>
          <p:cNvPr id="8" name="Nơi giữ chỗ cho Chân trang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Nơi giữ chỗ cho Số hiệu Bản chiế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3DAC2-EE06-4418-B692-4B00D4FF43DE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0378-25E8-40DE-B8FF-989BDA155F2B}" type="datetimeFigureOut">
              <a:rPr lang="vi-VN" smtClean="0"/>
              <a:t>20/07/2023</a:t>
            </a:fld>
            <a:endParaRPr lang="vi-VN"/>
          </a:p>
        </p:txBody>
      </p:sp>
      <p:sp>
        <p:nvSpPr>
          <p:cNvPr id="4" name="Nơi giữ chỗ cho Chân trang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Nơi giữ chỗ cho Số hiệu Bản chiế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3DAC2-EE06-4418-B692-4B00D4FF43DE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gày tháng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0378-25E8-40DE-B8FF-989BDA155F2B}" type="datetimeFigureOut">
              <a:rPr lang="vi-VN" smtClean="0"/>
              <a:t>20/07/2023</a:t>
            </a:fld>
            <a:endParaRPr lang="vi-VN"/>
          </a:p>
        </p:txBody>
      </p:sp>
      <p:sp>
        <p:nvSpPr>
          <p:cNvPr id="3" name="Nơi giữ chỗ cho Chân trang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Nơi giữ chỗ cho Số hiệu Bản chiế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3DAC2-EE06-4418-B692-4B00D4FF43DE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>
          <a:xfrm>
            <a:off x="548640" y="273050"/>
            <a:ext cx="360997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 hasCustomPrompt="1"/>
          </p:nvPr>
        </p:nvSpPr>
        <p:spPr>
          <a:xfrm>
            <a:off x="4290060" y="273051"/>
            <a:ext cx="61341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 hasCustomPrompt="1"/>
          </p:nvPr>
        </p:nvSpPr>
        <p:spPr>
          <a:xfrm>
            <a:off x="548640" y="1435101"/>
            <a:ext cx="360997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0378-25E8-40DE-B8FF-989BDA155F2B}" type="datetimeFigureOut">
              <a:rPr lang="vi-VN" smtClean="0"/>
              <a:t>20/07/2023</a:t>
            </a:fld>
            <a:endParaRPr lang="vi-VN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3DAC2-EE06-4418-B692-4B00D4FF43DE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 hasCustomPrompt="1"/>
          </p:nvPr>
        </p:nvSpPr>
        <p:spPr>
          <a:xfrm>
            <a:off x="2150746" y="4800600"/>
            <a:ext cx="658368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2150746" y="612775"/>
            <a:ext cx="658368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 hasCustomPrompt="1"/>
          </p:nvPr>
        </p:nvSpPr>
        <p:spPr>
          <a:xfrm>
            <a:off x="2150746" y="5367338"/>
            <a:ext cx="658368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Nơi giữ chỗ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0378-25E8-40DE-B8FF-989BDA155F2B}" type="datetimeFigureOut">
              <a:rPr lang="vi-VN" smtClean="0"/>
              <a:t>20/07/2023</a:t>
            </a:fld>
            <a:endParaRPr lang="vi-VN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3DAC2-EE06-4418-B692-4B00D4FF43DE}" type="slidenum">
              <a:rPr lang="vi-VN" smtClean="0"/>
              <a:t>‹#›</a:t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Tiêu đề 1"/>
          <p:cNvSpPr>
            <a:spLocks noGrp="1"/>
          </p:cNvSpPr>
          <p:nvPr>
            <p:ph type="title"/>
          </p:nvPr>
        </p:nvSpPr>
        <p:spPr>
          <a:xfrm>
            <a:off x="548640" y="274638"/>
            <a:ext cx="987552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548640" y="1600201"/>
            <a:ext cx="987552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2"/>
          </p:nvPr>
        </p:nvSpPr>
        <p:spPr>
          <a:xfrm>
            <a:off x="548640" y="6356351"/>
            <a:ext cx="25603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D20378-25E8-40DE-B8FF-989BDA155F2B}" type="datetimeFigureOut">
              <a:rPr lang="vi-VN" smtClean="0"/>
              <a:t>20/07/2023</a:t>
            </a:fld>
            <a:endParaRPr lang="vi-VN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3"/>
          </p:nvPr>
        </p:nvSpPr>
        <p:spPr>
          <a:xfrm>
            <a:off x="3749040" y="6356351"/>
            <a:ext cx="34747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4"/>
          </p:nvPr>
        </p:nvSpPr>
        <p:spPr>
          <a:xfrm>
            <a:off x="7863840" y="6356351"/>
            <a:ext cx="25603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E3DAC2-EE06-4418-B692-4B00D4FF43DE}" type="slidenum">
              <a:rPr lang="vi-VN" smtClean="0"/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slide" Target="slide15.xml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GIF"/><Relationship Id="rId5" Type="http://schemas.openxmlformats.org/officeDocument/2006/relationships/slide" Target="slide3.xml"/><Relationship Id="rId4" Type="http://schemas.openxmlformats.org/officeDocument/2006/relationships/image" Target="../media/image10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slide" Target="slide6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slide" Target="slide15.xml"/><Relationship Id="rId3" Type="http://schemas.openxmlformats.org/officeDocument/2006/relationships/audio" Target="../media/audio1.wav"/><Relationship Id="rId7" Type="http://schemas.openxmlformats.org/officeDocument/2006/relationships/image" Target="../media/image5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7.GIF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WordArt 21"/>
          <p:cNvSpPr>
            <a:spLocks noChangeArrowheads="1" noChangeShapeType="1" noTextEdit="1"/>
          </p:cNvSpPr>
          <p:nvPr/>
        </p:nvSpPr>
        <p:spPr bwMode="auto">
          <a:xfrm>
            <a:off x="548640" y="1295400"/>
            <a:ext cx="9875520" cy="6858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en-US" sz="3600" b="1" kern="10" dirty="0" smtClean="0">
                <a:ln w="9525">
                  <a:solidFill>
                    <a:srgbClr val="FF00FF"/>
                  </a:solidFill>
                  <a:rou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KHOA HỌC:</a:t>
            </a:r>
            <a:endParaRPr lang="en-US" sz="3600" b="1" kern="10" dirty="0">
              <a:ln w="9525">
                <a:solidFill>
                  <a:srgbClr val="FF00FF"/>
                </a:solidFill>
                <a:rou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  <a:p>
            <a:pPr algn="ctr">
              <a:defRPr/>
            </a:pPr>
            <a:endParaRPr lang="en-US" sz="3600" b="1" kern="10" dirty="0">
              <a:ln w="9525">
                <a:solidFill>
                  <a:srgbClr val="FF00FF"/>
                </a:solidFill>
                <a:rou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  <a:p>
            <a:pPr algn="ctr">
              <a:defRPr/>
            </a:pPr>
            <a:r>
              <a:rPr lang="en-US" sz="3600" b="1" kern="10" dirty="0">
                <a:ln w="9525">
                  <a:solidFill>
                    <a:srgbClr val="FF00FF"/>
                  </a:solidFill>
                  <a:rou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/>
                <a:cs typeface="Times New Roman" panose="02020603050405020304"/>
              </a:rPr>
              <a:t> </a:t>
            </a:r>
          </a:p>
          <a:p>
            <a:pPr algn="ctr">
              <a:defRPr/>
            </a:pPr>
            <a:endParaRPr lang="en-US" sz="3600" b="1" kern="10" dirty="0">
              <a:ln w="9525">
                <a:solidFill>
                  <a:srgbClr val="FF00FF"/>
                </a:solidFill>
                <a:round/>
              </a:ln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anose="02020603050405020304"/>
              <a:cs typeface="Times New Roman" panose="02020603050405020304"/>
            </a:endParaRPr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20282" y="1412777"/>
            <a:ext cx="96778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quyển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vỏ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3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? </a:t>
            </a:r>
            <a:endParaRPr lang="vi-V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loud Callout 4"/>
          <p:cNvSpPr/>
          <p:nvPr/>
        </p:nvSpPr>
        <p:spPr>
          <a:xfrm>
            <a:off x="1684378" y="3429000"/>
            <a:ext cx="7604045" cy="2808312"/>
          </a:xfrm>
          <a:prstGeom prst="cloudCallout">
            <a:avLst>
              <a:gd name="adj1" fmla="val 33680"/>
              <a:gd name="adj2" fmla="val -90071"/>
            </a:avLst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quyển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hay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vỏ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463" y="1203441"/>
            <a:ext cx="913537" cy="118844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33554" y="260648"/>
            <a:ext cx="838173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4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? </a:t>
            </a:r>
            <a:endParaRPr lang="vi-VN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xplosion 2 2"/>
          <p:cNvSpPr/>
          <p:nvPr/>
        </p:nvSpPr>
        <p:spPr>
          <a:xfrm>
            <a:off x="647462" y="1707198"/>
            <a:ext cx="10023514" cy="4890154"/>
          </a:xfrm>
          <a:prstGeom prst="irregularSeal2">
            <a:avLst/>
          </a:prstGeom>
          <a:solidFill>
            <a:schemeClr val="accent1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32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</a:t>
            </a:r>
            <a:r>
              <a:rPr lang="en-US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32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334"/>
            <a:ext cx="2030016" cy="140409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4907" y="1340768"/>
            <a:ext cx="993710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tối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đâu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? </a:t>
            </a:r>
            <a:r>
              <a:rPr lang="en-US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tối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? </a:t>
            </a:r>
            <a:endParaRPr lang="vi-VN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53716" y="3429000"/>
            <a:ext cx="924582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44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44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tối</a:t>
            </a:r>
            <a:r>
              <a:rPr lang="en-US" sz="44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44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phía</a:t>
            </a:r>
            <a:r>
              <a:rPr lang="en-US" sz="44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44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44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</a:t>
            </a:r>
            <a:r>
              <a:rPr lang="en-US" sz="44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buFontTx/>
              <a:buChar char="-"/>
            </a:pPr>
            <a:r>
              <a:rPr lang="en-US" sz="44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44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44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</a:t>
            </a:r>
            <a:r>
              <a:rPr lang="en-US" sz="44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44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chiếu</a:t>
            </a:r>
            <a:r>
              <a:rPr lang="en-US" sz="44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i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4400" b="1" i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4400" b="1" i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40" descr="dauHoi xanh"/>
          <p:cNvPicPr>
            <a:picLocks noChangeAspect="1" noChangeArrowheads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726" y="1507614"/>
            <a:ext cx="630556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5414" y="1772816"/>
            <a:ext cx="10628381" cy="347787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nl-NL" sz="4400" b="1" u="sng" dirty="0" smtClean="0">
                <a:solidFill>
                  <a:schemeClr val="accent6"/>
                </a:solidFill>
                <a:latin typeface="Times New Roman" panose="02020603050405020304"/>
                <a:ea typeface="Times New Roman" panose="02020603050405020304"/>
              </a:rPr>
              <a:t>KẾT LUẬN</a:t>
            </a:r>
            <a:endParaRPr lang="nl-NL" sz="3600" b="1" dirty="0" smtClean="0">
              <a:solidFill>
                <a:schemeClr val="accent6"/>
              </a:solidFill>
              <a:latin typeface="Times New Roman" panose="02020603050405020304"/>
              <a:ea typeface="Times New Roman" panose="02020603050405020304"/>
            </a:endParaRPr>
          </a:p>
          <a:p>
            <a:pPr algn="just"/>
            <a:r>
              <a:rPr lang="nl-NL" sz="3600" b="1" dirty="0" smtClean="0">
                <a:latin typeface="Times New Roman" panose="02020603050405020304"/>
                <a:ea typeface="Times New Roman" panose="02020603050405020304"/>
              </a:rPr>
              <a:t>    </a:t>
            </a:r>
            <a:r>
              <a:rPr lang="nl-NL" sz="4400" b="1" i="1" dirty="0" smtClean="0">
                <a:solidFill>
                  <a:schemeClr val="tx2"/>
                </a:solidFill>
                <a:latin typeface="Times New Roman" panose="02020603050405020304"/>
                <a:ea typeface="Times New Roman" panose="02020603050405020304"/>
              </a:rPr>
              <a:t>Khi </a:t>
            </a:r>
            <a:r>
              <a:rPr lang="nl-NL" sz="4400" b="1" i="1" dirty="0">
                <a:solidFill>
                  <a:schemeClr val="tx2"/>
                </a:solidFill>
                <a:latin typeface="Times New Roman" panose="02020603050405020304"/>
                <a:ea typeface="Times New Roman" panose="02020603050405020304"/>
              </a:rPr>
              <a:t>gặp vật cản sáng, ánh sáng không truyền qua được nên phía sau vật có một vùng không nhận được ánh sáng truyền tới, đó chính là vùng bóng tối.</a:t>
            </a:r>
            <a:endParaRPr lang="vi-VN" sz="4400" b="1" dirty="0">
              <a:solidFill>
                <a:schemeClr val="tx2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744622" y="807621"/>
            <a:ext cx="4057521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ct val="50000"/>
              </a:spcBef>
            </a:pPr>
            <a:r>
              <a:rPr lang="en-US" sz="44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4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46: </a:t>
            </a:r>
            <a:r>
              <a:rPr lang="en-US" sz="44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44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tối</a:t>
            </a:r>
            <a:endParaRPr lang="en-US" sz="44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314284" y="345957"/>
            <a:ext cx="14414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spcBef>
                <a:spcPct val="50000"/>
              </a:spcBef>
            </a:pPr>
            <a:r>
              <a:rPr lang="en-US" sz="2400" b="1" u="sng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Khoa</a:t>
            </a:r>
            <a:r>
              <a:rPr lang="en-US" sz="2400" b="1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en-US" sz="2400" b="1" u="sng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0"/>
          <p:cNvSpPr txBox="1">
            <a:spLocks noChangeArrowheads="1"/>
          </p:cNvSpPr>
          <p:nvPr/>
        </p:nvSpPr>
        <p:spPr bwMode="auto">
          <a:xfrm>
            <a:off x="277445" y="476673"/>
            <a:ext cx="1065276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dáng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kích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thước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graphicFrame>
        <p:nvGraphicFramePr>
          <p:cNvPr id="5" name="Group 82"/>
          <p:cNvGraphicFramePr/>
          <p:nvPr/>
        </p:nvGraphicFramePr>
        <p:xfrm>
          <a:off x="559973" y="2348880"/>
          <a:ext cx="9875520" cy="3121026"/>
        </p:xfrm>
        <a:graphic>
          <a:graphicData uri="http://schemas.openxmlformats.org/drawingml/2006/table">
            <a:tbl>
              <a:tblPr/>
              <a:tblGrid>
                <a:gridCol w="4937760"/>
                <a:gridCol w="4937760"/>
              </a:tblGrid>
              <a:tr h="518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Thí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nghiệm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9728" marR="109728"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Kết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quả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9728" marR="109728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30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Chiếu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đèn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pin ở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phía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trên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chiếc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bút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bi.</a:t>
                      </a:r>
                    </a:p>
                  </a:txBody>
                  <a:tcPr marL="109728" marR="109728"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9728" marR="109728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33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Chiếu đèn pin ở 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phía bên phải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chiếc bút bi.</a:t>
                      </a:r>
                    </a:p>
                  </a:txBody>
                  <a:tcPr marL="109728" marR="109728"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9728" marR="109728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7638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Chiếu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đèn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pin ở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phía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bên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trái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chiếc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bút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bi.</a:t>
                      </a:r>
                    </a:p>
                  </a:txBody>
                  <a:tcPr marL="109728" marR="109728"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9728" marR="109728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" name="AutoShape 83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10424160" y="6172200"/>
            <a:ext cx="457200" cy="381000"/>
          </a:xfrm>
          <a:prstGeom prst="star4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 Box 84"/>
          <p:cNvSpPr txBox="1">
            <a:spLocks noChangeArrowheads="1"/>
          </p:cNvSpPr>
          <p:nvPr/>
        </p:nvSpPr>
        <p:spPr bwMode="auto">
          <a:xfrm>
            <a:off x="3840480" y="1628801"/>
            <a:ext cx="310896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PHIẾU HỌC TẬP 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1"/>
          <p:cNvGrpSpPr/>
          <p:nvPr/>
        </p:nvGrpSpPr>
        <p:grpSpPr bwMode="auto">
          <a:xfrm rot="-527118">
            <a:off x="4903470" y="4722813"/>
            <a:ext cx="731520" cy="228600"/>
            <a:chOff x="3552" y="528"/>
            <a:chExt cx="1467" cy="462"/>
          </a:xfrm>
        </p:grpSpPr>
        <p:sp>
          <p:nvSpPr>
            <p:cNvPr id="3" name="Oval 34"/>
            <p:cNvSpPr>
              <a:spLocks noChangeArrowheads="1"/>
            </p:cNvSpPr>
            <p:nvPr/>
          </p:nvSpPr>
          <p:spPr bwMode="auto">
            <a:xfrm rot="618644" flipH="1">
              <a:off x="3600" y="528"/>
              <a:ext cx="1419" cy="462"/>
            </a:xfrm>
            <a:prstGeom prst="ellipse">
              <a:avLst/>
            </a:prstGeom>
            <a:solidFill>
              <a:srgbClr val="C0C0C0"/>
            </a:solidFill>
            <a:ln w="9525">
              <a:solidFill>
                <a:srgbClr val="C0C0C0"/>
              </a:solidFill>
              <a:rou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" name="Rectangle 35"/>
            <p:cNvSpPr>
              <a:spLocks noChangeArrowheads="1"/>
            </p:cNvSpPr>
            <p:nvPr/>
          </p:nvSpPr>
          <p:spPr bwMode="auto">
            <a:xfrm rot="618644" flipH="1">
              <a:off x="3552" y="864"/>
              <a:ext cx="1419" cy="74"/>
            </a:xfrm>
            <a:prstGeom prst="rect">
              <a:avLst/>
            </a:prstGeom>
            <a:solidFill>
              <a:srgbClr val="C0C0C0"/>
            </a:solidFill>
            <a:ln w="38100" cmpd="dbl">
              <a:solidFill>
                <a:srgbClr val="C0C0C0"/>
              </a:solidFill>
              <a:miter lim="800000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5" name="Group 4"/>
          <p:cNvGrpSpPr/>
          <p:nvPr/>
        </p:nvGrpSpPr>
        <p:grpSpPr bwMode="auto">
          <a:xfrm>
            <a:off x="5029200" y="533400"/>
            <a:ext cx="548640" cy="4457700"/>
            <a:chOff x="7200" y="360"/>
            <a:chExt cx="1800" cy="10620"/>
          </a:xfrm>
        </p:grpSpPr>
        <p:sp>
          <p:nvSpPr>
            <p:cNvPr id="6" name="Oval 5"/>
            <p:cNvSpPr>
              <a:spLocks noChangeArrowheads="1"/>
            </p:cNvSpPr>
            <p:nvPr/>
          </p:nvSpPr>
          <p:spPr bwMode="auto">
            <a:xfrm>
              <a:off x="7200" y="360"/>
              <a:ext cx="1800" cy="900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0000FF"/>
                </a:gs>
              </a:gsLst>
              <a:lin ang="5400000" scaled="1"/>
            </a:gradFill>
            <a:ln w="9525">
              <a:solidFill>
                <a:srgbClr val="000000"/>
              </a:solidFill>
              <a:round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" name="AutoShape 6"/>
            <p:cNvSpPr>
              <a:spLocks noChangeArrowheads="1"/>
            </p:cNvSpPr>
            <p:nvPr/>
          </p:nvSpPr>
          <p:spPr bwMode="auto">
            <a:xfrm>
              <a:off x="7200" y="1260"/>
              <a:ext cx="1800" cy="9720"/>
            </a:xfrm>
            <a:prstGeom prst="downArrow">
              <a:avLst>
                <a:gd name="adj1" fmla="val 50000"/>
                <a:gd name="adj2" fmla="val 135000"/>
              </a:avLst>
            </a:prstGeom>
            <a:solidFill>
              <a:srgbClr val="3366FF"/>
            </a:solidFill>
            <a:ln w="9525">
              <a:solidFill>
                <a:srgbClr val="000000"/>
              </a:solidFill>
              <a:miter lim="800000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" name="AutoShape 7"/>
            <p:cNvSpPr>
              <a:spLocks noChangeArrowheads="1"/>
            </p:cNvSpPr>
            <p:nvPr/>
          </p:nvSpPr>
          <p:spPr bwMode="auto">
            <a:xfrm>
              <a:off x="7740" y="7200"/>
              <a:ext cx="720" cy="3750"/>
            </a:xfrm>
            <a:prstGeom prst="downArrow">
              <a:avLst>
                <a:gd name="adj1" fmla="val 50000"/>
                <a:gd name="adj2" fmla="val 130208"/>
              </a:avLst>
            </a:prstGeom>
            <a:solidFill>
              <a:srgbClr val="FFFF00"/>
            </a:solidFill>
            <a:ln w="9525">
              <a:solidFill>
                <a:srgbClr val="000000"/>
              </a:solidFill>
              <a:miter lim="800000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9" name="Rectangle 8" descr="Dark vertical"/>
            <p:cNvSpPr>
              <a:spLocks noChangeArrowheads="1"/>
            </p:cNvSpPr>
            <p:nvPr/>
          </p:nvSpPr>
          <p:spPr bwMode="auto">
            <a:xfrm>
              <a:off x="7200" y="1260"/>
              <a:ext cx="1800" cy="7290"/>
            </a:xfrm>
            <a:prstGeom prst="rect">
              <a:avLst/>
            </a:prstGeom>
            <a:pattFill prst="dkVert">
              <a:fgClr>
                <a:srgbClr val="FFFF00"/>
              </a:fgClr>
              <a:bgClr>
                <a:srgbClr val="FF00FF"/>
              </a:bgClr>
            </a:pattFill>
            <a:ln w="9525">
              <a:solidFill>
                <a:srgbClr val="000000"/>
              </a:solidFill>
              <a:miter lim="800000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0" name="Line 9"/>
            <p:cNvSpPr>
              <a:spLocks noChangeShapeType="1"/>
            </p:cNvSpPr>
            <p:nvPr/>
          </p:nvSpPr>
          <p:spPr bwMode="auto">
            <a:xfrm>
              <a:off x="8100" y="8640"/>
              <a:ext cx="0" cy="234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1" name="Rectangle 10" descr="Bouquet"/>
            <p:cNvSpPr>
              <a:spLocks noChangeArrowheads="1"/>
            </p:cNvSpPr>
            <p:nvPr/>
          </p:nvSpPr>
          <p:spPr bwMode="auto">
            <a:xfrm>
              <a:off x="7200" y="975"/>
              <a:ext cx="1800" cy="540"/>
            </a:xfrm>
            <a:prstGeom prst="rect">
              <a:avLst/>
            </a:prstGeom>
            <a:blipFill dpi="0" rotWithShape="1">
              <a:blip r:embed="rId4"/>
              <a:srcRect/>
              <a:tile tx="0" ty="0" sx="100000" sy="100000" flip="none" algn="tl"/>
            </a:blipFill>
            <a:ln w="38100" cmpd="dbl">
              <a:solidFill>
                <a:srgbClr val="000000"/>
              </a:solidFill>
              <a:miter lim="800000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12" name="Group 40"/>
          <p:cNvGrpSpPr/>
          <p:nvPr/>
        </p:nvGrpSpPr>
        <p:grpSpPr bwMode="auto">
          <a:xfrm rot="2385927">
            <a:off x="5463540" y="4724400"/>
            <a:ext cx="5059680" cy="1512888"/>
            <a:chOff x="2617" y="2245"/>
            <a:chExt cx="2656" cy="953"/>
          </a:xfrm>
        </p:grpSpPr>
        <p:sp>
          <p:nvSpPr>
            <p:cNvPr id="13" name="AutoShape 13"/>
            <p:cNvSpPr>
              <a:spLocks noChangeArrowheads="1"/>
            </p:cNvSpPr>
            <p:nvPr/>
          </p:nvSpPr>
          <p:spPr bwMode="auto">
            <a:xfrm rot="4138661" flipH="1">
              <a:off x="3878" y="1570"/>
              <a:ext cx="120" cy="2641"/>
            </a:xfrm>
            <a:prstGeom prst="downArrow">
              <a:avLst>
                <a:gd name="adj1" fmla="val 50000"/>
                <a:gd name="adj2" fmla="val 550208"/>
              </a:avLst>
            </a:prstGeom>
            <a:solidFill>
              <a:srgbClr val="C0C0C0"/>
            </a:solidFill>
            <a:ln w="9525">
              <a:solidFill>
                <a:srgbClr val="C0C0C0"/>
              </a:solidFill>
              <a:miter lim="800000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4" name="AutoShape 14"/>
            <p:cNvSpPr>
              <a:spLocks noChangeArrowheads="1"/>
            </p:cNvSpPr>
            <p:nvPr/>
          </p:nvSpPr>
          <p:spPr bwMode="auto">
            <a:xfrm rot="4138661" flipH="1">
              <a:off x="3233" y="2645"/>
              <a:ext cx="48" cy="1019"/>
            </a:xfrm>
            <a:prstGeom prst="downArrow">
              <a:avLst>
                <a:gd name="adj1" fmla="val 50000"/>
                <a:gd name="adj2" fmla="val 530729"/>
              </a:avLst>
            </a:prstGeom>
            <a:solidFill>
              <a:srgbClr val="C0C0C0"/>
            </a:solidFill>
            <a:ln w="9525">
              <a:solidFill>
                <a:srgbClr val="C0C0C0"/>
              </a:solidFill>
              <a:miter lim="800000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5" name="Rectangle 15"/>
            <p:cNvSpPr>
              <a:spLocks noChangeArrowheads="1"/>
            </p:cNvSpPr>
            <p:nvPr/>
          </p:nvSpPr>
          <p:spPr bwMode="auto">
            <a:xfrm rot="4138661" flipH="1">
              <a:off x="4172" y="1786"/>
              <a:ext cx="120" cy="1981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rgbClr val="C0C0C0"/>
              </a:solidFill>
              <a:miter lim="800000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" name="Line 16"/>
            <p:cNvSpPr>
              <a:spLocks noChangeShapeType="1"/>
            </p:cNvSpPr>
            <p:nvPr/>
          </p:nvSpPr>
          <p:spPr bwMode="auto">
            <a:xfrm rot="4138661" flipH="1">
              <a:off x="3097" y="2880"/>
              <a:ext cx="0" cy="636"/>
            </a:xfrm>
            <a:prstGeom prst="line">
              <a:avLst/>
            </a:prstGeom>
            <a:noFill/>
            <a:ln w="38100">
              <a:solidFill>
                <a:srgbClr val="C0C0C0"/>
              </a:solidFill>
              <a:rou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17" name="Group 18"/>
            <p:cNvGrpSpPr/>
            <p:nvPr/>
          </p:nvGrpSpPr>
          <p:grpSpPr bwMode="auto">
            <a:xfrm rot="2559232">
              <a:off x="5107" y="2245"/>
              <a:ext cx="166" cy="302"/>
              <a:chOff x="3987" y="605"/>
              <a:chExt cx="241" cy="383"/>
            </a:xfrm>
          </p:grpSpPr>
          <p:sp>
            <p:nvSpPr>
              <p:cNvPr id="18" name="Oval 12"/>
              <p:cNvSpPr>
                <a:spLocks noChangeArrowheads="1"/>
              </p:cNvSpPr>
              <p:nvPr/>
            </p:nvSpPr>
            <p:spPr bwMode="auto">
              <a:xfrm rot="1579428" flipH="1">
                <a:off x="4054" y="605"/>
                <a:ext cx="174" cy="310"/>
              </a:xfrm>
              <a:prstGeom prst="ellipse">
                <a:avLst/>
              </a:prstGeom>
              <a:solidFill>
                <a:srgbClr val="C0C0C0"/>
              </a:solidFill>
              <a:ln w="9525">
                <a:solidFill>
                  <a:srgbClr val="C0C0C0"/>
                </a:solidFill>
                <a:rou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vi-VN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9" name="Rectangle 17"/>
              <p:cNvSpPr>
                <a:spLocks noChangeArrowheads="1"/>
              </p:cNvSpPr>
              <p:nvPr/>
            </p:nvSpPr>
            <p:spPr bwMode="auto">
              <a:xfrm rot="1579428" flipH="1">
                <a:off x="3987" y="802"/>
                <a:ext cx="174" cy="186"/>
              </a:xfrm>
              <a:prstGeom prst="rect">
                <a:avLst/>
              </a:prstGeom>
              <a:solidFill>
                <a:srgbClr val="C0C0C0"/>
              </a:solidFill>
              <a:ln w="38100" cmpd="dbl">
                <a:solidFill>
                  <a:srgbClr val="C0C0C0"/>
                </a:solidFill>
                <a:miter lim="800000"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vi-VN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</p:grpSp>
      <p:grpSp>
        <p:nvGrpSpPr>
          <p:cNvPr id="20" name="Group 20"/>
          <p:cNvGrpSpPr/>
          <p:nvPr/>
        </p:nvGrpSpPr>
        <p:grpSpPr bwMode="auto">
          <a:xfrm rot="-8103296">
            <a:off x="1725930" y="3476625"/>
            <a:ext cx="2103120" cy="4057650"/>
            <a:chOff x="2766" y="605"/>
            <a:chExt cx="1462" cy="3468"/>
          </a:xfrm>
        </p:grpSpPr>
        <p:sp>
          <p:nvSpPr>
            <p:cNvPr id="21" name="AutoShape 21"/>
            <p:cNvSpPr>
              <a:spLocks noChangeArrowheads="1"/>
            </p:cNvSpPr>
            <p:nvPr/>
          </p:nvSpPr>
          <p:spPr bwMode="auto">
            <a:xfrm rot="1579428" flipH="1">
              <a:off x="3243" y="725"/>
              <a:ext cx="174" cy="3348"/>
            </a:xfrm>
            <a:prstGeom prst="downArrow">
              <a:avLst>
                <a:gd name="adj1" fmla="val 50000"/>
                <a:gd name="adj2" fmla="val 481034"/>
              </a:avLst>
            </a:prstGeom>
            <a:solidFill>
              <a:srgbClr val="C0C0C0"/>
            </a:solidFill>
            <a:ln w="9525">
              <a:solidFill>
                <a:srgbClr val="C0C0C0"/>
              </a:solidFill>
              <a:miter lim="800000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2" name="AutoShape 22"/>
            <p:cNvSpPr>
              <a:spLocks noChangeArrowheads="1"/>
            </p:cNvSpPr>
            <p:nvPr/>
          </p:nvSpPr>
          <p:spPr bwMode="auto">
            <a:xfrm rot="1579428" flipH="1">
              <a:off x="2843" y="2666"/>
              <a:ext cx="70" cy="1292"/>
            </a:xfrm>
            <a:prstGeom prst="downArrow">
              <a:avLst>
                <a:gd name="adj1" fmla="val 50000"/>
                <a:gd name="adj2" fmla="val 461429"/>
              </a:avLst>
            </a:prstGeom>
            <a:solidFill>
              <a:srgbClr val="C0C0C0"/>
            </a:solidFill>
            <a:ln w="9525">
              <a:solidFill>
                <a:srgbClr val="C0C0C0"/>
              </a:solidFill>
              <a:miter lim="800000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3" name="Rectangle 23"/>
            <p:cNvSpPr>
              <a:spLocks noChangeArrowheads="1"/>
            </p:cNvSpPr>
            <p:nvPr/>
          </p:nvSpPr>
          <p:spPr bwMode="auto">
            <a:xfrm rot="1579428" flipH="1">
              <a:off x="3428" y="769"/>
              <a:ext cx="174" cy="2511"/>
            </a:xfrm>
            <a:prstGeom prst="rect">
              <a:avLst/>
            </a:prstGeom>
            <a:solidFill>
              <a:srgbClr val="C0C0C0"/>
            </a:solidFill>
            <a:ln w="9525">
              <a:solidFill>
                <a:srgbClr val="C0C0C0"/>
              </a:solidFill>
              <a:miter lim="800000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4" name="Line 24"/>
            <p:cNvSpPr>
              <a:spLocks noChangeShapeType="1"/>
            </p:cNvSpPr>
            <p:nvPr/>
          </p:nvSpPr>
          <p:spPr bwMode="auto">
            <a:xfrm rot="1579428" flipH="1">
              <a:off x="2766" y="3136"/>
              <a:ext cx="0" cy="806"/>
            </a:xfrm>
            <a:prstGeom prst="line">
              <a:avLst/>
            </a:prstGeom>
            <a:noFill/>
            <a:ln w="38100">
              <a:solidFill>
                <a:srgbClr val="C0C0C0"/>
              </a:solidFill>
              <a:rou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vi-VN" sz="1800" b="0" i="0" u="none" strike="noStrike" kern="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25" name="Group 25"/>
            <p:cNvGrpSpPr/>
            <p:nvPr/>
          </p:nvGrpSpPr>
          <p:grpSpPr bwMode="auto">
            <a:xfrm>
              <a:off x="3987" y="605"/>
              <a:ext cx="241" cy="383"/>
              <a:chOff x="3987" y="605"/>
              <a:chExt cx="241" cy="383"/>
            </a:xfrm>
          </p:grpSpPr>
          <p:sp>
            <p:nvSpPr>
              <p:cNvPr id="26" name="Oval 26"/>
              <p:cNvSpPr>
                <a:spLocks noChangeArrowheads="1"/>
              </p:cNvSpPr>
              <p:nvPr/>
            </p:nvSpPr>
            <p:spPr bwMode="auto">
              <a:xfrm rot="1579428" flipH="1">
                <a:off x="4054" y="605"/>
                <a:ext cx="174" cy="310"/>
              </a:xfrm>
              <a:prstGeom prst="ellipse">
                <a:avLst/>
              </a:prstGeom>
              <a:solidFill>
                <a:srgbClr val="C0C0C0"/>
              </a:solidFill>
              <a:ln w="9525">
                <a:solidFill>
                  <a:srgbClr val="C0C0C0"/>
                </a:solidFill>
                <a:rou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vi-VN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7" name="Rectangle 27"/>
              <p:cNvSpPr>
                <a:spLocks noChangeArrowheads="1"/>
              </p:cNvSpPr>
              <p:nvPr/>
            </p:nvSpPr>
            <p:spPr bwMode="auto">
              <a:xfrm rot="1579428" flipH="1">
                <a:off x="3987" y="802"/>
                <a:ext cx="174" cy="186"/>
              </a:xfrm>
              <a:prstGeom prst="rect">
                <a:avLst/>
              </a:prstGeom>
              <a:solidFill>
                <a:srgbClr val="C0C0C0"/>
              </a:solidFill>
              <a:ln w="38100" cmpd="dbl">
                <a:solidFill>
                  <a:srgbClr val="C0C0C0"/>
                </a:solidFill>
                <a:miter lim="800000"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defRPr/>
                </a:pPr>
                <a:endParaRPr kumimoji="0" lang="vi-VN" sz="1800" b="0" i="0" u="none" strike="noStrike" kern="0" cap="none" spc="0" normalizeH="0" baseline="0" noProof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</p:grpSp>
      <p:grpSp>
        <p:nvGrpSpPr>
          <p:cNvPr id="28" name="Group 41"/>
          <p:cNvGrpSpPr/>
          <p:nvPr/>
        </p:nvGrpSpPr>
        <p:grpSpPr bwMode="auto">
          <a:xfrm>
            <a:off x="4846320" y="-390525"/>
            <a:ext cx="914400" cy="838200"/>
            <a:chOff x="3312" y="1574"/>
            <a:chExt cx="1152" cy="1010"/>
          </a:xfrm>
        </p:grpSpPr>
        <p:pic>
          <p:nvPicPr>
            <p:cNvPr id="29" name="Picture 42" descr="sun16[1]">
              <a:hlinkClick r:id="rId5" action="ppaction://hlinksldjump"/>
            </p:cNvPr>
            <p:cNvPicPr>
              <a:picLocks noChangeAspect="1" noChangeArrowheads="1" noCrop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12" y="1574"/>
              <a:ext cx="1152" cy="10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0" name="Oval 43">
              <a:hlinkClick r:id="rId5" action="ppaction://hlinksldjump"/>
            </p:cNvPr>
            <p:cNvSpPr>
              <a:spLocks noChangeArrowheads="1"/>
            </p:cNvSpPr>
            <p:nvPr/>
          </p:nvSpPr>
          <p:spPr bwMode="auto">
            <a:xfrm>
              <a:off x="3546" y="1806"/>
              <a:ext cx="669" cy="537"/>
            </a:xfrm>
            <a:prstGeom prst="ellipse">
              <a:avLst/>
            </a:prstGeom>
            <a:solidFill>
              <a:srgbClr val="FFFF00"/>
            </a:solidFill>
            <a:ln w="9525">
              <a:solidFill>
                <a:srgbClr val="FFFF00"/>
              </a:solidFill>
              <a:rou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th-TH" altLang="en-US">
                <a:latin typeface="VNI-Times" pitchFamily="2" charset="0"/>
              </a:endParaRPr>
            </a:p>
          </p:txBody>
        </p:sp>
      </p:grpSp>
      <p:sp>
        <p:nvSpPr>
          <p:cNvPr id="31" name="Text Box 44"/>
          <p:cNvSpPr txBox="1">
            <a:spLocks noChangeArrowheads="1"/>
          </p:cNvSpPr>
          <p:nvPr/>
        </p:nvSpPr>
        <p:spPr bwMode="auto">
          <a:xfrm>
            <a:off x="35213" y="1699933"/>
            <a:ext cx="4846320" cy="1815882"/>
          </a:xfrm>
          <a:prstGeom prst="rect">
            <a:avLst/>
          </a:prstGeom>
          <a:noFill/>
          <a:ln w="9525">
            <a:solidFill>
              <a:srgbClr val="56C7AA"/>
            </a:solidFill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marL="0" marR="0" lvl="0" indent="0" algn="thaiDist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en-US" sz="2800" b="0" i="0" u="sng" strike="noStrike" kern="0" cap="none" spc="0" normalizeH="0" baseline="0" noProof="0" dirty="0" err="1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</a:rPr>
              <a:t>Thí</a:t>
            </a:r>
            <a:r>
              <a:rPr kumimoji="0" lang="en-US" altLang="en-US" sz="2800" b="0" i="0" u="sng" strike="noStrike" kern="0" cap="none" spc="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</a:rPr>
              <a:t> </a:t>
            </a:r>
            <a:r>
              <a:rPr kumimoji="0" lang="en-US" altLang="en-US" sz="2800" b="0" i="0" u="sng" strike="noStrike" kern="0" cap="none" spc="0" normalizeH="0" baseline="0" noProof="0" dirty="0" err="1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</a:rPr>
              <a:t>nghiệm</a:t>
            </a:r>
            <a:r>
              <a:rPr kumimoji="0" lang="en-US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</a:rPr>
              <a:t>: </a:t>
            </a:r>
            <a:r>
              <a:rPr kumimoji="0" lang="en-US" alt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</a:rPr>
              <a:t>Thay</a:t>
            </a:r>
            <a:r>
              <a:rPr kumimoji="0" lang="en-US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</a:rPr>
              <a:t> </a:t>
            </a:r>
            <a:r>
              <a:rPr kumimoji="0" lang="en-US" alt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</a:rPr>
              <a:t>đổi</a:t>
            </a:r>
            <a:r>
              <a:rPr lang="en-US" altLang="en-US" sz="2800" kern="0" dirty="0">
                <a:solidFill>
                  <a:sysClr val="windowText" lastClr="000000"/>
                </a:solidFill>
                <a:latin typeface="Arial" panose="020B0604020202020204" pitchFamily="34" charset="0"/>
              </a:rPr>
              <a:t> </a:t>
            </a:r>
            <a:r>
              <a:rPr kumimoji="0" lang="en-US" alt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anose="020B0604020202020204" pitchFamily="34" charset="0"/>
              </a:rPr>
              <a:t>phương</a:t>
            </a:r>
            <a:r>
              <a:rPr kumimoji="0" lang="en-US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anose="020B0604020202020204" pitchFamily="34" charset="0"/>
              </a:rPr>
              <a:t> </a:t>
            </a:r>
            <a:r>
              <a:rPr kumimoji="0" lang="en-US" alt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anose="020B0604020202020204" pitchFamily="34" charset="0"/>
              </a:rPr>
              <a:t>chiếu</a:t>
            </a:r>
            <a:r>
              <a:rPr kumimoji="0" lang="en-US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anose="020B0604020202020204" pitchFamily="34" charset="0"/>
              </a:rPr>
              <a:t> </a:t>
            </a:r>
            <a:r>
              <a:rPr kumimoji="0" lang="en-US" alt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anose="020B0604020202020204" pitchFamily="34" charset="0"/>
              </a:rPr>
              <a:t>sáng</a:t>
            </a:r>
            <a:r>
              <a:rPr kumimoji="0" lang="en-US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Arial" panose="020B0604020202020204" pitchFamily="34" charset="0"/>
              </a:rPr>
              <a:t> </a:t>
            </a:r>
            <a:r>
              <a:rPr kumimoji="0" lang="en-US" alt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</a:rPr>
              <a:t>của</a:t>
            </a:r>
            <a:r>
              <a:rPr kumimoji="0" lang="en-US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</a:rPr>
              <a:t> </a:t>
            </a:r>
            <a:r>
              <a:rPr kumimoji="0" lang="en-US" alt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</a:rPr>
              <a:t>vật</a:t>
            </a:r>
            <a:r>
              <a:rPr kumimoji="0" lang="en-US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</a:rPr>
              <a:t> </a:t>
            </a:r>
            <a:r>
              <a:rPr kumimoji="0" lang="en-US" alt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</a:rPr>
              <a:t>chiếu</a:t>
            </a:r>
            <a:r>
              <a:rPr kumimoji="0" lang="en-US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</a:rPr>
              <a:t> </a:t>
            </a:r>
            <a:r>
              <a:rPr kumimoji="0" lang="en-US" alt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</a:rPr>
              <a:t>sáng</a:t>
            </a:r>
            <a:r>
              <a:rPr kumimoji="0" lang="en-US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</a:rPr>
              <a:t>, </a:t>
            </a:r>
            <a:r>
              <a:rPr kumimoji="0" lang="en-US" alt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</a:rPr>
              <a:t>đối</a:t>
            </a:r>
            <a:r>
              <a:rPr kumimoji="0" lang="en-US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</a:rPr>
              <a:t> </a:t>
            </a:r>
            <a:r>
              <a:rPr kumimoji="0" lang="en-US" alt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</a:rPr>
              <a:t>với</a:t>
            </a:r>
            <a:r>
              <a:rPr kumimoji="0" lang="en-US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</a:rPr>
              <a:t> </a:t>
            </a:r>
            <a:r>
              <a:rPr kumimoji="0" lang="en-US" alt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</a:rPr>
              <a:t>vật</a:t>
            </a:r>
            <a:r>
              <a:rPr kumimoji="0" lang="en-US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</a:rPr>
              <a:t> </a:t>
            </a:r>
            <a:r>
              <a:rPr kumimoji="0" lang="en-US" alt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</a:rPr>
              <a:t>cản</a:t>
            </a:r>
            <a:r>
              <a:rPr kumimoji="0" lang="en-US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</a:rPr>
              <a:t> </a:t>
            </a:r>
            <a:r>
              <a:rPr kumimoji="0" lang="en-US" alt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</a:rPr>
              <a:t>sáng</a:t>
            </a:r>
            <a:r>
              <a:rPr kumimoji="0" lang="en-US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32" name="AutoShape 47">
            <a:hlinkClick r:id="rId7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0515600" y="6400800"/>
            <a:ext cx="457200" cy="457200"/>
          </a:xfrm>
          <a:prstGeom prst="actionButtonHome">
            <a:avLst/>
          </a:prstGeom>
          <a:gradFill rotWithShape="1">
            <a:gsLst>
              <a:gs pos="0">
                <a:srgbClr val="4E67C8"/>
              </a:gs>
              <a:gs pos="50000">
                <a:srgbClr val="FFFF00"/>
              </a:gs>
              <a:gs pos="100000">
                <a:srgbClr val="4E67C8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3" name="Text Box 50"/>
          <p:cNvSpPr txBox="1">
            <a:spLocks noChangeArrowheads="1"/>
          </p:cNvSpPr>
          <p:nvPr/>
        </p:nvSpPr>
        <p:spPr bwMode="auto">
          <a:xfrm>
            <a:off x="5900261" y="1734262"/>
            <a:ext cx="4206240" cy="2677656"/>
          </a:xfrm>
          <a:prstGeom prst="rect">
            <a:avLst/>
          </a:prstGeom>
          <a:noFill/>
          <a:ln w="9525">
            <a:solidFill>
              <a:srgbClr val="56C7AA"/>
            </a:solidFill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marL="0" marR="0" lvl="0" indent="0" algn="thaiDist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en-US" sz="2800" b="0" i="0" u="sng" strike="noStrike" kern="0" cap="none" spc="0" normalizeH="0" baseline="0" noProof="0" dirty="0" err="1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kumimoji="0" lang="en-US" altLang="en-US" sz="2800" b="0" i="0" u="sng" strike="noStrike" kern="0" cap="none" spc="0" normalizeH="0" baseline="0" noProof="0" dirty="0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sng" strike="noStrike" kern="0" cap="none" spc="0" normalizeH="0" baseline="0" noProof="0" dirty="0" err="1" smtClean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kumimoji="0" lang="en-US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kumimoji="0" lang="en-US" alt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kumimoji="0" lang="en-US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kumimoji="0" lang="en-US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kumimoji="0" lang="en-US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kumimoji="0" lang="en-US" alt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kumimoji="0" lang="en-US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chiếu</a:t>
            </a:r>
            <a:r>
              <a:rPr kumimoji="0" lang="en-US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kumimoji="0" lang="en-US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kumimoji="0" lang="en-US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kumimoji="0" lang="en-US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chiếu</a:t>
            </a:r>
            <a:r>
              <a:rPr kumimoji="0" lang="en-US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kumimoji="0" lang="en-US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kumimoji="0" lang="en-US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kumimoji="0" lang="en-US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kumimoji="0" lang="en-US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cản</a:t>
            </a:r>
            <a:r>
              <a:rPr kumimoji="0" lang="en-US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kumimoji="0" lang="en-US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kumimoji="0" lang="en-US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kumimoji="0" lang="en-US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kumimoji="0" lang="en-US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kumimoji="0" lang="en-US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kumimoji="0" lang="en-US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kumimoji="0" lang="en-US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kumimoji="0" lang="en-US" alt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kumimoji="0" lang="en-US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kumimoji="0" lang="en-US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kumimoji="0" lang="en-US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kích</a:t>
            </a:r>
            <a:r>
              <a:rPr kumimoji="0" lang="en-US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0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thước</a:t>
            </a:r>
            <a:r>
              <a:rPr kumimoji="0" lang="en-US" alt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4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12" dur="1"/>
                                        <p:tgtEl>
                                          <p:spTgt spid="2"/>
                                        </p:tgtEl>
                                      </p:cBhvr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4167 0.11019 C 0.10886 0.05671 0.17605 0.0037 0.23125 0.00185 C 0.28646 0 0.34931 0.08287 0.37292 0.09884 " pathEditMode="relative" rAng="0" ptsTypes="aaA">
                                      <p:cBhvr>
                                        <p:cTn id="17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563" y="-5509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 0.0625 C -0.12934 0.02893 -0.2085 -0.00417 -0.26788 0.00833 C -0.3276 0.02106 -0.38507 0.11805 -0.40833 0.14027 " pathEditMode="relative" rAng="0" ptsTypes="aaA">
                                      <p:cBhvr>
                                        <p:cTn id="31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917" y="556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4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to="" calcmode="lin" valueType="num">
                                      <p:cBhvr>
                                        <p:cTn id="40" dur="1"/>
                                        <p:tgtEl>
                                          <p:spTgt spid="31"/>
                                        </p:tgtEl>
                                      </p:cBhvr>
                                    </p:anim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20"/>
          <p:cNvSpPr txBox="1">
            <a:spLocks noChangeArrowheads="1"/>
          </p:cNvSpPr>
          <p:nvPr/>
        </p:nvSpPr>
        <p:spPr bwMode="auto">
          <a:xfrm>
            <a:off x="284594" y="762001"/>
            <a:ext cx="1036816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dáng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kích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thước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graphicFrame>
        <p:nvGraphicFramePr>
          <p:cNvPr id="4" name="Group 82"/>
          <p:cNvGraphicFramePr/>
          <p:nvPr/>
        </p:nvGraphicFramePr>
        <p:xfrm>
          <a:off x="548640" y="2923682"/>
          <a:ext cx="9875520" cy="3121026"/>
        </p:xfrm>
        <a:graphic>
          <a:graphicData uri="http://schemas.openxmlformats.org/drawingml/2006/table">
            <a:tbl>
              <a:tblPr/>
              <a:tblGrid>
                <a:gridCol w="4937760"/>
                <a:gridCol w="4937760"/>
              </a:tblGrid>
              <a:tr h="518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Thí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nghiệm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9728" marR="109728"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Kết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quả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9728" marR="109728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2304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Chiếu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đèn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pin ở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phía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trên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chiếc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bút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bi.</a:t>
                      </a:r>
                    </a:p>
                  </a:txBody>
                  <a:tcPr marL="109728" marR="109728"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9728" marR="109728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33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Chiếu đèn pin ở </a:t>
                      </a: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phía bên phải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chiếc bút bi.</a:t>
                      </a:r>
                    </a:p>
                  </a:txBody>
                  <a:tcPr marL="109728" marR="109728"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9728" marR="109728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7638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Chiếu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đèn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pin ở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phía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bên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trái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chiếc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bút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bi.</a:t>
                      </a:r>
                    </a:p>
                  </a:txBody>
                  <a:tcPr marL="109728" marR="109728" marT="45725" marB="45725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09728" marR="109728" marT="45725" marB="45725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Text Box 77"/>
          <p:cNvSpPr txBox="1">
            <a:spLocks noChangeArrowheads="1"/>
          </p:cNvSpPr>
          <p:nvPr/>
        </p:nvSpPr>
        <p:spPr bwMode="auto">
          <a:xfrm>
            <a:off x="5486400" y="3426619"/>
            <a:ext cx="5212080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None/>
              <a:defRPr/>
            </a:pP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 </a:t>
            </a:r>
            <a:r>
              <a:rPr lang="en-US" sz="24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ngắn</a:t>
            </a:r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bi.</a:t>
            </a:r>
          </a:p>
        </p:txBody>
      </p:sp>
      <p:sp>
        <p:nvSpPr>
          <p:cNvPr id="6" name="Text Box 79"/>
          <p:cNvSpPr txBox="1">
            <a:spLocks noChangeArrowheads="1"/>
          </p:cNvSpPr>
          <p:nvPr/>
        </p:nvSpPr>
        <p:spPr bwMode="auto">
          <a:xfrm>
            <a:off x="5483351" y="4365105"/>
            <a:ext cx="5212080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None/>
              <a:defRPr/>
            </a:pP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 </a:t>
            </a:r>
            <a:r>
              <a:rPr lang="en-US" sz="24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ngả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phía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" name="Text Box 81"/>
          <p:cNvSpPr txBox="1">
            <a:spLocks noChangeArrowheads="1"/>
          </p:cNvSpPr>
          <p:nvPr/>
        </p:nvSpPr>
        <p:spPr bwMode="auto">
          <a:xfrm>
            <a:off x="5486400" y="5216164"/>
            <a:ext cx="5212080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80000"/>
              <a:buFont typeface="Wingdings" panose="05000000000000000000" pitchFamily="2" charset="2"/>
              <a:buNone/>
              <a:defRPr/>
            </a:pP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ngả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phía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8" name="AutoShape 83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10424160" y="6172200"/>
            <a:ext cx="457200" cy="381000"/>
          </a:xfrm>
          <a:prstGeom prst="star4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Box 84"/>
          <p:cNvSpPr txBox="1">
            <a:spLocks noChangeArrowheads="1"/>
          </p:cNvSpPr>
          <p:nvPr/>
        </p:nvSpPr>
        <p:spPr bwMode="auto">
          <a:xfrm>
            <a:off x="3840480" y="2270126"/>
            <a:ext cx="310896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PHIẾU HỌC TẬP 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3" descr="1202201204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4044" y="2773572"/>
            <a:ext cx="5029200" cy="297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14"/>
          <p:cNvSpPr txBox="1">
            <a:spLocks noChangeArrowheads="1"/>
          </p:cNvSpPr>
          <p:nvPr/>
        </p:nvSpPr>
        <p:spPr bwMode="auto">
          <a:xfrm>
            <a:off x="822960" y="1628801"/>
            <a:ext cx="984801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quyển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tấm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bìa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6" name="Text Box 15"/>
          <p:cNvSpPr txBox="1">
            <a:spLocks noChangeArrowheads="1"/>
          </p:cNvSpPr>
          <p:nvPr/>
        </p:nvSpPr>
        <p:spPr bwMode="auto">
          <a:xfrm>
            <a:off x="215414" y="3068961"/>
            <a:ext cx="537980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quyển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gần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tấm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bìa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" name="Text Box 17"/>
          <p:cNvSpPr txBox="1">
            <a:spLocks noChangeArrowheads="1"/>
          </p:cNvSpPr>
          <p:nvPr/>
        </p:nvSpPr>
        <p:spPr bwMode="auto">
          <a:xfrm>
            <a:off x="234881" y="4149081"/>
            <a:ext cx="557784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tấm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bìa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gần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quyển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endParaRPr lang="en-US" sz="24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Box 18"/>
          <p:cNvSpPr txBox="1">
            <a:spLocks noChangeArrowheads="1"/>
          </p:cNvSpPr>
          <p:nvPr/>
        </p:nvSpPr>
        <p:spPr bwMode="auto">
          <a:xfrm>
            <a:off x="215414" y="4695528"/>
            <a:ext cx="54864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d)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xa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quyển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endParaRPr lang="en-US" sz="24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Picture 40" descr="dauHoi xanh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642" y="1663298"/>
            <a:ext cx="630556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Oval 20"/>
          <p:cNvSpPr>
            <a:spLocks noChangeArrowheads="1"/>
          </p:cNvSpPr>
          <p:nvPr/>
        </p:nvSpPr>
        <p:spPr bwMode="auto">
          <a:xfrm>
            <a:off x="60960" y="3577482"/>
            <a:ext cx="548640" cy="4572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34881" y="3573017"/>
            <a:ext cx="468589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50000"/>
              </a:spcBef>
              <a:spcAft>
                <a:spcPct val="0"/>
              </a:spcAft>
            </a:pP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gần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quyển</a:t>
            </a: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endParaRPr lang="en-US" sz="24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10" grpId="0" animBg="1"/>
      <p:bldP spid="1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388234" y="836713"/>
            <a:ext cx="10149840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* </a:t>
            </a:r>
            <a:r>
              <a:rPr lang="en-US" sz="2400" dirty="0" err="1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400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400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400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2400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quyển</a:t>
            </a:r>
            <a:r>
              <a:rPr lang="en-US" sz="2400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2400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tấm</a:t>
            </a:r>
            <a:r>
              <a:rPr lang="en-US" sz="2400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bìa</a:t>
            </a:r>
            <a:r>
              <a:rPr lang="en-US" sz="2400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2400" dirty="0" err="1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400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400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400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u="sng" dirty="0" err="1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2400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2400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sz="2400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400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gần</a:t>
            </a:r>
            <a:r>
              <a:rPr lang="en-US" sz="2400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quyển</a:t>
            </a:r>
            <a:r>
              <a:rPr lang="en-US" sz="2400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2400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7" name="Text Box 17"/>
          <p:cNvSpPr txBox="1">
            <a:spLocks noChangeArrowheads="1"/>
          </p:cNvSpPr>
          <p:nvPr/>
        </p:nvSpPr>
        <p:spPr bwMode="auto">
          <a:xfrm>
            <a:off x="474643" y="1916832"/>
            <a:ext cx="923544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* </a:t>
            </a:r>
            <a:r>
              <a:rPr lang="en-US" sz="24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Thí</a:t>
            </a:r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8" name="Text Box 39"/>
          <p:cNvSpPr txBox="1">
            <a:spLocks noChangeArrowheads="1"/>
          </p:cNvSpPr>
          <p:nvPr/>
        </p:nvSpPr>
        <p:spPr bwMode="auto">
          <a:xfrm>
            <a:off x="334585" y="2564905"/>
            <a:ext cx="10424160" cy="830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*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chiếu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đèn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u="sng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2400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u="sng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2400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u="sng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400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u="sng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bi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dáng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kích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thước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9" name="Rectangle 44">
            <a:hlinkClick r:id="rId2" action="ppaction://hlinksldjump"/>
          </p:cNvPr>
          <p:cNvSpPr>
            <a:spLocks noChangeArrowheads="1"/>
          </p:cNvSpPr>
          <p:nvPr/>
        </p:nvSpPr>
        <p:spPr bwMode="auto">
          <a:xfrm>
            <a:off x="334585" y="3717032"/>
            <a:ext cx="10332720" cy="990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spcBef>
                <a:spcPct val="50000"/>
              </a:spcBef>
            </a:pP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trí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chiếu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>
              <a:spcBef>
                <a:spcPct val="50000"/>
              </a:spcBef>
            </a:pP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endParaRPr lang="en-US" sz="24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AutoShape 46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10241280" y="6096000"/>
            <a:ext cx="274320" cy="381000"/>
          </a:xfrm>
          <a:prstGeom prst="star4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vi-VN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7" grpId="1"/>
      <p:bldP spid="8" grpId="0"/>
      <p:bldP spid="9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2046" y="838201"/>
            <a:ext cx="1023892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nl-NL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ết </a:t>
            </a:r>
            <a:r>
              <a:rPr lang="nl-NL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nl-NL" sz="3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endParaRPr lang="nl-NL" sz="3600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sz="2800" b="1" dirty="0">
                <a:latin typeface="Times New Roman" panose="02020603050405020304"/>
                <a:ea typeface="Times New Roman" panose="02020603050405020304"/>
              </a:rPr>
              <a:t> </a:t>
            </a:r>
            <a:r>
              <a:rPr lang="nl-NL" sz="2800" b="1" dirty="0" smtClean="0">
                <a:latin typeface="Times New Roman" panose="02020603050405020304"/>
                <a:ea typeface="Times New Roman" panose="02020603050405020304"/>
              </a:rPr>
              <a:t>- </a:t>
            </a:r>
            <a:r>
              <a:rPr lang="nl-NL" sz="3600" b="1" dirty="0" smtClean="0">
                <a:solidFill>
                  <a:schemeClr val="tx2"/>
                </a:solidFill>
                <a:latin typeface="Times New Roman" panose="02020603050405020304"/>
                <a:ea typeface="Times New Roman" panose="02020603050405020304"/>
              </a:rPr>
              <a:t>Khi </a:t>
            </a:r>
            <a:r>
              <a:rPr lang="nl-NL" sz="3600" b="1" dirty="0">
                <a:solidFill>
                  <a:schemeClr val="tx2"/>
                </a:solidFill>
                <a:latin typeface="Times New Roman" panose="02020603050405020304"/>
                <a:ea typeface="Times New Roman" panose="02020603050405020304"/>
              </a:rPr>
              <a:t>gặp vật cản sáng, ánh sáng không truyền qua được nên phía sau vật có một vùng không nhận được ánh sáng truyền tới, đó chính là vùng bóng tối.</a:t>
            </a:r>
            <a:endParaRPr lang="nl-NL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nl-NL" sz="3600" b="1" dirty="0" smtClean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Do </a:t>
            </a:r>
            <a:r>
              <a:rPr lang="nl-NL" sz="3600" b="1" dirty="0">
                <a:solidFill>
                  <a:srgbClr val="99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ánh sáng truyền theo đường thẳng nên bóng của vật phụ thuộc vào vật chiếu sáng hay vị trí của vật chiếu sáng.</a:t>
            </a:r>
            <a:endParaRPr lang="vi-VN" sz="3600" b="1" dirty="0">
              <a:solidFill>
                <a:srgbClr val="99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326160" y="692696"/>
            <a:ext cx="3216275" cy="70675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en-US" sz="4000" b="1" u="sng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K</a:t>
            </a:r>
            <a:r>
              <a:rPr lang="vi-VN" altLang="en-US" sz="4000" b="1" u="sng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HỞI ĐỘNG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7463" y="1869095"/>
            <a:ext cx="85545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Khi </a:t>
            </a:r>
            <a:r>
              <a:rPr lang="nl-NL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nào ta nhìn thấy vật </a:t>
            </a:r>
            <a:r>
              <a:rPr lang="nl-NL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vi-VN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1001" y="2549978"/>
            <a:ext cx="9982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truyền</a:t>
            </a:r>
            <a:r>
              <a:rPr lang="en-US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mắt</a:t>
            </a:r>
            <a:r>
              <a:rPr lang="en-US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</a:t>
            </a:r>
            <a:endParaRPr lang="vi-VN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25149" y="1874441"/>
            <a:ext cx="8468141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altLang="en-US" sz="5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 DỤNG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425149" y="3140969"/>
            <a:ext cx="8640960" cy="1938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marL="285750" indent="-285750">
              <a:buFontTx/>
              <a:buChar char="-"/>
            </a:pP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buFontTx/>
              <a:buChar char="-"/>
            </a:pPr>
            <a:r>
              <a:rPr lang="vi-VN" alt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Chuẩn bị: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14359" y="692696"/>
            <a:ext cx="9875520" cy="762000"/>
          </a:xfrm>
          <a:prstGeom prst="rect">
            <a:avLst/>
          </a:prstGeom>
        </p:spPr>
        <p:txBody>
          <a:bodyPr vert="horz">
            <a:no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 panose="05000000000000000000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 panose="05000000000000000000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 panose="05000000000000000000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 panose="05020102010507070707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 panose="05000000000000000000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Tx/>
              <a:buNone/>
              <a:defRPr/>
            </a:pP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2.Kể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tên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những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vật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tự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phát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sáng</a:t>
            </a:r>
            <a:r>
              <a:rPr lang="en-US" sz="3200" b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và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được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chiếu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</a:rPr>
              <a:t>sáng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 ?</a:t>
            </a:r>
          </a:p>
          <a:p>
            <a:pPr algn="ctr">
              <a:defRPr/>
            </a:pPr>
            <a:endParaRPr lang="en-US" sz="3200" b="1" dirty="0" smtClean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7708967" y="5305596"/>
            <a:ext cx="32004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ahoma" panose="020B0604030504040204" pitchFamily="34" charset="0"/>
                <a:cs typeface="Times New Roman" panose="02020603050405020304" pitchFamily="18" charset="0"/>
              </a:defRPr>
            </a:lvl1pPr>
            <a:lvl2pPr>
              <a:defRPr sz="2800">
                <a:solidFill>
                  <a:schemeClr val="tx1"/>
                </a:solidFill>
                <a:latin typeface="Tahoma" panose="020B0604030504040204" pitchFamily="34" charset="0"/>
                <a:cs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ahoma" panose="020B0604030504040204" pitchFamily="34" charset="0"/>
                <a:cs typeface="Times New Roman" panose="02020603050405020304" pitchFamily="18" charset="0"/>
              </a:defRPr>
            </a:lvl3pPr>
            <a:lvl4pPr>
              <a:defRPr sz="2000">
                <a:solidFill>
                  <a:schemeClr val="tx1"/>
                </a:solidFill>
                <a:latin typeface="Tahoma" panose="020B0604030504040204" pitchFamily="34" charset="0"/>
                <a:cs typeface="Times New Roman" panose="02020603050405020304" pitchFamily="18" charset="0"/>
              </a:defRPr>
            </a:lvl4pPr>
            <a:lvl5pPr>
              <a:defRPr sz="2000">
                <a:solidFill>
                  <a:schemeClr val="tx1"/>
                </a:solidFill>
                <a:latin typeface="Tahoma" panose="020B0604030504040204" pitchFamily="34" charset="0"/>
                <a:cs typeface="Times New Roman" panose="02020603050405020304" pitchFamily="18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  <a:cs typeface="Times New Roman" panose="02020603050405020304" pitchFamily="18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  <a:cs typeface="Times New Roman" panose="02020603050405020304" pitchFamily="18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  <a:cs typeface="Times New Roman" panose="02020603050405020304" pitchFamily="18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  <a:cs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 sz="4000" b="1" i="0" u="none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Bóng</a:t>
            </a:r>
            <a:r>
              <a:rPr lang="en-US" altLang="en-US" sz="4000" b="1" i="0" u="none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b="1" i="0" u="none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điện</a:t>
            </a:r>
            <a:endParaRPr lang="en-US" altLang="en-US" sz="4000" b="1" i="0" u="none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" name="Text Box 13"/>
          <p:cNvSpPr txBox="1">
            <a:spLocks noChangeArrowheads="1"/>
          </p:cNvSpPr>
          <p:nvPr/>
        </p:nvSpPr>
        <p:spPr bwMode="auto">
          <a:xfrm>
            <a:off x="941653" y="5305595"/>
            <a:ext cx="256032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Tahoma" panose="020B0604030504040204" pitchFamily="34" charset="0"/>
                <a:cs typeface="Times New Roman" panose="02020603050405020304" pitchFamily="18" charset="0"/>
              </a:defRPr>
            </a:lvl1pPr>
            <a:lvl2pPr>
              <a:defRPr sz="2800">
                <a:solidFill>
                  <a:schemeClr val="tx1"/>
                </a:solidFill>
                <a:latin typeface="Tahoma" panose="020B0604030504040204" pitchFamily="34" charset="0"/>
                <a:cs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ahoma" panose="020B0604030504040204" pitchFamily="34" charset="0"/>
                <a:cs typeface="Times New Roman" panose="02020603050405020304" pitchFamily="18" charset="0"/>
              </a:defRPr>
            </a:lvl3pPr>
            <a:lvl4pPr>
              <a:defRPr sz="2000">
                <a:solidFill>
                  <a:schemeClr val="tx1"/>
                </a:solidFill>
                <a:latin typeface="Tahoma" panose="020B0604030504040204" pitchFamily="34" charset="0"/>
                <a:cs typeface="Times New Roman" panose="02020603050405020304" pitchFamily="18" charset="0"/>
              </a:defRPr>
            </a:lvl4pPr>
            <a:lvl5pPr>
              <a:defRPr sz="2000">
                <a:solidFill>
                  <a:schemeClr val="tx1"/>
                </a:solidFill>
                <a:latin typeface="Tahoma" panose="020B0604030504040204" pitchFamily="34" charset="0"/>
                <a:cs typeface="Times New Roman" panose="02020603050405020304" pitchFamily="18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  <a:cs typeface="Times New Roman" panose="02020603050405020304" pitchFamily="18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  <a:cs typeface="Times New Roman" panose="02020603050405020304" pitchFamily="18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  <a:cs typeface="Times New Roman" panose="02020603050405020304" pitchFamily="18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Tahoma" panose="020B0604030504040204" pitchFamily="34" charset="0"/>
                <a:cs typeface="Times New Roman" panose="02020603050405020304" pitchFamily="18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 sz="4000" b="1" i="0" u="none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Mặt</a:t>
            </a:r>
            <a:r>
              <a:rPr lang="en-US" altLang="en-US" sz="4000" b="1" i="0" u="none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4000" b="1" i="0" u="none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trời</a:t>
            </a:r>
            <a:endParaRPr lang="en-US" altLang="en-US" sz="4000" b="1" i="0" u="none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6215" y="2757593"/>
            <a:ext cx="2960370" cy="184785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4200351" y="5308626"/>
            <a:ext cx="31107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Đom</a:t>
            </a:r>
            <a:r>
              <a:rPr lang="en-US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đóm</a:t>
            </a:r>
            <a:endParaRPr lang="vi-VN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92" y="2625936"/>
            <a:ext cx="2533400" cy="2111167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6639" y="2298150"/>
            <a:ext cx="1848158" cy="240431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10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1219200"/>
            <a:ext cx="8610600" cy="2246769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perspectiveBelow"/>
              <a:lightRig rig="threePt" dir="t"/>
            </a:scene3d>
          </a:bodyPr>
          <a:lstStyle/>
          <a:p>
            <a:endParaRPr lang="en-US" sz="6000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6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8000" b="1" dirty="0" smtClean="0">
                <a:ln w="1905"/>
                <a:solidFill>
                  <a:srgbClr val="00B0F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BÓNG TỐI</a:t>
            </a:r>
            <a:endParaRPr lang="vi-VN" sz="80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rgbClr val="00B0F0"/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09684" y="-381000"/>
            <a:ext cx="9601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6000" u="sng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6000" b="1" u="sng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Khoa</a:t>
            </a:r>
            <a:r>
              <a:rPr lang="en-US" sz="6000" b="1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b="1" u="sng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6000" b="1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vi-VN" sz="6000" b="1" u="sng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01687" y="-77181"/>
            <a:ext cx="10972800" cy="7159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Times New Roman" panose="02020603050405020304" pitchFamily="18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  <a:cs typeface="Times New Roman" panose="02020603050405020304" pitchFamily="18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  <a:cs typeface="Times New Roman" panose="02020603050405020304" pitchFamily="18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  <a:cs typeface="Times New Roman" panose="02020603050405020304" pitchFamily="18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  <a:cs typeface="Times New Roman" panose="02020603050405020304" pitchFamily="18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sz="2400" b="1" u="sng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Hoạt</a:t>
            </a:r>
            <a:r>
              <a:rPr lang="en-US" sz="2400" b="1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sz="2400" b="1" u="sng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động</a:t>
            </a:r>
            <a:r>
              <a:rPr lang="en-US" sz="2400" b="1" u="sng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 1 :</a:t>
            </a:r>
            <a:r>
              <a:rPr lang="en-US" sz="4000" b="1" dirty="0" smtClean="0">
                <a:effectLst/>
                <a:latin typeface="Times New Roman" panose="02020603050405020304" pitchFamily="18" charset="0"/>
              </a:rPr>
              <a:t>  </a:t>
            </a:r>
            <a:r>
              <a:rPr lang="en-US" sz="2400" b="1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QUAN SÁT TRANH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111944" y="5568280"/>
            <a:ext cx="10386212" cy="381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Char char="•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Times New Roman" panose="02020603050405020304" pitchFamily="18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Tahoma" panose="020B0604030504040204" pitchFamily="34" charset="0"/>
              <a:buChar char="–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Times New Roman" panose="02020603050405020304" pitchFamily="18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120000"/>
              <a:buChar char="•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Times New Roman" panose="02020603050405020304" pitchFamily="18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Tahoma" panose="020B0604030504040204" pitchFamily="34" charset="0"/>
              <a:buChar char="–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Times New Roman" panose="02020603050405020304" pitchFamily="18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Times New Roman" panose="02020603050405020304" pitchFamily="18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anose="05000000000000000000" pitchFamily="2" charset="2"/>
              <a:buChar char="v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defRPr>
            </a:lvl9pPr>
          </a:lstStyle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r>
              <a:rPr lang="en-US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</a:rPr>
              <a:t>1.Mặt </a:t>
            </a:r>
            <a:r>
              <a:rPr lang="en-US" b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</a:rPr>
              <a:t>trời</a:t>
            </a:r>
            <a:r>
              <a:rPr lang="en-US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</a:rPr>
              <a:t>chiếu</a:t>
            </a:r>
            <a:r>
              <a:rPr lang="en-US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</a:rPr>
              <a:t>sáng</a:t>
            </a:r>
            <a:r>
              <a:rPr lang="en-US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</a:rPr>
              <a:t>từ</a:t>
            </a:r>
            <a:r>
              <a:rPr lang="en-US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</a:rPr>
              <a:t>phía</a:t>
            </a:r>
            <a:r>
              <a:rPr lang="en-US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</a:rPr>
              <a:t>nào</a:t>
            </a:r>
            <a:r>
              <a:rPr lang="en-US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</a:rPr>
              <a:t>trong</a:t>
            </a:r>
            <a:r>
              <a:rPr lang="en-US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effectLst/>
                <a:latin typeface="Times New Roman" panose="02020603050405020304" pitchFamily="18" charset="0"/>
              </a:rPr>
              <a:t>hình</a:t>
            </a:r>
            <a:r>
              <a:rPr lang="en-US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</a:rPr>
              <a:t>?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87" y="706884"/>
            <a:ext cx="10602238" cy="486139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1687" y="2429695"/>
            <a:ext cx="1425149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4000" b="1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endParaRPr lang="vi-VN" sz="40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245828" y="2433082"/>
            <a:ext cx="1458097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4000" b="1" dirty="0" err="1" smtClean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endParaRPr lang="vi-VN" sz="4000" b="1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38457" y="6021288"/>
            <a:ext cx="93661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2.Bóng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200" b="1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đâu</a:t>
            </a:r>
            <a:r>
              <a:rPr lang="en-US" sz="3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? </a:t>
            </a:r>
            <a:endParaRPr lang="vi-VN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3" grpId="0" animBg="1"/>
      <p:bldP spid="7" grpId="0" animBg="1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215414" y="1183832"/>
            <a:ext cx="10369152" cy="172819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0" tIns="137160"/>
          <a:lstStyle/>
          <a:p>
            <a:pPr marL="342900" marR="0" lvl="0" indent="-342900" algn="just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kumimoji="0" lang="en-US" altLang="en-US" sz="28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kumimoji="0" lang="en-US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kumimoji="0" lang="en-US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chiếu</a:t>
            </a:r>
            <a:r>
              <a:rPr kumimoji="0" lang="en-US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kumimoji="0" lang="en-US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kumimoji="0" lang="en-US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phía</a:t>
            </a:r>
            <a:r>
              <a:rPr kumimoji="0" lang="en-US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kumimoji="0" lang="en-US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kumimoji="0" lang="en-US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kumimoji="0" lang="en-US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kumimoji="0" lang="en-US" altLang="en-US" sz="28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kumimoji="0" lang="en-US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28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bên</a:t>
            </a:r>
            <a:r>
              <a:rPr kumimoji="0" lang="en-US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kumimoji="0" lang="en-US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kumimoji="0" lang="en-US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kumimoji="0" lang="en-US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kumimoji="0" lang="en-US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kumimoji="0" lang="en-US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kumimoji="0" lang="en-US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kumimoji="0" lang="en-US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kumimoji="0" lang="en-US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kumimoji="0" lang="en-US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kumimoji="0" lang="en-US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kumimoji="0" lang="en-US" alt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dục</a:t>
            </a:r>
            <a:r>
              <a:rPr lang="en-US" altLang="en-US" sz="2800" b="1" kern="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altLang="en-US" sz="2800" b="1" i="0" u="none" strike="noStrike" kern="0" cap="none" spc="0" normalizeH="0" baseline="0" noProof="0" dirty="0" smtClean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425149" y="1"/>
            <a:ext cx="8468141" cy="7159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 algn="l">
              <a:defRPr/>
            </a:pPr>
            <a:r>
              <a:rPr lang="en-US" sz="3600" b="1" i="0" u="none" dirty="0">
                <a:solidFill>
                  <a:schemeClr val="accent6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KẾT QUẢ QUAN SÁT TRANH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88234" y="757112"/>
            <a:ext cx="8554550" cy="4370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  <a:defRPr/>
            </a:pP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1.Mặt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trời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chiếu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sáng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từ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phía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nào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hình</a:t>
            </a: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</a:rPr>
              <a:t>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99887" y="2388804"/>
            <a:ext cx="79547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2.Bóng</a:t>
            </a:r>
            <a:r>
              <a:rPr lang="nl-NL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của người xuất hiện ở </a:t>
            </a:r>
            <a:r>
              <a:rPr lang="nl-NL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đâu? </a:t>
            </a:r>
            <a:endParaRPr lang="vi-V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8234" y="2950095"/>
            <a:ext cx="1019633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nl-NL" sz="2800" b="1" dirty="0">
                <a:solidFill>
                  <a:schemeClr val="accent1"/>
                </a:solidFill>
                <a:latin typeface="Times New Roman" panose="02020603050405020304"/>
                <a:ea typeface="Times New Roman" panose="02020603050405020304"/>
              </a:rPr>
              <a:t>Bóng của người xuất hiện ở phía sau người vì có ánh sáng mặt trời chiếu xiên từ bên phải xuống.</a:t>
            </a:r>
            <a:endParaRPr lang="vi-VN" sz="2800" b="1" dirty="0">
              <a:solidFill>
                <a:schemeClr val="accent1"/>
              </a:solidFill>
              <a:effectLst/>
              <a:latin typeface="Times New Roman" panose="02020603050405020304"/>
              <a:ea typeface="Times New Roman" panose="02020603050405020304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1824" y="4149080"/>
            <a:ext cx="94186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b="1" dirty="0" smtClean="0">
                <a:latin typeface="Times New Roman" panose="02020603050405020304"/>
                <a:ea typeface="Times New Roman" panose="02020603050405020304"/>
              </a:rPr>
              <a:t>3.Hãy </a:t>
            </a:r>
            <a:r>
              <a:rPr lang="nl-NL" sz="2800" b="1" dirty="0">
                <a:latin typeface="Times New Roman" panose="02020603050405020304"/>
                <a:ea typeface="Times New Roman" panose="02020603050405020304"/>
              </a:rPr>
              <a:t>tìm vật chiếu sáng, vật được chiếu </a:t>
            </a:r>
            <a:r>
              <a:rPr lang="nl-NL" sz="2800" b="1" dirty="0" smtClean="0">
                <a:latin typeface="Times New Roman" panose="02020603050405020304"/>
                <a:ea typeface="Times New Roman" panose="02020603050405020304"/>
              </a:rPr>
              <a:t>sáng? </a:t>
            </a:r>
            <a:endParaRPr lang="vi-VN" sz="28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388234" y="4865695"/>
            <a:ext cx="105845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b="1" dirty="0">
                <a:solidFill>
                  <a:schemeClr val="accent1"/>
                </a:solidFill>
                <a:latin typeface="Times New Roman" panose="02020603050405020304"/>
                <a:ea typeface="Times New Roman" panose="02020603050405020304"/>
              </a:rPr>
              <a:t>Mặt trời là vật chiếu sáng, người là vật đước chiếu sáng</a:t>
            </a:r>
            <a:endParaRPr lang="vi-VN" sz="2800" b="1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5" descr="Bong toi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" y="819150"/>
            <a:ext cx="6492240" cy="5410200"/>
          </a:xfrm>
          <a:prstGeom prst="rect">
            <a:avLst/>
          </a:prstGeom>
          <a:noFill/>
          <a:ln w="38100">
            <a:solidFill>
              <a:srgbClr val="0000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12" descr="Bong toi"/>
          <p:cNvPicPr>
            <a:picLocks noChangeAspect="1" noChangeArrowheads="1"/>
          </p:cNvPicPr>
          <p:nvPr/>
        </p:nvPicPr>
        <p:blipFill>
          <a:blip r:embed="rId4">
            <a:lum bright="-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470" y="838200"/>
            <a:ext cx="6400800" cy="5410200"/>
          </a:xfrm>
          <a:prstGeom prst="rect">
            <a:avLst/>
          </a:prstGeom>
          <a:noFill/>
          <a:ln w="38100">
            <a:solidFill>
              <a:srgbClr val="0000CC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1645920" y="304801"/>
            <a:ext cx="612648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Quan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sát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và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dự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vi-VN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đ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oán</a:t>
            </a:r>
            <a:endParaRPr lang="en-US" altLang="en-US" sz="28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Line 8"/>
          <p:cNvSpPr>
            <a:spLocks noChangeShapeType="1"/>
          </p:cNvSpPr>
          <p:nvPr/>
        </p:nvSpPr>
        <p:spPr bwMode="auto">
          <a:xfrm>
            <a:off x="6949440" y="838200"/>
            <a:ext cx="0" cy="6019800"/>
          </a:xfrm>
          <a:prstGeom prst="line">
            <a:avLst/>
          </a:prstGeom>
          <a:noFill/>
          <a:ln w="38100">
            <a:solidFill>
              <a:srgbClr val="FFFF00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7223760" y="762000"/>
            <a:ext cx="2926080" cy="523875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sym typeface="Wingdings 2" panose="05020102010507070707" pitchFamily="18" charset="2"/>
              </a:rPr>
              <a:t> </a:t>
            </a:r>
            <a:r>
              <a:rPr lang="en-US" altLang="en-US" sz="2800" u="sng" dirty="0">
                <a:solidFill>
                  <a:srgbClr val="FF0000"/>
                </a:solidFill>
                <a:latin typeface="Times New Roman" panose="02020603050405020304" pitchFamily="18" charset="0"/>
              </a:rPr>
              <a:t>DỰ ĐOÁN</a:t>
            </a:r>
          </a:p>
        </p:txBody>
      </p:sp>
      <p:pic>
        <p:nvPicPr>
          <p:cNvPr id="10" name="Picture 14" descr="shb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6180" y="4629151"/>
            <a:ext cx="531496" cy="487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 Box 15"/>
          <p:cNvSpPr txBox="1">
            <a:spLocks noChangeArrowheads="1"/>
          </p:cNvSpPr>
          <p:nvPr/>
        </p:nvSpPr>
        <p:spPr bwMode="auto">
          <a:xfrm>
            <a:off x="1606570" y="295992"/>
            <a:ext cx="612648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Kết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quả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Thí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800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nghiệm</a:t>
            </a:r>
            <a:endParaRPr lang="en-US" altLang="en-US" sz="2800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2" name="Rectangle 16"/>
          <p:cNvSpPr>
            <a:spLocks noChangeArrowheads="1"/>
          </p:cNvSpPr>
          <p:nvPr/>
        </p:nvSpPr>
        <p:spPr bwMode="auto">
          <a:xfrm>
            <a:off x="643891" y="692696"/>
            <a:ext cx="4828565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1" hangingPunct="1"/>
            <a:r>
              <a:rPr lang="en-US" altLang="en-US" sz="2400" b="1" i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Em</a:t>
            </a:r>
            <a:r>
              <a:rPr lang="en-US" altLang="en-US" sz="2400" b="1" i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hãy</a:t>
            </a:r>
            <a:r>
              <a:rPr lang="en-US" altLang="en-US" sz="2400" b="1" i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b="1" i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dự</a:t>
            </a:r>
            <a:r>
              <a:rPr lang="en-US" altLang="en-US" sz="2400" b="1" i="1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vi-VN" altLang="en-US" sz="2400" b="1" i="1" dirty="0">
                <a:solidFill>
                  <a:srgbClr val="0000CC"/>
                </a:solidFill>
                <a:latin typeface="Times New Roman" panose="02020603050405020304" pitchFamily="18" charset="0"/>
              </a:rPr>
              <a:t>đ</a:t>
            </a:r>
            <a:r>
              <a:rPr lang="en-US" altLang="en-US" sz="2400" b="1" i="1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oán</a:t>
            </a:r>
            <a:r>
              <a:rPr lang="en-US" altLang="en-US" sz="2400" b="1" i="1" dirty="0">
                <a:solidFill>
                  <a:srgbClr val="0000CC"/>
                </a:solidFill>
                <a:latin typeface="Times New Roman" panose="02020603050405020304" pitchFamily="18" charset="0"/>
              </a:rPr>
              <a:t>:</a:t>
            </a:r>
          </a:p>
          <a:p>
            <a:pPr algn="ctr" eaLnBrk="1" hangingPunct="1"/>
            <a:r>
              <a:rPr lang="en-US" altLang="en-US" sz="2400" dirty="0">
                <a:solidFill>
                  <a:srgbClr val="0000CC"/>
                </a:solidFill>
                <a:latin typeface="Times New Roman" panose="02020603050405020304" pitchFamily="18" charset="0"/>
              </a:rPr>
              <a:t>+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Bóng</a:t>
            </a:r>
            <a:r>
              <a:rPr lang="en-US" altLang="en-US" sz="2400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tối</a:t>
            </a:r>
            <a:r>
              <a:rPr lang="en-US" altLang="en-US" sz="2400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sẽ</a:t>
            </a:r>
            <a:r>
              <a:rPr lang="en-US" altLang="en-US" sz="2400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xuất</a:t>
            </a:r>
            <a:r>
              <a:rPr lang="en-US" altLang="en-US" sz="2400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hiện</a:t>
            </a:r>
            <a:r>
              <a:rPr lang="en-US" altLang="en-US" sz="2400" dirty="0">
                <a:solidFill>
                  <a:srgbClr val="0000CC"/>
                </a:solidFill>
                <a:latin typeface="Times New Roman" panose="02020603050405020304" pitchFamily="18" charset="0"/>
              </a:rPr>
              <a:t> ở </a:t>
            </a:r>
            <a:r>
              <a:rPr lang="vi-VN" altLang="en-US" sz="2400" dirty="0">
                <a:solidFill>
                  <a:srgbClr val="0000CC"/>
                </a:solidFill>
                <a:latin typeface="Times New Roman" panose="02020603050405020304" pitchFamily="18" charset="0"/>
              </a:rPr>
              <a:t>đ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âu</a:t>
            </a:r>
            <a:r>
              <a:rPr lang="en-US" altLang="en-US" sz="2400" dirty="0">
                <a:solidFill>
                  <a:srgbClr val="0000CC"/>
                </a:solidFill>
                <a:latin typeface="Times New Roman" panose="02020603050405020304" pitchFamily="18" charset="0"/>
              </a:rPr>
              <a:t>?</a:t>
            </a:r>
          </a:p>
          <a:p>
            <a:pPr algn="ctr" eaLnBrk="1" hangingPunct="1"/>
            <a:r>
              <a:rPr lang="en-US" altLang="en-US" sz="2400" dirty="0">
                <a:solidFill>
                  <a:srgbClr val="0000CC"/>
                </a:solidFill>
                <a:latin typeface="Times New Roman" panose="02020603050405020304" pitchFamily="18" charset="0"/>
              </a:rPr>
              <a:t>+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Bóng</a:t>
            </a:r>
            <a:r>
              <a:rPr lang="en-US" altLang="en-US" sz="2400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tối</a:t>
            </a:r>
            <a:r>
              <a:rPr lang="en-US" altLang="en-US" sz="2400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có</a:t>
            </a:r>
            <a:r>
              <a:rPr lang="en-US" altLang="en-US" sz="2400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hình</a:t>
            </a:r>
            <a:r>
              <a:rPr lang="en-US" altLang="en-US" sz="2400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dạng</a:t>
            </a:r>
            <a:r>
              <a:rPr lang="en-US" altLang="en-US" sz="2400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nh</a:t>
            </a:r>
            <a:r>
              <a:rPr lang="vi-VN" altLang="en-US" sz="2400" dirty="0">
                <a:solidFill>
                  <a:srgbClr val="0000CC"/>
                </a:solidFill>
                <a:latin typeface="Times New Roman" panose="02020603050405020304" pitchFamily="18" charset="0"/>
              </a:rPr>
              <a:t>ư</a:t>
            </a:r>
            <a:r>
              <a:rPr lang="en-US" altLang="en-US" sz="2400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thế</a:t>
            </a:r>
            <a:r>
              <a:rPr lang="en-US" altLang="en-US" sz="2400" dirty="0">
                <a:solidFill>
                  <a:srgbClr val="0000CC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400" dirty="0" err="1">
                <a:solidFill>
                  <a:srgbClr val="0000CC"/>
                </a:solidFill>
                <a:latin typeface="Times New Roman" panose="02020603050405020304" pitchFamily="18" charset="0"/>
              </a:rPr>
              <a:t>nào</a:t>
            </a:r>
            <a:r>
              <a:rPr lang="en-US" altLang="en-US" sz="2400" dirty="0">
                <a:solidFill>
                  <a:srgbClr val="0000CC"/>
                </a:solidFill>
                <a:latin typeface="Times New Roman" panose="02020603050405020304" pitchFamily="18" charset="0"/>
              </a:rPr>
              <a:t>?</a:t>
            </a:r>
          </a:p>
        </p:txBody>
      </p:sp>
      <p:sp>
        <p:nvSpPr>
          <p:cNvPr id="13" name="Freeform 22"/>
          <p:cNvSpPr/>
          <p:nvPr/>
        </p:nvSpPr>
        <p:spPr bwMode="auto">
          <a:xfrm>
            <a:off x="1828800" y="2286000"/>
            <a:ext cx="1645920" cy="2514600"/>
          </a:xfrm>
          <a:custGeom>
            <a:avLst/>
            <a:gdLst>
              <a:gd name="T0" fmla="*/ 76200 w 864"/>
              <a:gd name="T1" fmla="*/ 381000 h 1584"/>
              <a:gd name="T2" fmla="*/ 1371600 w 864"/>
              <a:gd name="T3" fmla="*/ 0 h 1584"/>
              <a:gd name="T4" fmla="*/ 1371600 w 864"/>
              <a:gd name="T5" fmla="*/ 1295400 h 1584"/>
              <a:gd name="T6" fmla="*/ 1371600 w 864"/>
              <a:gd name="T7" fmla="*/ 1981200 h 1584"/>
              <a:gd name="T8" fmla="*/ 0 w 864"/>
              <a:gd name="T9" fmla="*/ 2514600 h 1584"/>
              <a:gd name="T10" fmla="*/ 0 w 864"/>
              <a:gd name="T11" fmla="*/ 381000 h 1584"/>
              <a:gd name="T12" fmla="*/ 152400 w 864"/>
              <a:gd name="T13" fmla="*/ 381000 h 1584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864" h="1584">
                <a:moveTo>
                  <a:pt x="48" y="240"/>
                </a:moveTo>
                <a:lnTo>
                  <a:pt x="864" y="0"/>
                </a:lnTo>
                <a:lnTo>
                  <a:pt x="864" y="816"/>
                </a:lnTo>
                <a:lnTo>
                  <a:pt x="864" y="1248"/>
                </a:lnTo>
                <a:lnTo>
                  <a:pt x="0" y="1584"/>
                </a:lnTo>
                <a:lnTo>
                  <a:pt x="0" y="240"/>
                </a:lnTo>
                <a:lnTo>
                  <a:pt x="96" y="240"/>
                </a:lnTo>
              </a:path>
            </a:pathLst>
          </a:custGeom>
          <a:noFill/>
          <a:ln w="28575" cap="flat" cmpd="sng">
            <a:solidFill>
              <a:srgbClr val="0000CC"/>
            </a:solidFill>
            <a:prstDash val="dash"/>
            <a:rou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4" name="Freeform 23"/>
          <p:cNvSpPr/>
          <p:nvPr/>
        </p:nvSpPr>
        <p:spPr bwMode="auto">
          <a:xfrm>
            <a:off x="2468880" y="3581400"/>
            <a:ext cx="1188720" cy="1295400"/>
          </a:xfrm>
          <a:custGeom>
            <a:avLst/>
            <a:gdLst>
              <a:gd name="T0" fmla="*/ 0 w 624"/>
              <a:gd name="T1" fmla="*/ 304800 h 816"/>
              <a:gd name="T2" fmla="*/ 990600 w 624"/>
              <a:gd name="T3" fmla="*/ 0 h 816"/>
              <a:gd name="T4" fmla="*/ 990600 w 624"/>
              <a:gd name="T5" fmla="*/ 990600 h 816"/>
              <a:gd name="T6" fmla="*/ 0 w 624"/>
              <a:gd name="T7" fmla="*/ 1295400 h 816"/>
              <a:gd name="T8" fmla="*/ 0 w 624"/>
              <a:gd name="T9" fmla="*/ 304800 h 81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624" h="816">
                <a:moveTo>
                  <a:pt x="0" y="192"/>
                </a:moveTo>
                <a:lnTo>
                  <a:pt x="624" y="0"/>
                </a:lnTo>
                <a:lnTo>
                  <a:pt x="624" y="624"/>
                </a:lnTo>
                <a:lnTo>
                  <a:pt x="0" y="816"/>
                </a:lnTo>
                <a:lnTo>
                  <a:pt x="0" y="192"/>
                </a:lnTo>
                <a:close/>
              </a:path>
            </a:pathLst>
          </a:custGeom>
          <a:noFill/>
          <a:ln w="28575" cap="flat" cmpd="sng">
            <a:solidFill>
              <a:srgbClr val="FF0000"/>
            </a:solidFill>
            <a:prstDash val="lgDash"/>
            <a:rou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15" name="Freeform 24"/>
          <p:cNvSpPr/>
          <p:nvPr/>
        </p:nvSpPr>
        <p:spPr bwMode="auto">
          <a:xfrm>
            <a:off x="4023360" y="4876800"/>
            <a:ext cx="640080" cy="381000"/>
          </a:xfrm>
          <a:custGeom>
            <a:avLst/>
            <a:gdLst>
              <a:gd name="T0" fmla="*/ 533400 w 336"/>
              <a:gd name="T1" fmla="*/ 228600 h 240"/>
              <a:gd name="T2" fmla="*/ 76200 w 336"/>
              <a:gd name="T3" fmla="*/ 0 h 240"/>
              <a:gd name="T4" fmla="*/ 0 w 336"/>
              <a:gd name="T5" fmla="*/ 152400 h 240"/>
              <a:gd name="T6" fmla="*/ 457200 w 336"/>
              <a:gd name="T7" fmla="*/ 381000 h 240"/>
              <a:gd name="T8" fmla="*/ 533400 w 336"/>
              <a:gd name="T9" fmla="*/ 228600 h 24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336" h="240">
                <a:moveTo>
                  <a:pt x="336" y="144"/>
                </a:moveTo>
                <a:lnTo>
                  <a:pt x="48" y="0"/>
                </a:lnTo>
                <a:lnTo>
                  <a:pt x="0" y="96"/>
                </a:lnTo>
                <a:lnTo>
                  <a:pt x="288" y="240"/>
                </a:lnTo>
                <a:lnTo>
                  <a:pt x="336" y="144"/>
                </a:lnTo>
                <a:close/>
              </a:path>
            </a:pathLst>
          </a:custGeom>
          <a:noFill/>
          <a:ln w="28575" cap="flat" cmpd="sng">
            <a:solidFill>
              <a:srgbClr val="0000CC"/>
            </a:solidFill>
            <a:prstDash val="sysDot"/>
            <a:rou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graphicFrame>
        <p:nvGraphicFramePr>
          <p:cNvPr id="16" name="Object 26"/>
          <p:cNvGraphicFramePr>
            <a:graphicFrameLocks noChangeAspect="1"/>
          </p:cNvGraphicFramePr>
          <p:nvPr/>
        </p:nvGraphicFramePr>
        <p:xfrm>
          <a:off x="2263140" y="3562351"/>
          <a:ext cx="1394460" cy="1393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1" name="CorelDRAW" r:id="rId6" imgW="3645535" imgH="3501390" progId="">
                  <p:embed/>
                </p:oleObj>
              </mc:Choice>
              <mc:Fallback>
                <p:oleObj name="CorelDRAW" r:id="rId6" imgW="3645535" imgH="3501390" progId="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3140" y="3562351"/>
                        <a:ext cx="1394460" cy="1393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dist="333360" dir="13778128" algn="ctr" rotWithShape="0">
                          <a:schemeClr val="bg2">
                            <a:alpha val="50000"/>
                          </a:schemeClr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AutoShape 27">
            <a:hlinkClick r:id="rId8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0515600" y="6400800"/>
            <a:ext cx="457200" cy="457200"/>
          </a:xfrm>
          <a:prstGeom prst="actionButtonHome">
            <a:avLst/>
          </a:prstGeom>
          <a:gradFill rotWithShape="1">
            <a:gsLst>
              <a:gs pos="0">
                <a:schemeClr val="accent1"/>
              </a:gs>
              <a:gs pos="50000">
                <a:srgbClr val="FFFF00"/>
              </a:gs>
              <a:gs pos="100000">
                <a:schemeClr val="accent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8703" y="0"/>
            <a:ext cx="81563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1:Tìm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tối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vi-V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repeatCount="4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repeatCount="4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repeatCount="4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diamond(in)">
                                      <p:cBhvr>
                                        <p:cTn id="3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1" grpId="0"/>
      <p:bldP spid="12" grpId="0"/>
      <p:bldP spid="12" grpId="1"/>
      <p:bldP spid="13" grpId="0" animBg="1"/>
      <p:bldP spid="14" grpId="0" animBg="1"/>
      <p:bldP spid="1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0"/>
          <p:cNvSpPr txBox="1">
            <a:spLocks noChangeArrowheads="1"/>
          </p:cNvSpPr>
          <p:nvPr/>
        </p:nvSpPr>
        <p:spPr bwMode="auto">
          <a:xfrm>
            <a:off x="284594" y="3066872"/>
            <a:ext cx="10368166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2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đổi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dáng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kích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thước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4" name="Text Box 25"/>
          <p:cNvSpPr txBox="1">
            <a:spLocks noChangeArrowheads="1"/>
          </p:cNvSpPr>
          <p:nvPr/>
        </p:nvSpPr>
        <p:spPr bwMode="auto">
          <a:xfrm>
            <a:off x="822960" y="1625026"/>
            <a:ext cx="877824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tối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914400" y="1995488"/>
            <a:ext cx="850392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PHIẾU HỌC TẬP 1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Box 25"/>
          <p:cNvSpPr txBox="1">
            <a:spLocks noChangeArrowheads="1"/>
          </p:cNvSpPr>
          <p:nvPr/>
        </p:nvSpPr>
        <p:spPr bwMode="auto">
          <a:xfrm>
            <a:off x="1097280" y="838201"/>
            <a:ext cx="877824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tối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 Box 73"/>
          <p:cNvSpPr txBox="1">
            <a:spLocks noChangeArrowheads="1"/>
          </p:cNvSpPr>
          <p:nvPr/>
        </p:nvSpPr>
        <p:spPr bwMode="auto">
          <a:xfrm>
            <a:off x="548640" y="4953001"/>
            <a:ext cx="996696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b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Group 137"/>
          <p:cNvGraphicFramePr/>
          <p:nvPr/>
        </p:nvGraphicFramePr>
        <p:xfrm>
          <a:off x="548640" y="2514601"/>
          <a:ext cx="9875520" cy="3733801"/>
        </p:xfrm>
        <a:graphic>
          <a:graphicData uri="http://schemas.openxmlformats.org/drawingml/2006/table">
            <a:tbl>
              <a:tblPr/>
              <a:tblGrid>
                <a:gridCol w="2743200"/>
                <a:gridCol w="3566160"/>
                <a:gridCol w="3566160"/>
              </a:tblGrid>
              <a:tr h="533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Thí</a:t>
                      </a:r>
                      <a:r>
                        <a:rPr kumimoji="0" lang="en-US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8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nghiệm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9728" marR="109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Câu hỏi</a:t>
                      </a:r>
                    </a:p>
                  </a:txBody>
                  <a:tcPr marL="109728" marR="109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Kết quả</a:t>
                      </a:r>
                    </a:p>
                  </a:txBody>
                  <a:tcPr marL="109728" marR="109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01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Chiếu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đèn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pin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vào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quyển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sách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9728" marR="109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9728" marR="109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9728" marR="109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98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Thay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quyển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sách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bằng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vỏ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24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hộp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9728" marR="10972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anose="05000000000000000000" pitchFamily="2" charset="2"/>
                        <a:buNone/>
                      </a:pP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09728" marR="10972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" name="Text Box 130"/>
          <p:cNvSpPr txBox="1">
            <a:spLocks noChangeArrowheads="1"/>
          </p:cNvSpPr>
          <p:nvPr/>
        </p:nvSpPr>
        <p:spPr bwMode="auto">
          <a:xfrm>
            <a:off x="3291840" y="3671889"/>
            <a:ext cx="4389120" cy="212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Tx/>
              <a:buChar char="-"/>
              <a:defRPr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defRPr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ở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>
              <a:defRPr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defRPr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>
              <a:spcBef>
                <a:spcPct val="50000"/>
              </a:spcBef>
              <a:defRPr/>
            </a:pPr>
            <a:endParaRPr lang="en-US" sz="24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Box 131"/>
          <p:cNvSpPr txBox="1">
            <a:spLocks noChangeArrowheads="1"/>
          </p:cNvSpPr>
          <p:nvPr/>
        </p:nvSpPr>
        <p:spPr bwMode="auto">
          <a:xfrm>
            <a:off x="6858000" y="3184525"/>
            <a:ext cx="3840480" cy="176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quyển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defRPr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quyển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spcBef>
                <a:spcPct val="50000"/>
              </a:spcBef>
              <a:defRPr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 Box 133"/>
          <p:cNvSpPr txBox="1">
            <a:spLocks noChangeArrowheads="1"/>
          </p:cNvSpPr>
          <p:nvPr/>
        </p:nvSpPr>
        <p:spPr bwMode="auto">
          <a:xfrm>
            <a:off x="6766560" y="4708526"/>
            <a:ext cx="3840480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vỏ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defRPr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tối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giống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vỏ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spcBef>
                <a:spcPct val="50000"/>
              </a:spcBef>
              <a:defRPr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7" grpId="1"/>
      <p:bldP spid="8" grpId="0"/>
      <p:bldP spid="8" grpId="1"/>
      <p:bldP spid="9" grpId="0"/>
      <p:bldP spid="9" grpId="1"/>
    </p:bldLst>
  </p:timing>
</p:sld>
</file>

<file path=ppt/theme/theme1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894</Words>
  <Application>Microsoft Office PowerPoint</Application>
  <PresentationFormat>Custom</PresentationFormat>
  <Paragraphs>98</Paragraphs>
  <Slides>20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9" baseType="lpstr">
      <vt:lpstr>Arial</vt:lpstr>
      <vt:lpstr>Calibri</vt:lpstr>
      <vt:lpstr>Cordia New</vt:lpstr>
      <vt:lpstr>Times New Roman</vt:lpstr>
      <vt:lpstr>VNI-Times</vt:lpstr>
      <vt:lpstr>Wingdings</vt:lpstr>
      <vt:lpstr>Wingdings 2</vt:lpstr>
      <vt:lpstr>Chủ đề của Office</vt:lpstr>
      <vt:lpstr>CorelDRAW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PHUONG DUNG</dc:creator>
  <cp:lastModifiedBy>Thuy Ninh</cp:lastModifiedBy>
  <cp:revision>60</cp:revision>
  <dcterms:created xsi:type="dcterms:W3CDTF">2016-01-27T13:54:00Z</dcterms:created>
  <dcterms:modified xsi:type="dcterms:W3CDTF">2023-07-20T03:53:24Z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A81459D7E1EC4F238D3CE6924135EFA9</vt:lpwstr>
  </property>
  <property fmtid="{D5CDD505-2E9C-101B-9397-08002B2CF9AE}" pid="3" name="KSOProductBuildVer">
    <vt:lpwstr>1033-11.2.0.11486</vt:lpwstr>
  </property>
</Properties>
</file>