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8" r:id="rId2"/>
    <p:sldMasterId id="2147483670" r:id="rId3"/>
  </p:sldMasterIdLst>
  <p:sldIdLst>
    <p:sldId id="256" r:id="rId4"/>
    <p:sldId id="281" r:id="rId5"/>
    <p:sldId id="257" r:id="rId6"/>
    <p:sldId id="286" r:id="rId7"/>
    <p:sldId id="285" r:id="rId8"/>
    <p:sldId id="259" r:id="rId9"/>
    <p:sldId id="278" r:id="rId10"/>
    <p:sldId id="268" r:id="rId11"/>
    <p:sldId id="273" r:id="rId12"/>
    <p:sldId id="265" r:id="rId13"/>
    <p:sldId id="271" r:id="rId14"/>
    <p:sldId id="280" r:id="rId15"/>
    <p:sldId id="284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3300"/>
    <a:srgbClr val="0000FF"/>
    <a:srgbClr val="FF0066"/>
    <a:srgbClr val="FF0000"/>
    <a:srgbClr val="00FF99"/>
    <a:srgbClr val="66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81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A92A-52BD-4DA6-9E0D-BADD279B9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3A0F-99A0-40D6-9757-CBFEEC64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F8AE-188A-494F-902C-29D356A12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B2B7-AD28-431B-AD1A-B1C820651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88E77B2-148B-4538-9A71-F944C4E5D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15CBF-EACC-47F2-AAF1-C3AA32B18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C7F7-D0EF-4EA6-9D0A-9939956E0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9031-A0B6-4ED3-BBB0-1599773DD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05C20-DBD6-4AEC-A4DC-3F567359F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BA13-657E-49C3-A1F8-87D65DFDF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7C5BD-5606-4B24-98B7-207468973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E1FC5-C789-47D2-AAAC-0B469E5D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4B22-D2C0-477A-9ACA-77D437917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D40C6-E3C2-4904-99B7-901089103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B08E6-628A-4324-8FBC-2A5AF2422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16A0-75C8-4220-BD92-A5ABE7C0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09EF5-BF34-43D4-AA74-13F1615FC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D749-960E-420D-A8EF-844B856C9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6DB5-4DA5-42BE-9437-7C4348C0C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5ED5E-4CF2-401A-823E-8072F9A4D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E847E-E761-4D10-BD8A-59836DDEE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0882-6639-4024-98AD-28228C467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3ACB-E332-4057-86C7-3484CF734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05BA1-0D07-4A91-958A-18ED1792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A8BA0-0903-43E3-9353-FCBDBCC85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C1809-87C9-4DE3-A485-96AC721DE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338A-3664-4FCD-91B7-64D32B2A4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3C10-20EC-4600-B501-1D266FB18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A52E-E821-444B-9422-DC215DE04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8A90-49DD-48FE-ACAF-439E439C5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8BF9-D48B-4003-BC8F-8542E133A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5CBF-4AB3-424D-8B80-5335399CB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37C2-7B66-4F79-A1ED-A75EECB80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8086-8C56-4983-AA3E-B68D3A8A5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397B49D-8B6A-4C94-912A-606587583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  <p:bldP spid="24579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579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BF05FCE6-23B7-420D-8A63-660287AC5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/>
      <p:bldP spid="62473" grpId="1"/>
      <p:bldP spid="62474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474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B86B82C-1C8E-4569-8A2D-F5E70111A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6" grpId="1"/>
      <p:bldP spid="67587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587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6.png"/><Relationship Id="rId7" Type="http://schemas.openxmlformats.org/officeDocument/2006/relationships/image" Target="../media/image2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55782" cy="6857999"/>
          </a:xfrm>
          <a:prstGeom prst="rect">
            <a:avLst/>
          </a:prstGeom>
        </p:spPr>
      </p:pic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Khoa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học </a:t>
            </a: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729615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333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ĐỘNG VẬT CẦN GÌ ĐỂ SỐNG 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hu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4478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09800" y="914400"/>
            <a:ext cx="1114425" cy="304800"/>
            <a:chOff x="3168" y="0"/>
            <a:chExt cx="1056" cy="720"/>
          </a:xfrm>
        </p:grpSpPr>
        <p:sp>
          <p:nvSpPr>
            <p:cNvPr id="15397" name="Line 4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5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6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7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68" name="Picture 8" descr="chuot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25796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43600" y="1066800"/>
            <a:ext cx="1114425" cy="228600"/>
            <a:chOff x="3168" y="0"/>
            <a:chExt cx="1056" cy="720"/>
          </a:xfrm>
        </p:grpSpPr>
        <p:sp>
          <p:nvSpPr>
            <p:cNvPr id="15393" name="Line 10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11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12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13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6" name="Picture 14" descr="chuot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8194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505200" y="2438400"/>
            <a:ext cx="962025" cy="381000"/>
            <a:chOff x="3168" y="0"/>
            <a:chExt cx="1056" cy="720"/>
          </a:xfrm>
        </p:grpSpPr>
        <p:sp>
          <p:nvSpPr>
            <p:cNvPr id="15389" name="Line 16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17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18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19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905000" y="4724400"/>
            <a:ext cx="1114425" cy="304800"/>
            <a:chOff x="3168" y="0"/>
            <a:chExt cx="1056" cy="720"/>
          </a:xfrm>
        </p:grpSpPr>
        <p:sp>
          <p:nvSpPr>
            <p:cNvPr id="15385" name="Line 22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3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24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5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86" name="Picture 26" descr="chuot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6482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1447800" y="2895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1</a:t>
            </a:r>
          </a:p>
        </p:txBody>
      </p:sp>
      <p:sp>
        <p:nvSpPr>
          <p:cNvPr id="15371" name="Text Box 28"/>
          <p:cNvSpPr txBox="1">
            <a:spLocks noChangeArrowheads="1"/>
          </p:cNvSpPr>
          <p:nvPr/>
        </p:nvSpPr>
        <p:spPr bwMode="auto">
          <a:xfrm>
            <a:off x="6477000" y="2895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2</a:t>
            </a:r>
          </a:p>
        </p:txBody>
      </p:sp>
      <p:sp>
        <p:nvSpPr>
          <p:cNvPr id="15372" name="Text Box 29"/>
          <p:cNvSpPr txBox="1">
            <a:spLocks noChangeArrowheads="1"/>
          </p:cNvSpPr>
          <p:nvPr/>
        </p:nvSpPr>
        <p:spPr bwMode="auto">
          <a:xfrm>
            <a:off x="3200400" y="46355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3</a:t>
            </a:r>
          </a:p>
        </p:txBody>
      </p:sp>
      <p:sp>
        <p:nvSpPr>
          <p:cNvPr id="15373" name="Text Box 30"/>
          <p:cNvSpPr txBox="1">
            <a:spLocks noChangeArrowheads="1"/>
          </p:cNvSpPr>
          <p:nvPr/>
        </p:nvSpPr>
        <p:spPr bwMode="auto">
          <a:xfrm>
            <a:off x="4572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4</a:t>
            </a:r>
          </a:p>
        </p:txBody>
      </p:sp>
      <p:sp>
        <p:nvSpPr>
          <p:cNvPr id="15374" name="Text Box 31"/>
          <p:cNvSpPr txBox="1">
            <a:spLocks noChangeArrowheads="1"/>
          </p:cNvSpPr>
          <p:nvPr/>
        </p:nvSpPr>
        <p:spPr bwMode="auto">
          <a:xfrm>
            <a:off x="6324600" y="6324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5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52400" y="1447800"/>
            <a:ext cx="1143000" cy="1749425"/>
          </a:xfrm>
          <a:prstGeom prst="rect">
            <a:avLst/>
          </a:prstGeom>
          <a:solidFill>
            <a:srgbClr val="F5FEDA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Sẽ chết sau con chuột trong hộp 4 và hộp 2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7772400" y="1295400"/>
            <a:ext cx="1219200" cy="1625600"/>
          </a:xfrm>
          <a:prstGeom prst="rect">
            <a:avLst/>
          </a:prstGeom>
          <a:solidFill>
            <a:srgbClr val="F5FEDA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Sẽ chết sau con chuột trong hộp 4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5105400" y="3200400"/>
            <a:ext cx="1295400" cy="1016000"/>
          </a:xfrm>
          <a:prstGeom prst="rect">
            <a:avLst/>
          </a:prstGeom>
          <a:solidFill>
            <a:srgbClr val="F9E3FD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Sống bình thường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304800" y="5181600"/>
            <a:ext cx="1066800" cy="1320800"/>
          </a:xfrm>
          <a:prstGeom prst="rect">
            <a:avLst/>
          </a:prstGeom>
          <a:solidFill>
            <a:srgbClr val="F5FEDA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</a:rPr>
              <a:t>Sẽ chết trước tiên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7467600" y="4648200"/>
            <a:ext cx="1219200" cy="1562100"/>
          </a:xfrm>
          <a:prstGeom prst="rect">
            <a:avLst/>
          </a:prstGeom>
          <a:solidFill>
            <a:srgbClr val="E5FFEB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Sống không khỏe mạnh</a:t>
            </a:r>
          </a:p>
        </p:txBody>
      </p:sp>
      <p:pic>
        <p:nvPicPr>
          <p:cNvPr id="15380" name="Picture 20" descr="chuot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51054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7" name="Picture 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713037">
            <a:off x="1905000" y="5943600"/>
            <a:ext cx="9604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Cloud Callout 3"/>
          <p:cNvSpPr>
            <a:spLocks noChangeArrowheads="1"/>
          </p:cNvSpPr>
          <p:nvPr/>
        </p:nvSpPr>
        <p:spPr bwMode="auto">
          <a:xfrm>
            <a:off x="1752600" y="0"/>
            <a:ext cx="6324600" cy="838200"/>
          </a:xfrm>
          <a:prstGeom prst="cloudCallout">
            <a:avLst>
              <a:gd name="adj1" fmla="val -2662"/>
              <a:gd name="adj2" fmla="val 104167"/>
            </a:avLst>
          </a:prstGeom>
          <a:solidFill>
            <a:srgbClr val="FCECD5"/>
          </a:solidFill>
          <a:ln w="25400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42CCE"/>
                </a:solidFill>
              </a:rPr>
              <a:t>Thử tài dự đoán</a:t>
            </a:r>
          </a:p>
        </p:txBody>
      </p:sp>
      <p:pic>
        <p:nvPicPr>
          <p:cNvPr id="41009" name="Picture 4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713037">
            <a:off x="5822950" y="2119313"/>
            <a:ext cx="9604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2" name="Picture 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9186467">
            <a:off x="1828800" y="20574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7" grpId="0"/>
      <p:bldP spid="40992" grpId="0" animBg="1"/>
      <p:bldP spid="40993" grpId="0" animBg="1"/>
      <p:bldP spid="40994" grpId="0" animBg="1"/>
      <p:bldP spid="40995" grpId="0" animBg="1"/>
      <p:bldP spid="409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" name="Rectangle 34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117" name="Picture 13" descr="chuo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5052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096000" y="57150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3</a:t>
            </a:r>
          </a:p>
        </p:txBody>
      </p:sp>
      <p:pic>
        <p:nvPicPr>
          <p:cNvPr id="47122" name="Picture 17" descr="carto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6576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>
            <a:spLocks noChangeArrowheads="1"/>
          </p:cNvSpPr>
          <p:nvPr/>
        </p:nvSpPr>
        <p:spPr bwMode="auto">
          <a:xfrm>
            <a:off x="838200" y="2286000"/>
            <a:ext cx="4572000" cy="1219200"/>
          </a:xfrm>
          <a:prstGeom prst="cloudCallout">
            <a:avLst>
              <a:gd name="adj1" fmla="val -17569"/>
              <a:gd name="adj2" fmla="val 85157"/>
            </a:avLst>
          </a:prstGeom>
          <a:solidFill>
            <a:srgbClr val="FCECD5"/>
          </a:solidFill>
          <a:ln w="25400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Đố các bạn vì sao bạn của tôi sống trong hộp 3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vẫn sống</a:t>
            </a:r>
            <a:r>
              <a:rPr lang="en-US"/>
              <a:t> </a:t>
            </a:r>
            <a:r>
              <a:rPr lang="en-US" b="1">
                <a:solidFill>
                  <a:srgbClr val="0000FF"/>
                </a:solidFill>
              </a:rPr>
              <a:t>bình thường?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553200" y="2895600"/>
            <a:ext cx="962025" cy="609600"/>
            <a:chOff x="3168" y="0"/>
            <a:chExt cx="1056" cy="720"/>
          </a:xfrm>
        </p:grpSpPr>
        <p:sp>
          <p:nvSpPr>
            <p:cNvPr id="16396" name="Line 21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22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23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24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133" name="Picture 9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1336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0425_2j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105096">
            <a:off x="8191500" y="-342900"/>
            <a:ext cx="60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0425_2j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114436">
            <a:off x="381000" y="-381000"/>
            <a:ext cx="60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6400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5"/>
          <p:cNvSpPr>
            <a:spLocks noChangeArrowheads="1"/>
          </p:cNvSpPr>
          <p:nvPr/>
        </p:nvSpPr>
        <p:spPr bwMode="auto">
          <a:xfrm>
            <a:off x="304800" y="152400"/>
            <a:ext cx="84582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33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2706" name="Picture 2" descr="BDRPC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533400" y="3581400"/>
            <a:ext cx="838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 </a:t>
            </a:r>
            <a:r>
              <a:rPr lang="en-US" sz="2800" b="1">
                <a:solidFill>
                  <a:srgbClr val="FF0066"/>
                </a:solidFill>
              </a:rPr>
              <a:t>Động vật cần có đủ không khí, thức ăn, nước uống và ánh sáng thì mới tồn tại, và phát triển bình thường.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657600" y="2336800"/>
            <a:ext cx="1892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Ghi nhớ:</a:t>
            </a:r>
          </a:p>
        </p:txBody>
      </p:sp>
      <p:pic>
        <p:nvPicPr>
          <p:cNvPr id="17418" name="Picture 10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4864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04800" y="35814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sym typeface="Wingdings" pitchFamily="2" charset="2"/>
              </a:rPr>
              <a:t> </a:t>
            </a:r>
            <a:r>
              <a:rPr lang="en-US" sz="2800" b="1">
                <a:solidFill>
                  <a:srgbClr val="0000FF"/>
                </a:solidFill>
              </a:rPr>
              <a:t>Động vật cần gì để sống  ?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657600" y="2362200"/>
            <a:ext cx="180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228600" y="31242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  <a:sym typeface="Wingdings" pitchFamily="2" charset="2"/>
              </a:rPr>
              <a:t></a:t>
            </a:r>
            <a:r>
              <a:rPr lang="en-US" sz="2800" b="1">
                <a:solidFill>
                  <a:srgbClr val="0000FF"/>
                </a:solidFill>
              </a:rPr>
              <a:t> Hôm nay, tiết khoa học các em đã học bài gì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952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67000" y="2438400"/>
            <a:ext cx="3429000" cy="584200"/>
          </a:xfrm>
          <a:prstGeom prst="rect">
            <a:avLst/>
          </a:prstGeom>
          <a:solidFill>
            <a:srgbClr val="E5FFEB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336600"/>
                </a:solidFill>
              </a:rPr>
              <a:t>1. N</a:t>
            </a:r>
            <a:r>
              <a:rPr lang="vi-VN" sz="3200" b="1">
                <a:solidFill>
                  <a:srgbClr val="336600"/>
                </a:solidFill>
              </a:rPr>
              <a:t>Ư</a:t>
            </a:r>
            <a:r>
              <a:rPr lang="en-US" sz="3200" b="1">
                <a:solidFill>
                  <a:srgbClr val="336600"/>
                </a:solidFill>
              </a:rPr>
              <a:t>ỚC UỐNG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438400" y="3200400"/>
            <a:ext cx="1828800" cy="584200"/>
          </a:xfrm>
          <a:prstGeom prst="rect">
            <a:avLst/>
          </a:prstGeom>
          <a:solidFill>
            <a:srgbClr val="F9FEE2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CC"/>
                </a:solidFill>
              </a:rPr>
              <a:t>2. KHÓI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943600" y="4267200"/>
            <a:ext cx="2819400" cy="584200"/>
          </a:xfrm>
          <a:prstGeom prst="rect">
            <a:avLst/>
          </a:prstGeom>
          <a:solidFill>
            <a:srgbClr val="FDDBB5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3. ÁNH SÁNG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371600" y="4114800"/>
            <a:ext cx="1600200" cy="588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4. BỤI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486400" y="3200400"/>
            <a:ext cx="3200400" cy="584200"/>
          </a:xfrm>
          <a:prstGeom prst="rect">
            <a:avLst/>
          </a:prstGeom>
          <a:solidFill>
            <a:srgbClr val="E5FFEB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/>
              <a:t>5. N</a:t>
            </a:r>
            <a:r>
              <a:rPr lang="vi-VN" sz="3200" b="1"/>
              <a:t>Ư</a:t>
            </a:r>
            <a:r>
              <a:rPr lang="en-US" sz="3200" b="1"/>
              <a:t>ỚC THẢI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048000" y="5867400"/>
            <a:ext cx="2743200" cy="584200"/>
          </a:xfrm>
          <a:prstGeom prst="rect">
            <a:avLst/>
          </a:prstGeom>
          <a:solidFill>
            <a:srgbClr val="F0C2FE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6. THỨC ĂN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876800" y="5029200"/>
            <a:ext cx="3200400" cy="584200"/>
          </a:xfrm>
          <a:prstGeom prst="rect">
            <a:avLst/>
          </a:prstGeom>
          <a:solidFill>
            <a:srgbClr val="BEFBFE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7. KHÔNG KHÍ</a:t>
            </a:r>
            <a:endParaRPr lang="en-US" b="1">
              <a:solidFill>
                <a:srgbClr val="336600"/>
              </a:solidFill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524000" y="5029200"/>
            <a:ext cx="2819400" cy="584200"/>
          </a:xfrm>
          <a:prstGeom prst="rect">
            <a:avLst/>
          </a:prstGeom>
          <a:solidFill>
            <a:srgbClr val="D6FED6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9900"/>
                </a:solidFill>
              </a:rPr>
              <a:t>8. VI KHUẨN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228600" y="1371600"/>
            <a:ext cx="8915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66"/>
                </a:solidFill>
              </a:rPr>
              <a:t>   </a:t>
            </a:r>
            <a:r>
              <a:rPr lang="en-US" sz="2400" b="1">
                <a:solidFill>
                  <a:srgbClr val="FFFF66"/>
                </a:solidFill>
              </a:rPr>
              <a:t>Em hãy quan sát  để tìm ra các chữ số chứa các yếu tố cần cho một con vật sống và phát triển bình thường .</a:t>
            </a:r>
            <a:r>
              <a:rPr lang="en-US" sz="24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676400" y="1524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      </a:t>
            </a:r>
            <a:r>
              <a:rPr lang="en-US" sz="3600" b="1">
                <a:solidFill>
                  <a:srgbClr val="FF9933"/>
                </a:solidFill>
              </a:rPr>
              <a:t>Trò chơi : Ai tinh mắt</a:t>
            </a:r>
          </a:p>
        </p:txBody>
      </p:sp>
      <p:pic>
        <p:nvPicPr>
          <p:cNvPr id="19469" name="Picture 32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32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0.03145 C -0.06389 -0.15194 -0.31093 -0.2722 -0.40972 -0.320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2359 C 0.01042 0.08857 -0.11667 0.20074 -0.16875 0.2456 C -0.22083 0.29047 -0.19844 0.2678 -0.17587 0.2456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-0.0222 C 0.01997 -0.19797 0.10695 -0.37304 0.14167 -0.4424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9043 C -0.05208 0.04371 -0.12847 -0.00277 -0.15833 -0.020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1" grpId="1" animBg="1"/>
      <p:bldP spid="45062" grpId="0" animBg="1"/>
      <p:bldP spid="45063" grpId="0" animBg="1"/>
      <p:bldP spid="45063" grpId="1" animBg="1"/>
      <p:bldP spid="45064" grpId="0" animBg="1"/>
      <p:bldP spid="45065" grpId="0" animBg="1"/>
      <p:bldP spid="45066" grpId="0" animBg="1"/>
      <p:bldP spid="45066" grpId="1" animBg="1"/>
      <p:bldP spid="45067" grpId="0" animBg="1"/>
      <p:bldP spid="45067" grpId="1" animBg="1"/>
      <p:bldP spid="45068" grpId="0" animBg="1"/>
      <p:bldP spid="45079" grpId="0"/>
      <p:bldP spid="450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8" name="Picture 4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736" y="432"/>
              <a:ext cx="163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Hát</a:t>
              </a:r>
            </a:p>
          </p:txBody>
        </p:sp>
      </p:grpSp>
      <p:pic>
        <p:nvPicPr>
          <p:cNvPr id="6147" name="Picture 7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33400"/>
            <a:ext cx="531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BI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55786" flipH="1">
            <a:off x="3352800" y="1828800"/>
            <a:ext cx="22256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676400"/>
            <a:ext cx="5318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81200"/>
            <a:ext cx="531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304800" y="990600"/>
            <a:ext cx="457200" cy="3810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3657600" y="1219200"/>
            <a:ext cx="457200" cy="3810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5257800" y="152400"/>
            <a:ext cx="457200" cy="3810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2057400" y="152400"/>
            <a:ext cx="457200" cy="3810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057400" y="2590800"/>
            <a:ext cx="457200" cy="3810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8305800" y="685800"/>
            <a:ext cx="457200" cy="3048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609600" y="3505200"/>
            <a:ext cx="457200" cy="3810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2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5" name="Picture 40" descr="Frames PPT 00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176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776" y="480"/>
              <a:ext cx="2652" cy="421"/>
            </a:xfrm>
            <a:prstGeom prst="rect">
              <a:avLst/>
            </a:prstGeom>
          </p:spPr>
          <p:txBody>
            <a:bodyPr wrap="none" fromWordArt="1">
              <a:prstTxWarp prst="textWave4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4000" b="1" kern="1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sy="-50000" kx="-2453608" rotWithShape="0">
                      <a:srgbClr val="C0C0C0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Khởi</a:t>
              </a:r>
              <a:r>
                <a:rPr lang="en-US" sz="40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sy="-50000" kx="-2453608" rotWithShape="0">
                      <a:srgbClr val="C0C0C0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 động</a:t>
              </a:r>
              <a:endParaRPr lang="en-US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-50000" kx="-2453608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7171" name="Picture 13" descr="Picture67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13065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1" descr="j02321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12918">
            <a:off x="-152400" y="4894263"/>
            <a:ext cx="20574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1295400" y="2438400"/>
            <a:ext cx="701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Hãy nêu quá trình trao đổi khí trong hô hấp ở thực vật ?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1219200" y="3429000"/>
            <a:ext cx="739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Vẽ và trình bày sơ đồ trao đổi thức ăn ở thực vật 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3" grpId="0"/>
      <p:bldP spid="5163" grpId="1"/>
      <p:bldP spid="5164" grpId="0"/>
      <p:bldP spid="516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4"/>
          <p:cNvSpPr>
            <a:spLocks noChangeArrowheads="1"/>
          </p:cNvSpPr>
          <p:nvPr/>
        </p:nvSpPr>
        <p:spPr bwMode="auto">
          <a:xfrm>
            <a:off x="3657600" y="4572000"/>
            <a:ext cx="2209800" cy="533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3635375" y="76200"/>
            <a:ext cx="2068513" cy="1447800"/>
            <a:chOff x="2290" y="48"/>
            <a:chExt cx="1303" cy="912"/>
          </a:xfrm>
        </p:grpSpPr>
        <p:pic>
          <p:nvPicPr>
            <p:cNvPr id="8231" name="Picture 3" descr="Variados28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90" y="48"/>
              <a:ext cx="118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2" name="Text Box 4"/>
            <p:cNvSpPr txBox="1">
              <a:spLocks noChangeArrowheads="1"/>
            </p:cNvSpPr>
            <p:nvPr/>
          </p:nvSpPr>
          <p:spPr bwMode="auto">
            <a:xfrm>
              <a:off x="2304" y="144"/>
              <a:ext cx="128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 b="1">
                  <a:solidFill>
                    <a:srgbClr val="3333FF"/>
                  </a:solidFill>
                </a:rPr>
                <a:t>Ánh sáng </a:t>
              </a:r>
            </a:p>
            <a:p>
              <a:pPr eaLnBrk="1" hangingPunct="1"/>
              <a:r>
                <a:rPr lang="en-US" sz="3000" b="1">
                  <a:solidFill>
                    <a:srgbClr val="3333FF"/>
                  </a:solidFill>
                </a:rPr>
                <a:t>mặt trời</a:t>
              </a:r>
            </a:p>
          </p:txBody>
        </p:sp>
      </p:grp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4572000" y="1752600"/>
            <a:ext cx="0" cy="11509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8" name="Group 7"/>
          <p:cNvGrpSpPr>
            <a:grpSpLocks/>
          </p:cNvGrpSpPr>
          <p:nvPr/>
        </p:nvGrpSpPr>
        <p:grpSpPr bwMode="auto">
          <a:xfrm>
            <a:off x="3563938" y="1524000"/>
            <a:ext cx="2036762" cy="1066800"/>
            <a:chOff x="2245" y="960"/>
            <a:chExt cx="1283" cy="1270"/>
          </a:xfrm>
        </p:grpSpPr>
        <p:sp>
          <p:nvSpPr>
            <p:cNvPr id="8221" name="Line 8"/>
            <p:cNvSpPr>
              <a:spLocks noChangeShapeType="1"/>
            </p:cNvSpPr>
            <p:nvPr/>
          </p:nvSpPr>
          <p:spPr bwMode="auto">
            <a:xfrm>
              <a:off x="3252" y="1104"/>
              <a:ext cx="227" cy="5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9"/>
            <p:cNvSpPr>
              <a:spLocks noChangeShapeType="1"/>
            </p:cNvSpPr>
            <p:nvPr/>
          </p:nvSpPr>
          <p:spPr bwMode="auto">
            <a:xfrm>
              <a:off x="3120" y="960"/>
              <a:ext cx="408" cy="11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10"/>
            <p:cNvSpPr>
              <a:spLocks noChangeShapeType="1"/>
            </p:cNvSpPr>
            <p:nvPr/>
          </p:nvSpPr>
          <p:spPr bwMode="auto">
            <a:xfrm>
              <a:off x="3072" y="1152"/>
              <a:ext cx="126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11"/>
            <p:cNvSpPr>
              <a:spLocks noChangeShapeType="1"/>
            </p:cNvSpPr>
            <p:nvPr/>
          </p:nvSpPr>
          <p:spPr bwMode="auto">
            <a:xfrm>
              <a:off x="3024" y="1008"/>
              <a:ext cx="13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12"/>
            <p:cNvSpPr>
              <a:spLocks noChangeShapeType="1"/>
            </p:cNvSpPr>
            <p:nvPr/>
          </p:nvSpPr>
          <p:spPr bwMode="auto">
            <a:xfrm>
              <a:off x="2953" y="1200"/>
              <a:ext cx="18" cy="3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13"/>
            <p:cNvSpPr>
              <a:spLocks noChangeShapeType="1"/>
            </p:cNvSpPr>
            <p:nvPr/>
          </p:nvSpPr>
          <p:spPr bwMode="auto">
            <a:xfrm flipH="1">
              <a:off x="2749" y="1200"/>
              <a:ext cx="40" cy="3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14"/>
            <p:cNvSpPr>
              <a:spLocks noChangeShapeType="1"/>
            </p:cNvSpPr>
            <p:nvPr/>
          </p:nvSpPr>
          <p:spPr bwMode="auto">
            <a:xfrm flipH="1">
              <a:off x="2592" y="1056"/>
              <a:ext cx="128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15"/>
            <p:cNvSpPr>
              <a:spLocks noChangeShapeType="1"/>
            </p:cNvSpPr>
            <p:nvPr/>
          </p:nvSpPr>
          <p:spPr bwMode="auto">
            <a:xfrm flipH="1">
              <a:off x="2496" y="1104"/>
              <a:ext cx="123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16"/>
            <p:cNvSpPr>
              <a:spLocks noChangeShapeType="1"/>
            </p:cNvSpPr>
            <p:nvPr/>
          </p:nvSpPr>
          <p:spPr bwMode="auto">
            <a:xfrm flipH="1">
              <a:off x="2256" y="960"/>
              <a:ext cx="318" cy="127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17"/>
            <p:cNvSpPr>
              <a:spLocks noChangeShapeType="1"/>
            </p:cNvSpPr>
            <p:nvPr/>
          </p:nvSpPr>
          <p:spPr bwMode="auto">
            <a:xfrm flipH="1">
              <a:off x="2245" y="1056"/>
              <a:ext cx="181" cy="5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9" name="Text Box 18"/>
          <p:cNvSpPr txBox="1">
            <a:spLocks noChangeArrowheads="1"/>
          </p:cNvSpPr>
          <p:nvPr/>
        </p:nvSpPr>
        <p:spPr bwMode="auto">
          <a:xfrm>
            <a:off x="381000" y="1371600"/>
            <a:ext cx="2232025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Hấp thụ</a:t>
            </a:r>
          </a:p>
        </p:txBody>
      </p:sp>
      <p:sp>
        <p:nvSpPr>
          <p:cNvPr id="8200" name="Text Box 19"/>
          <p:cNvSpPr txBox="1">
            <a:spLocks noChangeArrowheads="1"/>
          </p:cNvSpPr>
          <p:nvPr/>
        </p:nvSpPr>
        <p:spPr bwMode="auto">
          <a:xfrm>
            <a:off x="6781800" y="1447800"/>
            <a:ext cx="1949450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Thải ra</a:t>
            </a:r>
          </a:p>
        </p:txBody>
      </p:sp>
      <p:sp>
        <p:nvSpPr>
          <p:cNvPr id="8201" name="Text Box 20"/>
          <p:cNvSpPr txBox="1">
            <a:spLocks noChangeArrowheads="1"/>
          </p:cNvSpPr>
          <p:nvPr/>
        </p:nvSpPr>
        <p:spPr bwMode="auto">
          <a:xfrm>
            <a:off x="0" y="2590800"/>
            <a:ext cx="2667000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Khí các - bô - níc</a:t>
            </a:r>
          </a:p>
        </p:txBody>
      </p:sp>
      <p:sp>
        <p:nvSpPr>
          <p:cNvPr id="8202" name="Text Box 21"/>
          <p:cNvSpPr txBox="1">
            <a:spLocks noChangeArrowheads="1"/>
          </p:cNvSpPr>
          <p:nvPr/>
        </p:nvSpPr>
        <p:spPr bwMode="auto">
          <a:xfrm>
            <a:off x="304800" y="3352800"/>
            <a:ext cx="2232025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Nước</a:t>
            </a:r>
          </a:p>
        </p:txBody>
      </p:sp>
      <p:sp>
        <p:nvSpPr>
          <p:cNvPr id="8203" name="Text Box 22"/>
          <p:cNvSpPr txBox="1">
            <a:spLocks noChangeArrowheads="1"/>
          </p:cNvSpPr>
          <p:nvPr/>
        </p:nvSpPr>
        <p:spPr bwMode="auto">
          <a:xfrm>
            <a:off x="228600" y="4267200"/>
            <a:ext cx="2232025" cy="83026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00CC"/>
                </a:solidFill>
              </a:rPr>
              <a:t>Các chất khoáng</a:t>
            </a:r>
          </a:p>
        </p:txBody>
      </p:sp>
      <p:sp>
        <p:nvSpPr>
          <p:cNvPr id="8204" name="Text Box 23"/>
          <p:cNvSpPr txBox="1">
            <a:spLocks noChangeArrowheads="1"/>
          </p:cNvSpPr>
          <p:nvPr/>
        </p:nvSpPr>
        <p:spPr bwMode="auto">
          <a:xfrm>
            <a:off x="6629400" y="2514600"/>
            <a:ext cx="2232025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Khí ô - xy</a:t>
            </a:r>
          </a:p>
        </p:txBody>
      </p:sp>
      <p:sp>
        <p:nvSpPr>
          <p:cNvPr id="8205" name="Text Box 24"/>
          <p:cNvSpPr txBox="1">
            <a:spLocks noChangeArrowheads="1"/>
          </p:cNvSpPr>
          <p:nvPr/>
        </p:nvSpPr>
        <p:spPr bwMode="auto">
          <a:xfrm>
            <a:off x="6629400" y="3429000"/>
            <a:ext cx="2232025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Hơi nước</a:t>
            </a:r>
          </a:p>
        </p:txBody>
      </p:sp>
      <p:sp>
        <p:nvSpPr>
          <p:cNvPr id="8206" name="Text Box 25"/>
          <p:cNvSpPr txBox="1">
            <a:spLocks noChangeArrowheads="1"/>
          </p:cNvSpPr>
          <p:nvPr/>
        </p:nvSpPr>
        <p:spPr bwMode="auto">
          <a:xfrm>
            <a:off x="6629400" y="4267200"/>
            <a:ext cx="2232025" cy="83026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00CC"/>
                </a:solidFill>
              </a:rPr>
              <a:t>Các chất khoáng khác</a:t>
            </a:r>
          </a:p>
        </p:txBody>
      </p:sp>
      <p:sp>
        <p:nvSpPr>
          <p:cNvPr id="8207" name="Line 26"/>
          <p:cNvSpPr>
            <a:spLocks noChangeShapeType="1"/>
          </p:cNvSpPr>
          <p:nvPr/>
        </p:nvSpPr>
        <p:spPr bwMode="auto">
          <a:xfrm>
            <a:off x="2743200" y="27432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27"/>
          <p:cNvSpPr>
            <a:spLocks noChangeShapeType="1"/>
          </p:cNvSpPr>
          <p:nvPr/>
        </p:nvSpPr>
        <p:spPr bwMode="auto">
          <a:xfrm>
            <a:off x="2590800" y="350520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28"/>
          <p:cNvSpPr>
            <a:spLocks noChangeShapeType="1"/>
          </p:cNvSpPr>
          <p:nvPr/>
        </p:nvSpPr>
        <p:spPr bwMode="auto">
          <a:xfrm flipV="1">
            <a:off x="25146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29"/>
          <p:cNvSpPr>
            <a:spLocks noChangeShapeType="1"/>
          </p:cNvSpPr>
          <p:nvPr/>
        </p:nvSpPr>
        <p:spPr bwMode="auto">
          <a:xfrm flipV="1">
            <a:off x="5791200" y="27432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30"/>
          <p:cNvSpPr>
            <a:spLocks noChangeShapeType="1"/>
          </p:cNvSpPr>
          <p:nvPr/>
        </p:nvSpPr>
        <p:spPr bwMode="auto">
          <a:xfrm>
            <a:off x="5867400" y="3657600"/>
            <a:ext cx="763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31"/>
          <p:cNvSpPr>
            <a:spLocks noChangeShapeType="1"/>
          </p:cNvSpPr>
          <p:nvPr/>
        </p:nvSpPr>
        <p:spPr bwMode="auto">
          <a:xfrm>
            <a:off x="5715000" y="41910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Text Box 36"/>
          <p:cNvSpPr txBox="1">
            <a:spLocks noChangeArrowheads="1"/>
          </p:cNvSpPr>
          <p:nvPr/>
        </p:nvSpPr>
        <p:spPr bwMode="auto">
          <a:xfrm>
            <a:off x="3657600" y="2743200"/>
            <a:ext cx="18288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Thực vật</a:t>
            </a:r>
          </a:p>
        </p:txBody>
      </p:sp>
      <p:pic>
        <p:nvPicPr>
          <p:cNvPr id="8214" name="Picture 3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3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16" name="Group 39"/>
          <p:cNvGrpSpPr>
            <a:grpSpLocks/>
          </p:cNvGrpSpPr>
          <p:nvPr/>
        </p:nvGrpSpPr>
        <p:grpSpPr bwMode="auto">
          <a:xfrm>
            <a:off x="3635375" y="76200"/>
            <a:ext cx="2068513" cy="1447800"/>
            <a:chOff x="2290" y="48"/>
            <a:chExt cx="1303" cy="912"/>
          </a:xfrm>
        </p:grpSpPr>
        <p:pic>
          <p:nvPicPr>
            <p:cNvPr id="8219" name="Picture 40" descr="Variados28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90" y="48"/>
              <a:ext cx="118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0" name="Text Box 41"/>
            <p:cNvSpPr txBox="1">
              <a:spLocks noChangeArrowheads="1"/>
            </p:cNvSpPr>
            <p:nvPr/>
          </p:nvSpPr>
          <p:spPr bwMode="auto">
            <a:xfrm>
              <a:off x="2304" y="144"/>
              <a:ext cx="128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 b="1">
                  <a:solidFill>
                    <a:srgbClr val="3333FF"/>
                  </a:solidFill>
                </a:rPr>
                <a:t>Ánh sáng </a:t>
              </a:r>
            </a:p>
            <a:p>
              <a:pPr eaLnBrk="1" hangingPunct="1"/>
              <a:r>
                <a:rPr lang="en-US" sz="3000" b="1">
                  <a:solidFill>
                    <a:srgbClr val="3333FF"/>
                  </a:solidFill>
                </a:rPr>
                <a:t>mặt trời</a:t>
              </a:r>
            </a:p>
          </p:txBody>
        </p:sp>
      </p:grpSp>
      <p:sp>
        <p:nvSpPr>
          <p:cNvPr id="8217" name="Text Box 42"/>
          <p:cNvSpPr txBox="1">
            <a:spLocks noChangeArrowheads="1"/>
          </p:cNvSpPr>
          <p:nvPr/>
        </p:nvSpPr>
        <p:spPr bwMode="auto">
          <a:xfrm>
            <a:off x="2057400" y="6172200"/>
            <a:ext cx="5334000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00CC"/>
                </a:solidFill>
              </a:rPr>
              <a:t>Sơ đồ trao đổi chất ở thực vật</a:t>
            </a:r>
          </a:p>
        </p:txBody>
      </p:sp>
      <p:pic>
        <p:nvPicPr>
          <p:cNvPr id="8218" name="Picture 6" descr="nature%20(38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352800"/>
            <a:ext cx="17303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0"/>
          <p:cNvGrpSpPr>
            <a:grpSpLocks/>
          </p:cNvGrpSpPr>
          <p:nvPr/>
        </p:nvGrpSpPr>
        <p:grpSpPr bwMode="auto">
          <a:xfrm>
            <a:off x="1295400" y="381000"/>
            <a:ext cx="6400800" cy="4876800"/>
            <a:chOff x="1008" y="816"/>
            <a:chExt cx="4032" cy="2544"/>
          </a:xfrm>
        </p:grpSpPr>
        <p:grpSp>
          <p:nvGrpSpPr>
            <p:cNvPr id="10247" name="Group 8"/>
            <p:cNvGrpSpPr>
              <a:grpSpLocks/>
            </p:cNvGrpSpPr>
            <p:nvPr/>
          </p:nvGrpSpPr>
          <p:grpSpPr bwMode="auto">
            <a:xfrm>
              <a:off x="1008" y="816"/>
              <a:ext cx="4032" cy="2544"/>
              <a:chOff x="816" y="912"/>
              <a:chExt cx="4032" cy="2544"/>
            </a:xfrm>
          </p:grpSpPr>
          <p:pic>
            <p:nvPicPr>
              <p:cNvPr id="10249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" y="912"/>
                <a:ext cx="4032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0" name="Rectangle 6"/>
              <p:cNvSpPr>
                <a:spLocks noChangeArrowheads="1"/>
              </p:cNvSpPr>
              <p:nvPr/>
            </p:nvSpPr>
            <p:spPr bwMode="auto">
              <a:xfrm>
                <a:off x="3168" y="2304"/>
                <a:ext cx="1344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1" hangingPunct="1"/>
                <a:r>
                  <a:rPr lang="en-US" sz="4400" b="1">
                    <a:solidFill>
                      <a:srgbClr val="FF0000"/>
                    </a:solidFill>
                  </a:rPr>
                  <a:t>                            </a:t>
                </a:r>
                <a:r>
                  <a:rPr lang="en-US" sz="4400" b="1">
                    <a:solidFill>
                      <a:srgbClr val="0000FF"/>
                    </a:solidFill>
                  </a:rPr>
                  <a:t>trang      </a:t>
                </a:r>
                <a:br>
                  <a:rPr lang="en-US" sz="4400" b="1">
                    <a:solidFill>
                      <a:srgbClr val="0000FF"/>
                    </a:solidFill>
                  </a:rPr>
                </a:br>
                <a:r>
                  <a:rPr lang="en-US" sz="4400" b="1">
                    <a:solidFill>
                      <a:srgbClr val="0000FF"/>
                    </a:solidFill>
                  </a:rPr>
                  <a:t>     124</a:t>
                </a:r>
              </a:p>
            </p:txBody>
          </p:sp>
        </p:grpSp>
        <p:sp>
          <p:nvSpPr>
            <p:cNvPr id="10248" name="Rectangle 9"/>
            <p:cNvSpPr>
              <a:spLocks noChangeArrowheads="1"/>
            </p:cNvSpPr>
            <p:nvPr/>
          </p:nvSpPr>
          <p:spPr bwMode="auto">
            <a:xfrm>
              <a:off x="2064" y="1584"/>
              <a:ext cx="816" cy="48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1" hangingPunct="1"/>
              <a:r>
                <a:rPr lang="en-US" sz="2000" b="1">
                  <a:solidFill>
                    <a:srgbClr val="FF0000"/>
                  </a:solidFill>
                </a:rPr>
                <a:t/>
              </a:r>
              <a:br>
                <a:rPr lang="en-US" sz="2000" b="1">
                  <a:solidFill>
                    <a:srgbClr val="FF0000"/>
                  </a:solidFill>
                </a:rPr>
              </a:br>
              <a:r>
                <a:rPr lang="en-US" sz="2000" b="1">
                  <a:solidFill>
                    <a:srgbClr val="FF0000"/>
                  </a:solidFill>
                </a:rPr>
                <a:t>SÁCH </a:t>
              </a:r>
              <a:r>
                <a:rPr lang="en-US" sz="2800" b="1">
                  <a:solidFill>
                    <a:srgbClr val="FF0000"/>
                  </a:solidFill>
                </a:rPr>
                <a:t>KHOA HỌC</a:t>
              </a:r>
            </a:p>
          </p:txBody>
        </p:sp>
      </p:grpSp>
      <p:pic>
        <p:nvPicPr>
          <p:cNvPr id="10243" name="Picture 136" descr="arrow0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05465">
            <a:off x="6438900" y="27051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Bauernbar"/>
          <p:cNvPicPr>
            <a:picLocks noGrp="1" noChangeAspect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6248400"/>
            <a:ext cx="9144000" cy="609600"/>
          </a:xfrm>
          <a:noFill/>
        </p:spPr>
      </p:pic>
      <p:pic>
        <p:nvPicPr>
          <p:cNvPr id="10245" name="Picture 19" descr="200709100131479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524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0" descr="200709100131479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-2286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chu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0292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7" name="Group 13"/>
          <p:cNvGrpSpPr>
            <a:grpSpLocks/>
          </p:cNvGrpSpPr>
          <p:nvPr/>
        </p:nvGrpSpPr>
        <p:grpSpPr bwMode="auto">
          <a:xfrm>
            <a:off x="2895600" y="2362200"/>
            <a:ext cx="1114425" cy="457200"/>
            <a:chOff x="3168" y="0"/>
            <a:chExt cx="1056" cy="720"/>
          </a:xfrm>
        </p:grpSpPr>
        <p:sp>
          <p:nvSpPr>
            <p:cNvPr id="11298" name="Line 14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15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16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17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68" name="Picture 18" descr="chuot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743200"/>
            <a:ext cx="28194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19"/>
          <p:cNvGrpSpPr>
            <a:grpSpLocks/>
          </p:cNvGrpSpPr>
          <p:nvPr/>
        </p:nvGrpSpPr>
        <p:grpSpPr bwMode="auto">
          <a:xfrm>
            <a:off x="6477000" y="2362200"/>
            <a:ext cx="1114425" cy="366713"/>
            <a:chOff x="3168" y="0"/>
            <a:chExt cx="1056" cy="720"/>
          </a:xfrm>
        </p:grpSpPr>
        <p:sp>
          <p:nvSpPr>
            <p:cNvPr id="11294" name="Line 20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21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22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23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0" name="Picture 24" descr="chuot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743200"/>
            <a:ext cx="2667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1" name="Group 25"/>
          <p:cNvGrpSpPr>
            <a:grpSpLocks/>
          </p:cNvGrpSpPr>
          <p:nvPr/>
        </p:nvGrpSpPr>
        <p:grpSpPr bwMode="auto">
          <a:xfrm>
            <a:off x="4038600" y="4343400"/>
            <a:ext cx="1114425" cy="457200"/>
            <a:chOff x="3168" y="0"/>
            <a:chExt cx="1056" cy="720"/>
          </a:xfrm>
        </p:grpSpPr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2" name="Picture 30" descr="chuot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8768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3" name="Group 31"/>
          <p:cNvGrpSpPr>
            <a:grpSpLocks/>
          </p:cNvGrpSpPr>
          <p:nvPr/>
        </p:nvGrpSpPr>
        <p:grpSpPr bwMode="auto">
          <a:xfrm>
            <a:off x="990600" y="4572000"/>
            <a:ext cx="1114425" cy="381000"/>
            <a:chOff x="3168" y="0"/>
            <a:chExt cx="1056" cy="720"/>
          </a:xfrm>
        </p:grpSpPr>
        <p:sp>
          <p:nvSpPr>
            <p:cNvPr id="11286" name="Line 32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33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34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35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4" name="Picture 36" descr="chuot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800600"/>
            <a:ext cx="28622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 Box 37"/>
          <p:cNvSpPr txBox="1">
            <a:spLocks noChangeArrowheads="1"/>
          </p:cNvSpPr>
          <p:nvPr/>
        </p:nvSpPr>
        <p:spPr bwMode="auto">
          <a:xfrm>
            <a:off x="2286000" y="4343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1</a:t>
            </a:r>
          </a:p>
        </p:txBody>
      </p:sp>
      <p:sp>
        <p:nvSpPr>
          <p:cNvPr id="11276" name="Text Box 38"/>
          <p:cNvSpPr txBox="1">
            <a:spLocks noChangeArrowheads="1"/>
          </p:cNvSpPr>
          <p:nvPr/>
        </p:nvSpPr>
        <p:spPr bwMode="auto">
          <a:xfrm>
            <a:off x="6172200" y="41910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2</a:t>
            </a:r>
          </a:p>
        </p:txBody>
      </p:sp>
      <p:sp>
        <p:nvSpPr>
          <p:cNvPr id="11277" name="Text Box 39"/>
          <p:cNvSpPr txBox="1">
            <a:spLocks noChangeArrowheads="1"/>
          </p:cNvSpPr>
          <p:nvPr/>
        </p:nvSpPr>
        <p:spPr bwMode="auto">
          <a:xfrm>
            <a:off x="838200" y="64611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3</a:t>
            </a:r>
          </a:p>
        </p:txBody>
      </p:sp>
      <p:sp>
        <p:nvSpPr>
          <p:cNvPr id="11278" name="Text Box 40"/>
          <p:cNvSpPr txBox="1">
            <a:spLocks noChangeArrowheads="1"/>
          </p:cNvSpPr>
          <p:nvPr/>
        </p:nvSpPr>
        <p:spPr bwMode="auto">
          <a:xfrm>
            <a:off x="36576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4</a:t>
            </a:r>
          </a:p>
        </p:txBody>
      </p:sp>
      <p:sp>
        <p:nvSpPr>
          <p:cNvPr id="11279" name="Text Box 41"/>
          <p:cNvSpPr txBox="1">
            <a:spLocks noChangeArrowheads="1"/>
          </p:cNvSpPr>
          <p:nvPr/>
        </p:nvSpPr>
        <p:spPr bwMode="auto">
          <a:xfrm>
            <a:off x="6858000" y="64611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5</a:t>
            </a:r>
          </a:p>
        </p:txBody>
      </p:sp>
      <p:sp>
        <p:nvSpPr>
          <p:cNvPr id="31801" name="Rectangle 57"/>
          <p:cNvSpPr>
            <a:spLocks noChangeArrowheads="1"/>
          </p:cNvSpPr>
          <p:nvPr/>
        </p:nvSpPr>
        <p:spPr bwMode="auto">
          <a:xfrm>
            <a:off x="457200" y="304800"/>
            <a:ext cx="2133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>
                <a:solidFill>
                  <a:srgbClr val="009900"/>
                </a:solidFill>
              </a:rPr>
              <a:t>I. </a:t>
            </a:r>
            <a:r>
              <a:rPr lang="en-US" sz="3200" b="1" i="1" u="sng" dirty="0" err="1">
                <a:solidFill>
                  <a:srgbClr val="009900"/>
                </a:solidFill>
              </a:rPr>
              <a:t>Thí</a:t>
            </a:r>
            <a:r>
              <a:rPr lang="en-US" sz="3200" b="1" i="1" u="sng" dirty="0">
                <a:solidFill>
                  <a:srgbClr val="009900"/>
                </a:solidFill>
              </a:rPr>
              <a:t> nghiệm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hu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1242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09800" y="2895600"/>
            <a:ext cx="1114425" cy="228600"/>
            <a:chOff x="3168" y="0"/>
            <a:chExt cx="1056" cy="720"/>
          </a:xfrm>
        </p:grpSpPr>
        <p:sp>
          <p:nvSpPr>
            <p:cNvPr id="12326" name="Line 4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5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6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7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664" name="Picture 8" descr="chuot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8194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19400" y="4648200"/>
            <a:ext cx="1114425" cy="290513"/>
            <a:chOff x="3168" y="0"/>
            <a:chExt cx="1056" cy="720"/>
          </a:xfrm>
        </p:grpSpPr>
        <p:sp>
          <p:nvSpPr>
            <p:cNvPr id="12322" name="Line 10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11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12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13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670" name="Picture 14" descr="chuot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429000"/>
            <a:ext cx="2362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800600" y="3124200"/>
            <a:ext cx="1114425" cy="304800"/>
            <a:chOff x="3168" y="0"/>
            <a:chExt cx="1056" cy="720"/>
          </a:xfrm>
        </p:grpSpPr>
        <p:sp>
          <p:nvSpPr>
            <p:cNvPr id="12318" name="Line 16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17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18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19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676" name="Picture 20" descr="chuot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50292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315200" y="2514600"/>
            <a:ext cx="1114425" cy="304800"/>
            <a:chOff x="3168" y="0"/>
            <a:chExt cx="1056" cy="720"/>
          </a:xfrm>
        </p:grpSpPr>
        <p:sp>
          <p:nvSpPr>
            <p:cNvPr id="12314" name="Line 22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23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24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25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682" name="Picture 26" descr="chuot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8006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2209800" y="44958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1</a:t>
            </a:r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6781800" y="41910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2</a:t>
            </a: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4876800" y="5029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3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23622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4</a:t>
            </a: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7086600" y="64611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5</a:t>
            </a:r>
          </a:p>
        </p:txBody>
      </p:sp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-152400" y="1219200"/>
            <a:ext cx="9296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   * Hãy quan sát mỗi con chuột sống trong từng chiếc hộp ?</a:t>
            </a:r>
          </a:p>
          <a:p>
            <a:pPr eaLnBrk="1" hangingPunct="1">
              <a:spcBef>
                <a:spcPct val="50000"/>
              </a:spcBef>
            </a:pP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304800" y="16002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Kể những điều kiện đã có hoặc còn thiếu cho sự sống của từng con chuột trong mỗi chiếc hộp đó ?</a:t>
            </a:r>
          </a:p>
        </p:txBody>
      </p:sp>
      <p:sp>
        <p:nvSpPr>
          <p:cNvPr id="70696" name="WordArt 40"/>
          <p:cNvSpPr>
            <a:spLocks noChangeArrowheads="1" noChangeShapeType="1" noTextEdit="1"/>
          </p:cNvSpPr>
          <p:nvPr/>
        </p:nvSpPr>
        <p:spPr bwMode="auto">
          <a:xfrm>
            <a:off x="3200400" y="2438400"/>
            <a:ext cx="3705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Thảo luận nhóm </a:t>
            </a:r>
          </a:p>
        </p:txBody>
      </p:sp>
      <p:pic>
        <p:nvPicPr>
          <p:cNvPr id="11" name="Picture 24" descr="pe01561_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37200"/>
            <a:ext cx="1905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3" name="Cloud Callout 3"/>
          <p:cNvSpPr>
            <a:spLocks noChangeArrowheads="1"/>
          </p:cNvSpPr>
          <p:nvPr/>
        </p:nvSpPr>
        <p:spPr bwMode="auto">
          <a:xfrm>
            <a:off x="0" y="4648200"/>
            <a:ext cx="1981200" cy="609600"/>
          </a:xfrm>
          <a:prstGeom prst="cloudCallout">
            <a:avLst>
              <a:gd name="adj1" fmla="val -15546"/>
              <a:gd name="adj2" fmla="val 103648"/>
            </a:avLst>
          </a:prstGeom>
          <a:solidFill>
            <a:srgbClr val="FCECD5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quan sát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3" grpId="0"/>
      <p:bldP spid="70684" grpId="0"/>
      <p:bldP spid="70685" grpId="0"/>
      <p:bldP spid="70686" grpId="0"/>
      <p:bldP spid="70687" grpId="0"/>
      <p:bldP spid="70693" grpId="0"/>
      <p:bldP spid="70694" grpId="0"/>
      <p:bldP spid="706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92" name="Group 60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4064" name="Picture 32" descr="chu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Picture 33" descr="chuot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6" name="Picture 34" descr="chuot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35" descr="chuot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36" descr="chuot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6388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52400" y="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Chuột sống ở hộp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438400" y="25400"/>
            <a:ext cx="323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</a:rPr>
              <a:t>Điều kiện được cung cấp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5715000" y="50800"/>
            <a:ext cx="198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</a:rPr>
              <a:t>Điều kiện thiếu</a:t>
            </a:r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2514600" y="762000"/>
            <a:ext cx="2701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Ánh sáng, nước, </a:t>
            </a:r>
          </a:p>
          <a:p>
            <a:r>
              <a:rPr lang="en-US" sz="2400" b="1">
                <a:solidFill>
                  <a:srgbClr val="FF0000"/>
                </a:solidFill>
              </a:rPr>
              <a:t>không khí</a:t>
            </a: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5943600" y="838200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Thức ăn</a:t>
            </a:r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2362200" y="1905000"/>
            <a:ext cx="32908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Ánh sáng, không khí,</a:t>
            </a:r>
          </a:p>
          <a:p>
            <a:r>
              <a:rPr lang="en-US" sz="2400" b="1">
                <a:solidFill>
                  <a:srgbClr val="FF0000"/>
                </a:solidFill>
              </a:rPr>
              <a:t> thức ăn</a:t>
            </a:r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6248400" y="1905000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Nước</a:t>
            </a:r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2438400" y="3124200"/>
            <a:ext cx="2933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Ánh sáng, nước,</a:t>
            </a:r>
          </a:p>
          <a:p>
            <a:r>
              <a:rPr lang="en-US" sz="2400" b="1">
                <a:solidFill>
                  <a:srgbClr val="FF0000"/>
                </a:solidFill>
              </a:rPr>
              <a:t>không khí, thức ăn</a:t>
            </a:r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2590800" y="4343400"/>
            <a:ext cx="2727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Ánh sáng, nước, </a:t>
            </a:r>
          </a:p>
          <a:p>
            <a:r>
              <a:rPr lang="en-US" sz="2400" b="1">
                <a:solidFill>
                  <a:srgbClr val="FF0000"/>
                </a:solidFill>
              </a:rPr>
              <a:t>thức ăn</a:t>
            </a: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5867400" y="4495800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Không khí</a:t>
            </a:r>
          </a:p>
        </p:txBody>
      </p:sp>
      <p:sp>
        <p:nvSpPr>
          <p:cNvPr id="44079" name="Text Box 47"/>
          <p:cNvSpPr txBox="1">
            <a:spLocks noChangeArrowheads="1"/>
          </p:cNvSpPr>
          <p:nvPr/>
        </p:nvSpPr>
        <p:spPr bwMode="auto">
          <a:xfrm>
            <a:off x="2590800" y="5602288"/>
            <a:ext cx="2727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Nước, không khí,</a:t>
            </a:r>
          </a:p>
          <a:p>
            <a:r>
              <a:rPr lang="en-US" sz="2400" b="1">
                <a:solidFill>
                  <a:srgbClr val="FF0000"/>
                </a:solidFill>
              </a:rPr>
              <a:t> thức ăn</a:t>
            </a:r>
          </a:p>
        </p:txBody>
      </p:sp>
      <p:sp>
        <p:nvSpPr>
          <p:cNvPr id="44080" name="Text Box 48"/>
          <p:cNvSpPr txBox="1">
            <a:spLocks noChangeArrowheads="1"/>
          </p:cNvSpPr>
          <p:nvPr/>
        </p:nvSpPr>
        <p:spPr bwMode="auto">
          <a:xfrm>
            <a:off x="5867400" y="579120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Ánh sáng</a:t>
            </a:r>
          </a:p>
        </p:txBody>
      </p:sp>
      <p:pic>
        <p:nvPicPr>
          <p:cNvPr id="13361" name="Picture 8" descr="x1pc_jqddVOWRk-VaEPLmKuGpUDH4oRqaW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90" name="Picture 58" descr="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84860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2" grpId="0"/>
      <p:bldP spid="44073" grpId="0"/>
      <p:bldP spid="44074" grpId="0"/>
      <p:bldP spid="44075" grpId="0"/>
      <p:bldP spid="44076" grpId="0"/>
      <p:bldP spid="44077" grpId="0"/>
      <p:bldP spid="44078" grpId="0"/>
      <p:bldP spid="44079" grpId="0"/>
      <p:bldP spid="440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>
            <a:spLocks noChangeArrowheads="1"/>
          </p:cNvSpPr>
          <p:nvPr/>
        </p:nvSpPr>
        <p:spPr bwMode="auto">
          <a:xfrm>
            <a:off x="1905000" y="1752600"/>
            <a:ext cx="5791200" cy="838200"/>
          </a:xfrm>
          <a:prstGeom prst="cloudCallout">
            <a:avLst>
              <a:gd name="adj1" fmla="val 1259"/>
              <a:gd name="adj2" fmla="val 48106"/>
            </a:avLst>
          </a:prstGeom>
          <a:solidFill>
            <a:srgbClr val="FCECD5"/>
          </a:solidFill>
          <a:ln w="25400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42CCE"/>
                </a:solidFill>
              </a:rPr>
              <a:t>Thử tài dự đoán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57200" y="4495800"/>
            <a:ext cx="5638800" cy="2362200"/>
            <a:chOff x="288" y="2832"/>
            <a:chExt cx="3552" cy="1488"/>
          </a:xfrm>
        </p:grpSpPr>
        <p:sp>
          <p:nvSpPr>
            <p:cNvPr id="1434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88" y="2832"/>
              <a:ext cx="2280" cy="732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vi-VN" sz="40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62F00"/>
                      </a:gs>
                      <a:gs pos="50000">
                        <a:srgbClr val="FF6600"/>
                      </a:gs>
                      <a:gs pos="100000">
                        <a:srgbClr val="762F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Thảo luận nhóm đôi</a:t>
              </a:r>
              <a:endParaRPr lang="en-US" sz="40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2F00"/>
                    </a:gs>
                    <a:gs pos="50000">
                      <a:srgbClr val="FF6600"/>
                    </a:gs>
                    <a:gs pos="100000">
                      <a:srgbClr val="762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pic>
          <p:nvPicPr>
            <p:cNvPr id="14347" name="Picture 8" descr="nhomdo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312"/>
              <a:ext cx="1440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3" name="Picture 3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67650" y="5583238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35"/>
          <p:cNvSpPr>
            <a:spLocks noChangeArrowheads="1"/>
          </p:cNvSpPr>
          <p:nvPr/>
        </p:nvSpPr>
        <p:spPr bwMode="auto">
          <a:xfrm>
            <a:off x="914400" y="381000"/>
            <a:ext cx="7543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>
                <a:solidFill>
                  <a:srgbClr val="009900"/>
                </a:solidFill>
              </a:rPr>
              <a:t>II. </a:t>
            </a:r>
            <a:r>
              <a:rPr lang="en-US" sz="3200" b="1" i="1" u="sng">
                <a:solidFill>
                  <a:srgbClr val="009900"/>
                </a:solidFill>
              </a:rPr>
              <a:t>Các yếu tố cần </a:t>
            </a:r>
            <a:r>
              <a:rPr lang="vi-VN" sz="3200" b="1" i="1" u="sng">
                <a:solidFill>
                  <a:srgbClr val="009900"/>
                </a:solidFill>
              </a:rPr>
              <a:t>đ</a:t>
            </a:r>
            <a:r>
              <a:rPr lang="en-US" sz="3200" b="1" i="1" u="sng">
                <a:solidFill>
                  <a:srgbClr val="009900"/>
                </a:solidFill>
              </a:rPr>
              <a:t>ể </a:t>
            </a:r>
            <a:r>
              <a:rPr lang="vi-VN" sz="3200" b="1" i="1" u="sng">
                <a:solidFill>
                  <a:srgbClr val="009900"/>
                </a:solidFill>
              </a:rPr>
              <a:t>đ</a:t>
            </a:r>
            <a:r>
              <a:rPr lang="en-US" sz="3200" b="1" i="1" u="sng">
                <a:solidFill>
                  <a:srgbClr val="009900"/>
                </a:solidFill>
              </a:rPr>
              <a:t>ộng vật sống và </a:t>
            </a:r>
          </a:p>
          <a:p>
            <a:r>
              <a:rPr lang="en-US" sz="3200" b="1" i="1">
                <a:solidFill>
                  <a:srgbClr val="009900"/>
                </a:solidFill>
              </a:rPr>
              <a:t>           </a:t>
            </a:r>
            <a:r>
              <a:rPr lang="en-US" sz="3200" b="1" i="1" u="sng">
                <a:solidFill>
                  <a:srgbClr val="009900"/>
                </a:solidFill>
              </a:rPr>
              <a:t>phát triển bình th</a:t>
            </a:r>
            <a:r>
              <a:rPr lang="vi-VN" sz="3200" b="1" i="1" u="sng">
                <a:solidFill>
                  <a:srgbClr val="009900"/>
                </a:solidFill>
              </a:rPr>
              <a:t>ư</a:t>
            </a:r>
            <a:r>
              <a:rPr lang="en-US" sz="3200" b="1" i="1" u="sng">
                <a:solidFill>
                  <a:srgbClr val="009900"/>
                </a:solidFill>
              </a:rPr>
              <a:t>ờng </a:t>
            </a: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152400" y="2971800"/>
            <a:ext cx="838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    </a:t>
            </a:r>
            <a:r>
              <a:rPr lang="en-US" sz="3200" b="1">
                <a:solidFill>
                  <a:srgbClr val="0000FF"/>
                </a:solidFill>
                <a:sym typeface="Wingdings" pitchFamily="2" charset="2"/>
              </a:rPr>
              <a:t></a:t>
            </a:r>
            <a:r>
              <a:rPr lang="en-US" sz="2400" b="1">
                <a:solidFill>
                  <a:srgbClr val="0000FF"/>
                </a:solidFill>
                <a:sym typeface="Wingdings" pitchFamily="2" charset="2"/>
              </a:rPr>
              <a:t>Các em hãy dự đoán xem con chuột trong hộp nào chết trước ? Tại sao ?</a:t>
            </a:r>
          </a:p>
          <a:p>
            <a:r>
              <a:rPr lang="en-US" sz="3200" b="1">
                <a:solidFill>
                  <a:srgbClr val="0000FF"/>
                </a:solidFill>
              </a:rPr>
              <a:t>   </a:t>
            </a:r>
            <a:r>
              <a:rPr lang="en-US" sz="3200" b="1">
                <a:solidFill>
                  <a:srgbClr val="0000FF"/>
                </a:solidFill>
                <a:sym typeface="Wingdings" pitchFamily="2" charset="2"/>
              </a:rPr>
              <a:t></a:t>
            </a:r>
            <a:r>
              <a:rPr lang="en-US" sz="2400" b="1">
                <a:solidFill>
                  <a:srgbClr val="0000FF"/>
                </a:solidFill>
              </a:rPr>
              <a:t>Những con chuột còn lại sẽ như thế nào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18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1320</TotalTime>
  <Words>464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Tahoma</vt:lpstr>
      <vt:lpstr>Wingdings</vt:lpstr>
      <vt:lpstr>Default Design</vt:lpstr>
      <vt:lpstr>Blends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163</cp:revision>
  <cp:lastPrinted>1601-01-01T00:00:00Z</cp:lastPrinted>
  <dcterms:created xsi:type="dcterms:W3CDTF">1601-01-01T00:00:00Z</dcterms:created>
  <dcterms:modified xsi:type="dcterms:W3CDTF">2023-06-03T09:01:01Z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