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4" r:id="rId3"/>
    <p:sldId id="285" r:id="rId4"/>
    <p:sldId id="286" r:id="rId5"/>
    <p:sldId id="258" r:id="rId6"/>
    <p:sldId id="273" r:id="rId7"/>
    <p:sldId id="259" r:id="rId8"/>
    <p:sldId id="260" r:id="rId9"/>
    <p:sldId id="281" r:id="rId10"/>
    <p:sldId id="262" r:id="rId11"/>
    <p:sldId id="263" r:id="rId12"/>
    <p:sldId id="280" r:id="rId13"/>
    <p:sldId id="274" r:id="rId14"/>
    <p:sldId id="282" r:id="rId15"/>
    <p:sldId id="267" r:id="rId16"/>
    <p:sldId id="268" r:id="rId17"/>
    <p:sldId id="270" r:id="rId18"/>
    <p:sldId id="278" r:id="rId19"/>
    <p:sldId id="272" r:id="rId20"/>
    <p:sldId id="283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20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61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E0B2-59D8-4520-84A8-2B69EF56D7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5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2E0B2-59D8-4520-84A8-2B69EF56D7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8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472" y="1404104"/>
            <a:ext cx="6466656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 </a:t>
            </a:r>
            <a:r>
              <a:rPr lang="vi-VN" sz="4400" b="1" cap="none" spc="50" dirty="0" smtClean="0">
                <a:ln w="1143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Vật dẫn nhiệt và vật cách nhiệt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5417" y="591235"/>
            <a:ext cx="54431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cap="none" spc="50" dirty="0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cap="none" spc="50" dirty="0" smtClean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" y="3221037"/>
            <a:ext cx="9245984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9" y="4306927"/>
            <a:ext cx="24463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45" y="914401"/>
            <a:ext cx="1528762" cy="543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" y="1066800"/>
            <a:ext cx="3809828" cy="4828427"/>
          </a:xfrm>
          <a:prstGeom prst="rect">
            <a:avLst/>
          </a:prstGeom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133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0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6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Bước </a:t>
            </a:r>
            <a:r>
              <a:rPr lang="vi-VN" sz="2800" dirty="0">
                <a:latin typeface="+mj-lt"/>
              </a:rPr>
              <a:t>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</a:t>
            </a:r>
            <a:r>
              <a:rPr lang="vi-VN" sz="2800" dirty="0" smtClean="0">
                <a:latin typeface="+mj-lt"/>
              </a:rPr>
              <a:t>ộ </a:t>
            </a:r>
            <a:r>
              <a:rPr lang="vi-VN" sz="2800" dirty="0">
                <a:latin typeface="+mj-lt"/>
              </a:rPr>
              <a:t>của 2 cốc nước khi đổ nước nóng vào sau 3 </a:t>
            </a:r>
            <a:r>
              <a:rPr lang="vi-VN" sz="2800" dirty="0" smtClean="0">
                <a:latin typeface="+mj-lt"/>
              </a:rPr>
              <a:t>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 smtClean="0">
                <a:latin typeface="+mj-lt"/>
              </a:rPr>
              <a:t>Chuẩn </a:t>
            </a:r>
            <a:r>
              <a:rPr lang="vi-VN" sz="2800" i="1" dirty="0">
                <a:latin typeface="+mj-lt"/>
              </a:rPr>
              <a:t>bị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2 tờ giấy báo</a:t>
            </a:r>
            <a:endParaRPr lang="vi-VN" sz="28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vi-VN" sz="2800" dirty="0" smtClean="0">
                <a:latin typeface="+mj-lt"/>
              </a:rPr>
              <a:t>Nước </a:t>
            </a:r>
            <a:r>
              <a:rPr lang="vi-VN" sz="2800" dirty="0">
                <a:latin typeface="+mj-lt"/>
              </a:rPr>
              <a:t>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99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3505200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 smtClean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056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</a:t>
            </a:r>
            <a:r>
              <a:rPr lang="vi-VN" sz="3000" dirty="0" smtClean="0">
                <a:latin typeface="+mj-lt"/>
              </a:rPr>
              <a:t>nóng hơn</a:t>
            </a:r>
            <a:r>
              <a:rPr lang="vi-VN" sz="3000" dirty="0">
                <a:latin typeface="+mj-lt"/>
              </a:rPr>
              <a:t>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0" accel="100000">
                                          <p:stCondLst>
                                            <p:cond delay="1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467" y="2514600"/>
            <a:ext cx="6491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latin typeface="+mj-lt"/>
              </a:rPr>
              <a:t>KẾT </a:t>
            </a:r>
            <a:r>
              <a:rPr lang="vi-VN" sz="4400" b="1" dirty="0" smtClean="0">
                <a:latin typeface="+mj-lt"/>
              </a:rPr>
              <a:t>LUẬN</a:t>
            </a:r>
            <a:endParaRPr lang="vi-VN" sz="4400" b="1" dirty="0">
              <a:latin typeface="+mj-lt"/>
            </a:endParaRPr>
          </a:p>
          <a:p>
            <a:pPr algn="ctr"/>
            <a:r>
              <a:rPr lang="vi-VN" sz="4800" dirty="0" smtClean="0">
                <a:latin typeface="+mj-lt"/>
              </a:rPr>
              <a:t>Không khí là vật cách nhiệt</a:t>
            </a:r>
            <a:r>
              <a:rPr lang="vi-VN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219200" y="1828800"/>
            <a:ext cx="6781800" cy="4038600"/>
          </a:xfrm>
          <a:prstGeom prst="round2Diag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066800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09800" y="2630252"/>
            <a:ext cx="4876800" cy="244827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3: Kể tên và công dụng của 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vật cách nhiệt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03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65175" y="41341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1.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dirty="0" smtClean="0">
                <a:latin typeface="+mj-lt"/>
              </a:rPr>
              <a:t>úp </a:t>
            </a:r>
            <a:r>
              <a:rPr lang="vi-VN" sz="2800" dirty="0">
                <a:latin typeface="+mj-lt"/>
              </a:rPr>
              <a:t>mẹ không bị bỏng khi bê xoong từ bếp xuống</a:t>
            </a:r>
            <a:r>
              <a:rPr lang="vi-VN" sz="2800" dirty="0" smtClean="0">
                <a:latin typeface="+mj-lt"/>
              </a:rPr>
              <a:t>.</a:t>
            </a: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6218" y="2849653"/>
            <a:ext cx="8149181" cy="3693331"/>
            <a:chOff x="766218" y="2849653"/>
            <a:chExt cx="8149181" cy="3693331"/>
          </a:xfrm>
        </p:grpSpPr>
        <p:sp>
          <p:nvSpPr>
            <p:cNvPr id="21" name="Cloud Callout 20"/>
            <p:cNvSpPr/>
            <p:nvPr/>
          </p:nvSpPr>
          <p:spPr>
            <a:xfrm>
              <a:off x="766218" y="2849653"/>
              <a:ext cx="8149181" cy="3693331"/>
            </a:xfrm>
            <a:prstGeom prst="cloudCallout">
              <a:avLst>
                <a:gd name="adj1" fmla="val -63435"/>
                <a:gd name="adj2" fmla="val 114558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+mj-lt"/>
                </a:rPr>
                <a:t>C</a:t>
              </a:r>
              <a:r>
                <a:rPr lang="vi-VN" sz="2800" dirty="0" smtClean="0">
                  <a:latin typeface="+mj-lt"/>
                </a:rPr>
                <a:t>ái lót tay</a:t>
              </a:r>
              <a:endParaRPr lang="en-US" sz="2800" dirty="0">
                <a:latin typeface="+mj-lt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3467265"/>
              <a:ext cx="1966068" cy="1705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601162" y="-10438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 smtClean="0">
                <a:latin typeface="+mj-lt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iúp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được ấm trong khi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ngủ.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6312" y="2797874"/>
            <a:ext cx="7264288" cy="3619662"/>
            <a:chOff x="1346312" y="2797874"/>
            <a:chExt cx="7264288" cy="3619662"/>
          </a:xfrm>
        </p:grpSpPr>
        <p:sp>
          <p:nvSpPr>
            <p:cNvPr id="7" name="Cloud Callout 6"/>
            <p:cNvSpPr/>
            <p:nvPr/>
          </p:nvSpPr>
          <p:spPr>
            <a:xfrm>
              <a:off x="1346312" y="2797874"/>
              <a:ext cx="7264288" cy="3619662"/>
            </a:xfrm>
            <a:prstGeom prst="cloudCallout">
              <a:avLst>
                <a:gd name="adj1" fmla="val -54395"/>
                <a:gd name="adj2" fmla="val 6667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+mj-lt"/>
                </a:rPr>
                <a:t>C</a:t>
              </a:r>
              <a:r>
                <a:rPr lang="vi-VN" sz="2800" dirty="0" smtClean="0">
                  <a:latin typeface="+mj-lt"/>
                </a:rPr>
                <a:t>ái chăn</a:t>
              </a:r>
            </a:p>
          </p:txBody>
        </p:sp>
        <p:pic>
          <p:nvPicPr>
            <p:cNvPr id="1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483835"/>
              <a:ext cx="2209800" cy="1890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Cloud Callout 20"/>
          <p:cNvSpPr/>
          <p:nvPr/>
        </p:nvSpPr>
        <p:spPr>
          <a:xfrm>
            <a:off x="1752601" y="26726"/>
            <a:ext cx="4343400" cy="2487874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solidFill>
                  <a:srgbClr val="002060"/>
                </a:solidFill>
                <a:latin typeface="+mj-lt"/>
              </a:rPr>
              <a:t>4. </a:t>
            </a:r>
            <a:endParaRPr lang="vi-VN" sz="2800" dirty="0" smtClean="0">
              <a:latin typeface="+mj-lt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dụng của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4524459" y="3221405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</a:rPr>
              <a:t>G</a:t>
            </a:r>
            <a:r>
              <a:rPr lang="vi-VN" sz="2800" dirty="0" smtClean="0">
                <a:latin typeface="+mj-lt"/>
              </a:rPr>
              <a:t>iúp </a:t>
            </a:r>
            <a:r>
              <a:rPr lang="vi-VN" sz="2800" dirty="0">
                <a:latin typeface="+mj-lt"/>
              </a:rPr>
              <a:t>cho nước trong bình trà nóng lâu hơn.</a:t>
            </a:r>
          </a:p>
        </p:txBody>
      </p:sp>
      <p:pic>
        <p:nvPicPr>
          <p:cNvPr id="23" name="Picture 18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05200"/>
            <a:ext cx="3848748" cy="24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88231" y="9932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 smtClean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 smtClean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L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à cái gì?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76400" y="2590800"/>
            <a:ext cx="6993395" cy="4114800"/>
            <a:chOff x="1676400" y="2590800"/>
            <a:chExt cx="6993395" cy="4114800"/>
          </a:xfrm>
        </p:grpSpPr>
        <p:sp>
          <p:nvSpPr>
            <p:cNvPr id="10" name="Oval Callout 9"/>
            <p:cNvSpPr/>
            <p:nvPr/>
          </p:nvSpPr>
          <p:spPr>
            <a:xfrm>
              <a:off x="1676400" y="2590800"/>
              <a:ext cx="6993395" cy="4114800"/>
            </a:xfrm>
            <a:prstGeom prst="wedgeEllipseCallout">
              <a:avLst>
                <a:gd name="adj1" fmla="val -58757"/>
                <a:gd name="adj2" fmla="val 8709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cái nón, cái mũ</a:t>
              </a:r>
              <a:endParaRPr lang="vi-VN" sz="2800" dirty="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88926" y="2868454"/>
              <a:ext cx="2552700" cy="2474959"/>
              <a:chOff x="0" y="3468641"/>
              <a:chExt cx="4762500" cy="3389359"/>
            </a:xfrm>
          </p:grpSpPr>
          <p:pic>
            <p:nvPicPr>
              <p:cNvPr id="17" name="Picture 2" descr="HÃ¬nh áº£nh cÃ³ liÃªn quan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4715" b="100000" l="0" r="80800">
                            <a14:foregroundMark x1="30200" y1="34835" x2="30200" y2="34835"/>
                            <a14:foregroundMark x1="18000" y1="37838" x2="18000" y2="37838"/>
                            <a14:foregroundMark x1="11600" y1="27928" x2="11600" y2="27928"/>
                            <a14:foregroundMark x1="30800" y1="14715" x2="30800" y2="14715"/>
                            <a14:foregroundMark x1="30800" y1="14715" x2="30800" y2="14715"/>
                            <a14:foregroundMark x1="32200" y1="19219" x2="32200" y2="19219"/>
                            <a14:foregroundMark x1="32800" y1="16517" x2="32800" y2="16517"/>
                            <a14:foregroundMark x1="20600" y1="96396" x2="20600" y2="96396"/>
                            <a14:foregroundMark x1="35200" y1="96096" x2="35200" y2="96096"/>
                            <a14:foregroundMark x1="23200" y1="96997" x2="23200" y2="96997"/>
                            <a14:foregroundMark x1="20600" y1="98198" x2="20600" y2="98198"/>
                            <a14:foregroundMark x1="6600" y1="93393" x2="6600" y2="93393"/>
                            <a14:foregroundMark x1="12600" y1="97898" x2="12600" y2="97898"/>
                            <a14:foregroundMark x1="10200" y1="97297" x2="10200" y2="972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686174"/>
                <a:ext cx="4762500" cy="3171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Ã¬nh áº£nh cÃ³ liÃªn qua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>
                            <a14:backgroundMark x1="35231" y1="28802" x2="35231" y2="28802"/>
                            <a14:backgroundMark x1="75538" y1="14055" x2="75538" y2="14055"/>
                            <a14:backgroundMark x1="79231" y1="44931" x2="79231" y2="449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44" t="8340" r="10127" b="9093"/>
              <a:stretch/>
            </p:blipFill>
            <p:spPr bwMode="auto">
              <a:xfrm rot="835881">
                <a:off x="1725944" y="3468641"/>
                <a:ext cx="3021119" cy="2448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1547664" y="-343718"/>
            <a:ext cx="8739336" cy="2651655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 smtClean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 smtClean="0">
                <a:latin typeface="+mj-lt"/>
              </a:rPr>
              <a:t>Đi </a:t>
            </a:r>
            <a:r>
              <a:rPr lang="vi-VN" sz="2700" dirty="0">
                <a:latin typeface="+mj-lt"/>
              </a:rPr>
              <a:t>đâu cũng phải có nhau</a:t>
            </a:r>
            <a:r>
              <a:rPr lang="vi-VN" sz="2700" dirty="0" smtClean="0">
                <a:latin typeface="+mj-lt"/>
              </a:rPr>
              <a:t>,</a:t>
            </a:r>
          </a:p>
          <a:p>
            <a:r>
              <a:rPr lang="vi-VN" sz="2700" dirty="0" smtClean="0">
                <a:latin typeface="+mj-lt"/>
              </a:rPr>
              <a:t> </a:t>
            </a:r>
            <a:r>
              <a:rPr lang="vi-VN" sz="2700" dirty="0">
                <a:latin typeface="+mj-lt"/>
              </a:rPr>
              <a:t>Một phải một trái không bao giờ </a:t>
            </a:r>
            <a:r>
              <a:rPr lang="vi-VN" sz="2700" dirty="0" smtClean="0">
                <a:latin typeface="+mj-lt"/>
              </a:rPr>
              <a:t>rời. </a:t>
            </a:r>
          </a:p>
          <a:p>
            <a:r>
              <a:rPr lang="en-US" sz="2700" dirty="0" smtClean="0">
                <a:latin typeface="+mj-lt"/>
              </a:rPr>
              <a:t>	</a:t>
            </a:r>
            <a:r>
              <a:rPr lang="vi-VN" sz="2700" dirty="0" smtClean="0">
                <a:latin typeface="+mj-lt"/>
              </a:rPr>
              <a:t>Cả </a:t>
            </a:r>
            <a:r>
              <a:rPr lang="vi-VN" sz="2700" dirty="0">
                <a:latin typeface="+mj-lt"/>
              </a:rPr>
              <a:t>hai cùng mến yêu </a:t>
            </a:r>
            <a:r>
              <a:rPr lang="vi-VN" sz="2700" dirty="0" smtClean="0">
                <a:latin typeface="+mj-lt"/>
              </a:rPr>
              <a:t>người,</a:t>
            </a:r>
          </a:p>
          <a:p>
            <a:r>
              <a:rPr lang="vi-VN" sz="2700" dirty="0" smtClean="0">
                <a:latin typeface="+mj-lt"/>
              </a:rPr>
              <a:t>Theo </a:t>
            </a:r>
            <a:r>
              <a:rPr lang="vi-VN" sz="2700" dirty="0">
                <a:latin typeface="+mj-lt"/>
              </a:rPr>
              <a:t>chân đi khắp những ngày nắng </a:t>
            </a:r>
            <a:r>
              <a:rPr lang="vi-VN" sz="2700" dirty="0" smtClean="0">
                <a:latin typeface="+mj-lt"/>
              </a:rPr>
              <a:t>mưa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 smtClean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 smtClean="0">
                <a:latin typeface="+mj-lt"/>
              </a:rPr>
              <a:t>		</a:t>
            </a:r>
            <a:r>
              <a:rPr lang="en-US" sz="2700" dirty="0">
                <a:latin typeface="+mj-lt"/>
              </a:rPr>
              <a:t>L</a:t>
            </a:r>
            <a:r>
              <a:rPr lang="vi-VN" sz="2700" dirty="0" smtClean="0">
                <a:latin typeface="+mj-lt"/>
              </a:rPr>
              <a:t>à </a:t>
            </a:r>
            <a:r>
              <a:rPr lang="vi-VN" sz="2700" dirty="0">
                <a:latin typeface="+mj-lt"/>
              </a:rPr>
              <a:t>cái gì</a:t>
            </a:r>
            <a:r>
              <a:rPr lang="vi-VN" sz="2700" dirty="0" smtClean="0">
                <a:latin typeface="+mj-lt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376" y="2431324"/>
            <a:ext cx="8226424" cy="4274276"/>
            <a:chOff x="460376" y="2431324"/>
            <a:chExt cx="8226424" cy="4274276"/>
          </a:xfrm>
        </p:grpSpPr>
        <p:sp>
          <p:nvSpPr>
            <p:cNvPr id="14" name="Cloud Callout 13"/>
            <p:cNvSpPr/>
            <p:nvPr/>
          </p:nvSpPr>
          <p:spPr>
            <a:xfrm>
              <a:off x="460376" y="2431324"/>
              <a:ext cx="8226424" cy="4274276"/>
            </a:xfrm>
            <a:prstGeom prst="cloudCallout">
              <a:avLst>
                <a:gd name="adj1" fmla="val -58449"/>
                <a:gd name="adj2" fmla="val 11959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 smtClean="0">
                  <a:latin typeface="+mj-lt"/>
                </a:rPr>
                <a:t>đôi dép. </a:t>
              </a:r>
              <a:endParaRPr lang="en-US" sz="2800" dirty="0">
                <a:latin typeface="+mj-lt"/>
              </a:endParaRPr>
            </a:p>
          </p:txBody>
        </p:sp>
        <p:pic>
          <p:nvPicPr>
            <p:cNvPr id="15" name="Picture 4" descr="Káº¿t quáº£ hÃ¬nh áº£nh cho ÄÃ´i dÃ©p xá»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3518790"/>
              <a:ext cx="2286000" cy="212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066800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600" y="2590800"/>
            <a:ext cx="5867400" cy="22322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67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" y="3221037"/>
            <a:ext cx="9245984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19" y="4306927"/>
            <a:ext cx="24463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512544" y="838200"/>
            <a:ext cx="6281437" cy="2667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Hẹn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gặp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vào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những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học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sau</a:t>
            </a:r>
            <a:r>
              <a:rPr lang="en-US" sz="2800" b="1" kern="1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2800" b="1" kern="1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64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690349" y="2133600"/>
            <a:ext cx="7857306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Vậy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hôm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nay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thúc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rồi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b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</a:b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vào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những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sau</a:t>
            </a:r>
            <a:r>
              <a:rPr lang="en-US" sz="2800" b="1" kern="10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66FF"/>
                    </a:gs>
                    <a:gs pos="11000">
                      <a:srgbClr val="FF0000"/>
                    </a:gs>
                    <a:gs pos="38000">
                      <a:srgbClr val="FFFF00"/>
                    </a:gs>
                    <a:gs pos="18000">
                      <a:srgbClr val="FFC000"/>
                    </a:gs>
                    <a:gs pos="100000">
                      <a:srgbClr val="7030A0"/>
                    </a:gs>
                    <a:gs pos="84000">
                      <a:srgbClr val="49C0A0"/>
                    </a:gs>
                    <a:gs pos="65000">
                      <a:srgbClr val="00B0F0"/>
                    </a:gs>
                    <a:gs pos="56000">
                      <a:srgbClr val="92D050"/>
                    </a:gs>
                  </a:gsLst>
                  <a:lin ang="7200000" scaled="0"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nhé</a:t>
            </a:r>
            <a:endParaRPr lang="en-US" sz="2800" b="1" kern="10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66FF"/>
                  </a:gs>
                  <a:gs pos="11000">
                    <a:srgbClr val="FF0000"/>
                  </a:gs>
                  <a:gs pos="38000">
                    <a:srgbClr val="FFFF00"/>
                  </a:gs>
                  <a:gs pos="18000">
                    <a:srgbClr val="FFC000"/>
                  </a:gs>
                  <a:gs pos="100000">
                    <a:srgbClr val="7030A0"/>
                  </a:gs>
                  <a:gs pos="84000">
                    <a:srgbClr val="49C0A0"/>
                  </a:gs>
                  <a:gs pos="65000">
                    <a:srgbClr val="00B0F0"/>
                  </a:gs>
                  <a:gs pos="56000">
                    <a:srgbClr val="92D050"/>
                  </a:gs>
                </a:gsLst>
                <a:lin ang="7200000" scaled="0"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81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Điền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chỗ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chấm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</a:p>
          <a:p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(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sử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dụng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các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</a:t>
            </a:r>
            <a:r>
              <a:rPr lang="en-US" sz="3200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r>
              <a:rPr lang="en-US" sz="3200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3200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cốc</a:t>
            </a:r>
            <a:r>
              <a:rPr lang="en-US" sz="3200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3200" i="1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i="1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nóng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):</a:t>
            </a:r>
            <a:endParaRPr lang="en-US" sz="32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27" y="2667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Khi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sờ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cốc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được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đổ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đây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nóng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chúng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thấy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nóng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vì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…………..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đã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truyền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nhiệt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cốc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nhiệt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……………. </a:t>
            </a:r>
            <a:r>
              <a:rPr lang="en-US" sz="32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ại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truyền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………………</a:t>
            </a:r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3149025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nóng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5248" y="3606225"/>
            <a:ext cx="1725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chiếc</a:t>
            </a:r>
            <a:r>
              <a:rPr lang="en-US" sz="3200" i="1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cốc</a:t>
            </a:r>
            <a:endParaRPr lang="en-US" sz="3200" i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8794" y="4114800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endParaRPr lang="en-US" sz="3200" i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0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build="p"/>
      <p:bldP spid="3" grpId="0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Chạm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vào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một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lấy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tủ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lạnh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ra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thấy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mát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lạnh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Ý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kiến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nào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sau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đây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đúng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:</a:t>
            </a:r>
            <a:endParaRPr lang="en-US" sz="3200" i="1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27" y="2743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Có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sự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truyền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nhiệt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sang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thấy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lạnh</a:t>
            </a:r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527" y="41910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Có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sự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truyền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nhiệt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từ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tay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sang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vật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nên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ta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cảm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thấy</a:t>
            </a:r>
            <a:r>
              <a:rPr lang="en-US" sz="32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lạnh</a:t>
            </a:r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4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52 0.15533 L 8.33333E-7 4.88211E-6 " pathEditMode="relative" rAng="0" ptsTypes="AA">
                                      <p:cBhvr>
                                        <p:cTn id="32" dur="6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767"/>
                                    </p:animMotion>
                                    <p:animRot by="150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5" presetClass="emph" presetSubtype="0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6" grpId="1" build="allAtOnce"/>
      <p:bldP spid="6" grpId="2" build="p"/>
      <p:bldP spid="10" grpId="0" build="p"/>
      <p:bldP spid="10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066800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52600" y="2590800"/>
            <a:ext cx="5867400" cy="22322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</a:t>
            </a:r>
            <a:endParaRPr lang="en-US" sz="3200" b="1" dirty="0" smtClean="0">
              <a:latin typeface="+mj-lt"/>
            </a:endParaRPr>
          </a:p>
          <a:p>
            <a:pPr algn="ctr"/>
            <a:r>
              <a:rPr lang="vi-VN" sz="3200" b="1" dirty="0" smtClean="0">
                <a:latin typeface="+mj-lt"/>
              </a:rPr>
              <a:t>vật cách nhiệt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55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2220" y="1772816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504" y="558924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44208" y="2647803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07504" y="98628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680" y="2535711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kim loại và </a:t>
            </a:r>
            <a:r>
              <a:rPr lang="vi-V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thìa 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 </a:t>
            </a:r>
            <a:r>
              <a:rPr lang="en-US" altLang="en-US" sz="28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1524000"/>
            <a:ext cx="4176464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1340767"/>
            <a:ext cx="3429000" cy="53648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905000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Các </a:t>
            </a:r>
            <a:r>
              <a:rPr lang="vi-VN" sz="2800" dirty="0">
                <a:latin typeface="+mj-lt"/>
              </a:rPr>
              <a:t>kim loại: đồng, nhôm, sắt, dẫn nhiệt tốt còn gọi </a:t>
            </a:r>
            <a:r>
              <a:rPr lang="vi-VN" sz="2800" dirty="0" smtClean="0">
                <a:latin typeface="+mj-lt"/>
              </a:rPr>
              <a:t>là </a:t>
            </a:r>
            <a:r>
              <a:rPr lang="vi-VN" sz="2800" dirty="0">
                <a:latin typeface="+mj-lt"/>
              </a:rPr>
              <a:t>vật dẫn nhiệt; </a:t>
            </a:r>
          </a:p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 smtClean="0">
                <a:latin typeface="+mj-lt"/>
              </a:rPr>
              <a:t> Gỗ, </a:t>
            </a:r>
            <a:r>
              <a:rPr lang="vi-VN" sz="2800" dirty="0">
                <a:latin typeface="+mj-lt"/>
              </a:rPr>
              <a:t>nhựa, len, bông,…dẫn nhiệt kém còn gọi là vật cách </a:t>
            </a:r>
            <a:r>
              <a:rPr lang="vi-VN" sz="2800" dirty="0" smtClean="0">
                <a:latin typeface="+mj-lt"/>
              </a:rPr>
              <a:t>nhiệt.</a:t>
            </a:r>
            <a:endParaRPr lang="vi-VN" sz="2800" dirty="0">
              <a:latin typeface="+mj-lt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6800" y="1371600"/>
            <a:ext cx="7467600" cy="3733800"/>
          </a:xfrm>
          <a:prstGeom prst="round2Diag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30761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307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236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  <a:endParaRPr lang="vi-VN" sz="2800" dirty="0" smtClean="0"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99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latin typeface="+mj-lt"/>
              </a:rPr>
              <a:t>Quai </a:t>
            </a:r>
            <a:r>
              <a:rPr lang="vi-VN" sz="2800" dirty="0">
                <a:latin typeface="+mj-lt"/>
              </a:rPr>
              <a:t>xoong được làm bằng nhựa, đây là </a:t>
            </a:r>
            <a:r>
              <a:rPr lang="vi-VN" sz="2800" dirty="0" smtClean="0">
                <a:latin typeface="+mj-lt"/>
              </a:rPr>
              <a:t>chất </a:t>
            </a:r>
            <a:r>
              <a:rPr lang="vi-VN" sz="2800" dirty="0">
                <a:latin typeface="+mj-lt"/>
              </a:rPr>
              <a:t>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1066800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33600" y="2743200"/>
            <a:ext cx="5029200" cy="19888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16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38AA7F-0401-46FC-9720-CB2407C7410E}: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66C43-6941-42EA-8CFC-B8B6B93D206B}:3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644</Words>
  <Application>Microsoft Office PowerPoint</Application>
  <PresentationFormat>On-screen Show (4:3)</PresentationFormat>
  <Paragraphs>81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VT.PRO</cp:lastModifiedBy>
  <cp:revision>240</cp:revision>
  <dcterms:created xsi:type="dcterms:W3CDTF">2019-04-22T00:58:13Z</dcterms:created>
  <dcterms:modified xsi:type="dcterms:W3CDTF">2022-05-19T12:35:54Z</dcterms:modified>
</cp:coreProperties>
</file>