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1.xml" ContentType="application/vnd.openxmlformats-officedocument.themeOverr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17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18.xml" ContentType="application/vnd.openxmlformats-officedocument.presentationml.notesSlide+xml"/>
  <Override PartName="/ppt/theme/themeOverride18.xml" ContentType="application/vnd.openxmlformats-officedocument.themeOverride+xml"/>
  <Override PartName="/ppt/notesSlides/notesSlide19.xml" ContentType="application/vnd.openxmlformats-officedocument.presentationml.notesSlide+xml"/>
  <Override PartName="/ppt/theme/themeOverride19.xml" ContentType="application/vnd.openxmlformats-officedocument.themeOverride+xml"/>
  <Override PartName="/ppt/notesSlides/notesSlide20.xml" ContentType="application/vnd.openxmlformats-officedocument.presentationml.notesSlide+xml"/>
  <Override PartName="/ppt/theme/themeOverride20.xml" ContentType="application/vnd.openxmlformats-officedocument.themeOverride+xml"/>
  <Override PartName="/ppt/notesSlides/notesSlide21.xml" ContentType="application/vnd.openxmlformats-officedocument.presentationml.notesSlide+xml"/>
  <Override PartName="/ppt/theme/themeOverride21.xml" ContentType="application/vnd.openxmlformats-officedocument.themeOverride+xml"/>
  <Override PartName="/ppt/notesSlides/notesSlide22.xml" ContentType="application/vnd.openxmlformats-officedocument.presentationml.notesSlide+xml"/>
  <Override PartName="/ppt/theme/themeOverride22.xml" ContentType="application/vnd.openxmlformats-officedocument.themeOverride+xml"/>
  <Override PartName="/ppt/notesSlides/notesSlide23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8" r:id="rId3"/>
    <p:sldId id="309" r:id="rId4"/>
    <p:sldId id="308" r:id="rId5"/>
    <p:sldId id="257" r:id="rId6"/>
    <p:sldId id="310" r:id="rId7"/>
    <p:sldId id="311" r:id="rId8"/>
    <p:sldId id="314" r:id="rId9"/>
    <p:sldId id="316" r:id="rId10"/>
    <p:sldId id="318" r:id="rId11"/>
    <p:sldId id="319" r:id="rId12"/>
    <p:sldId id="261" r:id="rId13"/>
    <p:sldId id="328" r:id="rId14"/>
    <p:sldId id="329" r:id="rId15"/>
    <p:sldId id="312" r:id="rId16"/>
    <p:sldId id="320" r:id="rId17"/>
    <p:sldId id="322" r:id="rId18"/>
    <p:sldId id="323" r:id="rId19"/>
    <p:sldId id="321" r:id="rId20"/>
    <p:sldId id="324" r:id="rId21"/>
    <p:sldId id="313" r:id="rId22"/>
    <p:sldId id="307" r:id="rId23"/>
    <p:sldId id="326" r:id="rId24"/>
    <p:sldId id="275" r:id="rId25"/>
    <p:sldId id="330" r:id="rId26"/>
    <p:sldId id="269" r:id="rId27"/>
    <p:sldId id="306" r:id="rId28"/>
    <p:sldId id="327" r:id="rId29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35C4"/>
    <a:srgbClr val="F36522"/>
    <a:srgbClr val="66FF33"/>
    <a:srgbClr val="FF5050"/>
    <a:srgbClr val="94EDF4"/>
    <a:srgbClr val="44CAD8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37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715" y="485"/>
      </p:cViewPr>
      <p:guideLst>
        <p:guide orient="horz" pos="211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5" cy="72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2FD65-EE3A-4E59-AE83-31370A1A5224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F9454C-C74F-4488-8342-D951352342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8940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88745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15801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98935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8094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4787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49250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47613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36749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5346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91698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639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13300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70195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56878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32927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78312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57286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45399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30607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78858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7693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8416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09479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59651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84801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38189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93682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225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5A996A-1BCF-487A-99EA-E96E07080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2D211FB-6493-4C1B-B6AD-80FC6395AB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86622D5-69E0-4138-95B9-03F96F9E1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CD513A-8776-4615-8C1D-F31CB4ED0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939BC0-3615-41C6-A436-97EDD5B21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8325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2C1DC1-767E-4E70-BB1C-0BBF6AB6D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04D69DB-ED9A-4B72-8533-94BF402E30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D419C-D46D-4C91-BF99-074BFC32C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E91D2D6-3EDD-478C-9CB3-86B64EB2A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AC20EA-715B-4B3C-A3E6-B493844EE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2978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CDEDA6D-9FA0-493F-9663-23E9E0B65D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57DDE6E-1914-4342-B4A5-CC4EB4A780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0D9D4D-8F8C-43C2-B249-275B30C2E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FDE111F-ECF1-458E-87EB-AD0F954B3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9D90DB-99DE-4144-82A2-97914B765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6650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49E160-957D-4719-8FD4-D520F7C93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5B7BAD-4720-4F62-A0D7-65CCCD247A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F5A424-7ED0-47F1-96C4-E601DD3C8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E16841-A1D8-499D-B5E7-18FBBE8F8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3AAB48-366B-4EE2-8AEF-3BB2B2CE1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370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ABE509-93DD-47FC-B5E8-164A559A8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C5E81DB-0B27-409E-A814-7BD2D957C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1261CD-CB39-4FC5-878D-96B51EE26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8401768-A249-4ED1-971D-A4A640765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B836AF-E1AD-426A-A9F3-5E8FCE86F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6820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F4A404-BBA2-48D8-9822-042A956FF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2A2CF9-15F8-408A-BA13-EB3B3E87E8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1F91FB7-4948-4961-AEFB-59C41325FF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5BC08F6-73D8-4E84-A2C8-1CF3FFBFD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48AD4C5-A2C4-410A-AB03-5DECDF0B4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EE4277-23AC-45E2-A376-E9881AF2B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2899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631ACA-B2B9-4AD5-93D1-2CACBCC08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2AE0D04-B87D-4B1A-8479-0054B7291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929AD47-F284-41EB-A009-1A2BAC9378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3136F7F-A5B4-4D1E-9AEA-8C75F33449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33C994C-E69D-4346-B952-3BCEE98FB5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816557F-E7C3-49CE-A321-692CB090C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85CC03B-60F3-4E97-A640-349EB6284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85EA307-D293-4B5C-A756-F1C0565BF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215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1325EF-3960-4C50-8765-2A5C09462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A8C938F-9413-4618-98CB-F5296C5F1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C106955-5A09-4A2E-810C-3306CB443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ED1F109-482D-4E64-B7C5-04C246F66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2348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46B7F2D-6D1B-4739-A90B-C5BA0AB47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93DC7ED-D28A-4D01-800B-A9183DF91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A1B6E07-F2AF-4CE9-9403-991B46DA5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7270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ED4A54-3E2C-49D9-827C-50F23B290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86D4BE-DA40-43D7-BAA2-472ADA6D50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AFC8814-B717-4111-8EEF-A7A1D44DF9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388DEDC-A0D7-460C-8D1F-9F9457CC4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FF2EEF-560C-4F68-A79F-089DC0939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B32BD32-D499-4314-8206-CBBEC063D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2065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FA4272-D42D-44DB-846B-AA977470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5932106-A69A-4389-BDA5-7BEA2055FD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E1C7650-EB6C-425A-A252-D05EC41462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7B7C534-B223-4E17-AEEA-772D7280F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EB9802F-BB46-46B6-B4E8-760CDFA74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3931446-D529-44BA-9339-86B555B7D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7949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74A1014-954E-4E27-AB7C-DF5E0F16C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B4DFA8-E13A-4F55-801E-8DBDE9E6FA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4EA5E9E-0E2E-4231-800B-915CDFC531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35C536-4314-40BB-BE2E-6E3FF19D8861}" type="datetimeFigureOut">
              <a:rPr lang="zh-CN" altLang="en-US" smtClean="0"/>
              <a:t>2022/2/21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8B1538-8743-4FC7-960E-D543B0121E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D75915B-F085-422D-A1FC-FCE47E4D46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B5079A0B-D244-442D-BB7A-0CCAF6B76B9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1749" y="19735312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09E59020-1CC6-4FCD-ABFF-BBD51A21CD5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94822" y="19735312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C3FCF0-65B1-4542-A44B-BC7146AA1A7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1749" y="-6050770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EDE78801-43B6-43AB-A936-A59A49928DD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14253" y="-5238119"/>
            <a:ext cx="1881378" cy="1625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29B2213-BB92-466A-B69A-3A841ADD0F40}"/>
              </a:ext>
            </a:extLst>
          </p:cNvPr>
          <p:cNvSpPr txBox="1"/>
          <p:nvPr userDrawn="1"/>
        </p:nvSpPr>
        <p:spPr>
          <a:xfrm>
            <a:off x="2880780" y="9496078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04D761-11A3-49E4-8FD1-A9C4A0A5DBBC}"/>
              </a:ext>
            </a:extLst>
          </p:cNvPr>
          <p:cNvSpPr txBox="1"/>
          <p:nvPr userDrawn="1"/>
        </p:nvSpPr>
        <p:spPr>
          <a:xfrm>
            <a:off x="11258539" y="6492875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09E59020-1CC6-4FCD-ABFF-BBD51A21CD5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67" y="9145091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771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4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16.png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16.png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10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image" Target="../media/image4.png"/><Relationship Id="rId2" Type="http://schemas.openxmlformats.org/officeDocument/2006/relationships/tags" Target="../tags/tag2.xml"/><Relationship Id="rId16" Type="http://schemas.openxmlformats.org/officeDocument/2006/relationships/image" Target="../media/image9.png"/><Relationship Id="rId20" Type="http://schemas.openxmlformats.org/officeDocument/2006/relationships/image" Target="../media/image25.png"/><Relationship Id="rId1" Type="http://schemas.openxmlformats.org/officeDocument/2006/relationships/themeOverride" Target="../theme/themeOverride1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image" Target="../media/image16.png"/><Relationship Id="rId10" Type="http://schemas.openxmlformats.org/officeDocument/2006/relationships/tags" Target="../tags/tag10.xml"/><Relationship Id="rId19" Type="http://schemas.openxmlformats.org/officeDocument/2006/relationships/image" Target="../media/image6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video" Target="../media/media1.mp4"/><Relationship Id="rId7" Type="http://schemas.openxmlformats.org/officeDocument/2006/relationships/image" Target="../media/image9.png"/><Relationship Id="rId12" Type="http://schemas.openxmlformats.org/officeDocument/2006/relationships/image" Target="../media/image26.png"/><Relationship Id="rId2" Type="http://schemas.microsoft.com/office/2007/relationships/media" Target="../media/media1.mp4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16.png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13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10" Type="http://schemas.openxmlformats.org/officeDocument/2006/relationships/image" Target="../media/image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10" Type="http://schemas.openxmlformats.org/officeDocument/2006/relationships/image" Target="../media/image27.png"/><Relationship Id="rId4" Type="http://schemas.openxmlformats.org/officeDocument/2006/relationships/image" Target="../media/image16.png"/><Relationship Id="rId9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31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10.png"/><Relationship Id="rId12" Type="http://schemas.openxmlformats.org/officeDocument/2006/relationships/image" Target="../media/image30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.xml"/><Relationship Id="rId6" Type="http://schemas.openxmlformats.org/officeDocument/2006/relationships/image" Target="../media/image4.png"/><Relationship Id="rId11" Type="http://schemas.openxmlformats.org/officeDocument/2006/relationships/image" Target="../media/image29.png"/><Relationship Id="rId5" Type="http://schemas.openxmlformats.org/officeDocument/2006/relationships/image" Target="../media/image9.png"/><Relationship Id="rId10" Type="http://schemas.openxmlformats.org/officeDocument/2006/relationships/image" Target="../media/image28.jpg"/><Relationship Id="rId4" Type="http://schemas.openxmlformats.org/officeDocument/2006/relationships/image" Target="../media/image16.png"/><Relationship Id="rId9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10.png"/><Relationship Id="rId12" Type="http://schemas.openxmlformats.org/officeDocument/2006/relationships/image" Target="../media/image34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7.xml"/><Relationship Id="rId6" Type="http://schemas.openxmlformats.org/officeDocument/2006/relationships/image" Target="../media/image4.png"/><Relationship Id="rId11" Type="http://schemas.openxmlformats.org/officeDocument/2006/relationships/image" Target="../media/image33.jpg"/><Relationship Id="rId5" Type="http://schemas.openxmlformats.org/officeDocument/2006/relationships/image" Target="../media/image9.png"/><Relationship Id="rId10" Type="http://schemas.openxmlformats.org/officeDocument/2006/relationships/image" Target="../media/image32.jpeg"/><Relationship Id="rId4" Type="http://schemas.openxmlformats.org/officeDocument/2006/relationships/image" Target="../media/image16.png"/><Relationship Id="rId9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37.jp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10.png"/><Relationship Id="rId12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8.xml"/><Relationship Id="rId6" Type="http://schemas.openxmlformats.org/officeDocument/2006/relationships/image" Target="../media/image4.png"/><Relationship Id="rId11" Type="http://schemas.openxmlformats.org/officeDocument/2006/relationships/image" Target="../media/image36.png"/><Relationship Id="rId5" Type="http://schemas.openxmlformats.org/officeDocument/2006/relationships/image" Target="../media/image9.png"/><Relationship Id="rId10" Type="http://schemas.openxmlformats.org/officeDocument/2006/relationships/image" Target="../media/image35.png"/><Relationship Id="rId4" Type="http://schemas.openxmlformats.org/officeDocument/2006/relationships/image" Target="../media/image16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.png"/><Relationship Id="rId12" Type="http://schemas.openxmlformats.org/officeDocument/2006/relationships/image" Target="../media/image19.gi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7.png"/><Relationship Id="rId11" Type="http://schemas.openxmlformats.org/officeDocument/2006/relationships/image" Target="../media/image18.gif"/><Relationship Id="rId5" Type="http://schemas.openxmlformats.org/officeDocument/2006/relationships/image" Target="../media/image10.png"/><Relationship Id="rId10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9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10" Type="http://schemas.openxmlformats.org/officeDocument/2006/relationships/image" Target="../media/image38.png"/><Relationship Id="rId4" Type="http://schemas.openxmlformats.org/officeDocument/2006/relationships/image" Target="../media/image16.png"/><Relationship Id="rId9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0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10" Type="http://schemas.openxmlformats.org/officeDocument/2006/relationships/image" Target="../media/image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1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10" Type="http://schemas.openxmlformats.org/officeDocument/2006/relationships/image" Target="../media/image39.png"/><Relationship Id="rId4" Type="http://schemas.openxmlformats.org/officeDocument/2006/relationships/image" Target="../media/image16.png"/><Relationship Id="rId9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6.png"/><Relationship Id="rId12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2.xml"/><Relationship Id="rId6" Type="http://schemas.openxmlformats.org/officeDocument/2006/relationships/image" Target="../media/image7.png"/><Relationship Id="rId11" Type="http://schemas.openxmlformats.org/officeDocument/2006/relationships/image" Target="../media/image41.png"/><Relationship Id="rId5" Type="http://schemas.openxmlformats.org/officeDocument/2006/relationships/image" Target="../media/image10.png"/><Relationship Id="rId10" Type="http://schemas.openxmlformats.org/officeDocument/2006/relationships/image" Target="../media/image40.png"/><Relationship Id="rId4" Type="http://schemas.openxmlformats.org/officeDocument/2006/relationships/image" Target="../media/image16.png"/><Relationship Id="rId9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tags" Target="../tags/tag25.xml"/><Relationship Id="rId18" Type="http://schemas.openxmlformats.org/officeDocument/2006/relationships/notesSlide" Target="../notesSlides/notesSlide24.xml"/><Relationship Id="rId3" Type="http://schemas.openxmlformats.org/officeDocument/2006/relationships/tags" Target="../tags/tag15.xml"/><Relationship Id="rId21" Type="http://schemas.openxmlformats.org/officeDocument/2006/relationships/image" Target="../media/image10.png"/><Relationship Id="rId7" Type="http://schemas.openxmlformats.org/officeDocument/2006/relationships/tags" Target="../tags/tag19.xml"/><Relationship Id="rId12" Type="http://schemas.openxmlformats.org/officeDocument/2006/relationships/tags" Target="../tags/tag24.xml"/><Relationship Id="rId17" Type="http://schemas.openxmlformats.org/officeDocument/2006/relationships/slideLayout" Target="../slideLayouts/slideLayout2.xml"/><Relationship Id="rId2" Type="http://schemas.openxmlformats.org/officeDocument/2006/relationships/tags" Target="../tags/tag14.xml"/><Relationship Id="rId16" Type="http://schemas.openxmlformats.org/officeDocument/2006/relationships/tags" Target="../tags/tag28.xml"/><Relationship Id="rId20" Type="http://schemas.openxmlformats.org/officeDocument/2006/relationships/image" Target="../media/image12.png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tags" Target="../tags/tag23.xml"/><Relationship Id="rId5" Type="http://schemas.openxmlformats.org/officeDocument/2006/relationships/tags" Target="../tags/tag17.xml"/><Relationship Id="rId15" Type="http://schemas.openxmlformats.org/officeDocument/2006/relationships/tags" Target="../tags/tag27.xml"/><Relationship Id="rId10" Type="http://schemas.openxmlformats.org/officeDocument/2006/relationships/tags" Target="../tags/tag22.xml"/><Relationship Id="rId19" Type="http://schemas.openxmlformats.org/officeDocument/2006/relationships/image" Target="../media/image16.png"/><Relationship Id="rId4" Type="http://schemas.openxmlformats.org/officeDocument/2006/relationships/tags" Target="../tags/tag16.xml"/><Relationship Id="rId9" Type="http://schemas.openxmlformats.org/officeDocument/2006/relationships/tags" Target="../tags/tag21.xml"/><Relationship Id="rId14" Type="http://schemas.openxmlformats.org/officeDocument/2006/relationships/tags" Target="../tags/tag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12.png"/><Relationship Id="rId9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16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16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10" Type="http://schemas.openxmlformats.org/officeDocument/2006/relationships/image" Target="../media/image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10" Type="http://schemas.openxmlformats.org/officeDocument/2006/relationships/image" Target="../media/image24.png"/><Relationship Id="rId4" Type="http://schemas.openxmlformats.org/officeDocument/2006/relationships/image" Target="../media/image16.pn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1FDA3D0-02C4-49FA-B3CD-9C058FECB9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62" y="-298"/>
            <a:ext cx="12193057" cy="685859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7C6089F-E8FC-4E99-B4A0-3BDC829237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1432" y="4632856"/>
            <a:ext cx="2584928" cy="212768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E0F4147-BCAE-4DA3-9E4E-141F53EED1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702" y="4966414"/>
            <a:ext cx="1731414" cy="1018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F9BC747-B7FD-43D0-82DC-E3772EECBF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5334845"/>
            <a:ext cx="12193057" cy="152413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148D6B6-B80A-4024-9189-E9B453F508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277" y="-345132"/>
            <a:ext cx="3974937" cy="265199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FE6144E-7471-4401-B426-ADB367A1C5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3175" y="2079582"/>
            <a:ext cx="1322947" cy="142049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5EC1758-E13C-4349-82E4-E5B6F943FF1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4883" t="19368" r="21376" b="36864"/>
          <a:stretch/>
        </p:blipFill>
        <p:spPr>
          <a:xfrm>
            <a:off x="2870199" y="4627221"/>
            <a:ext cx="2716307" cy="186247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3B8410D-600F-42E5-A8C6-FD667DD3384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01754" y="3796045"/>
            <a:ext cx="2521628" cy="365378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CF9C15D-03BF-4B25-89D2-614E7634461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0998B1D-8FF5-4B5A-A7C1-EB2999C2BD0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26724" y="181415"/>
            <a:ext cx="2438611" cy="2438611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938FCDA-07E4-4DC9-A431-E00A8B626C4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813357" y="-321875"/>
            <a:ext cx="4102964" cy="274343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DCA9AC01-6976-41F1-BDC7-AA35D346576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284764" y="3794651"/>
            <a:ext cx="658425" cy="90838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E496D177-14D5-4787-A512-2D782D12402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386627" y="3796045"/>
            <a:ext cx="664522" cy="90838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854" y="-1078423"/>
            <a:ext cx="5317992" cy="298321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139234" y="733255"/>
            <a:ext cx="3998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UTM Rockwell" panose="02040603050506020204" pitchFamily="18" charset="0"/>
              </a:rPr>
              <a:t>KHOA HỌC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1585891" y="2207585"/>
            <a:ext cx="9772287" cy="1224021"/>
            <a:chOff x="1886142" y="2478256"/>
            <a:chExt cx="9772287" cy="1224021"/>
          </a:xfrm>
        </p:grpSpPr>
        <p:sp>
          <p:nvSpPr>
            <p:cNvPr id="27" name="文本框 3"/>
            <p:cNvSpPr txBox="1"/>
            <p:nvPr/>
          </p:nvSpPr>
          <p:spPr>
            <a:xfrm>
              <a:off x="1886142" y="2478256"/>
              <a:ext cx="9692077" cy="120032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7200" b="1" dirty="0">
                  <a:latin typeface="UTM Flamenco" panose="02040603050506020204" pitchFamily="18" charset="0"/>
                  <a:ea typeface="方正字迹-邢体草书繁体" panose="03000502000000000000" charset="-122"/>
                </a:rPr>
                <a:t>NÓNG, LẠNH VÀ NHIỆT ĐỘ</a:t>
              </a:r>
              <a:endParaRPr lang="zh-CN" altLang="en-US" sz="7200" b="1" dirty="0">
                <a:latin typeface="UTM Flamenco" panose="02040603050506020204" pitchFamily="18" charset="0"/>
                <a:ea typeface="方正字迹-邢体草书繁体" panose="03000502000000000000" charset="-122"/>
              </a:endParaRPr>
            </a:p>
          </p:txBody>
        </p:sp>
        <p:sp>
          <p:nvSpPr>
            <p:cNvPr id="28" name="文本框 3"/>
            <p:cNvSpPr txBox="1"/>
            <p:nvPr/>
          </p:nvSpPr>
          <p:spPr>
            <a:xfrm>
              <a:off x="1966352" y="2501948"/>
              <a:ext cx="9692077" cy="120032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7200" b="1" dirty="0">
                  <a:solidFill>
                    <a:srgbClr val="FFFF00"/>
                  </a:solidFill>
                  <a:latin typeface="UTM Flamenco" panose="02040603050506020204" pitchFamily="18" charset="0"/>
                  <a:ea typeface="方正字迹-邢体草书繁体" panose="03000502000000000000" charset="-122"/>
                </a:rPr>
                <a:t>NÓNG, LẠNH VÀ NHIỆT ĐỘ</a:t>
              </a:r>
              <a:endParaRPr lang="zh-CN" altLang="en-US" sz="7200" b="1" dirty="0">
                <a:solidFill>
                  <a:srgbClr val="FFFF00"/>
                </a:solidFill>
                <a:latin typeface="UTM Flamenco" panose="02040603050506020204" pitchFamily="18" charset="0"/>
                <a:ea typeface="方正字迹-邢体草书繁体" panose="03000502000000000000" charset="-122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EDC55641-5BFE-4510-932C-5122C4A654F9}"/>
              </a:ext>
            </a:extLst>
          </p:cNvPr>
          <p:cNvSpPr txBox="1"/>
          <p:nvPr/>
        </p:nvSpPr>
        <p:spPr>
          <a:xfrm>
            <a:off x="11258539" y="6492875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74549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894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56E9A1F-FFAE-42DE-BDC9-8CEAA328B5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45656" y="4387691"/>
            <a:ext cx="2458511" cy="263978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07A53FB-7C3A-4E36-8D88-47F7A0201A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24" y="-131303"/>
            <a:ext cx="3318499" cy="221402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9BDEF28-E4B0-4D11-929E-04A3A86E8F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6725" y="219516"/>
            <a:ext cx="2035888" cy="203588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787ADB3-CFC7-42E0-BD4B-36DA563223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13357" y="-169475"/>
            <a:ext cx="3425383" cy="2290375"/>
          </a:xfrm>
          <a:prstGeom prst="rect">
            <a:avLst/>
          </a:prstGeom>
        </p:spPr>
      </p:pic>
      <p:sp>
        <p:nvSpPr>
          <p:cNvPr id="6" name="Snip and Round Single Corner Rectangle 5"/>
          <p:cNvSpPr/>
          <p:nvPr/>
        </p:nvSpPr>
        <p:spPr>
          <a:xfrm>
            <a:off x="984738" y="1434905"/>
            <a:ext cx="9563379" cy="4504034"/>
          </a:xfrm>
          <a:prstGeom prst="snipRoundRect">
            <a:avLst/>
          </a:prstGeom>
          <a:solidFill>
            <a:schemeClr val="bg1"/>
          </a:solidFill>
          <a:ln w="57150">
            <a:solidFill>
              <a:srgbClr val="F735C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4">
            <a:extLst>
              <a:ext uri="{FF2B5EF4-FFF2-40B4-BE49-F238E27FC236}">
                <a16:creationId xmlns:a16="http://schemas.microsoft.com/office/drawing/2014/main" id="{DC7D4B01-F964-4DF9-B1EA-FD23D35D2D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2420" y="1732193"/>
            <a:ext cx="864947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latin typeface="+mj-lt"/>
              </a:rPr>
              <a:t> - </a:t>
            </a:r>
            <a:r>
              <a:rPr lang="en-US" altLang="en-US" sz="4400" b="1" i="1" dirty="0" err="1">
                <a:latin typeface="+mj-lt"/>
              </a:rPr>
              <a:t>Cốc</a:t>
            </a:r>
            <a:r>
              <a:rPr lang="en-US" altLang="en-US" sz="4400" b="1" i="1" dirty="0">
                <a:latin typeface="+mj-lt"/>
              </a:rPr>
              <a:t> 2 </a:t>
            </a:r>
            <a:r>
              <a:rPr lang="en-US" altLang="en-US" sz="4400" b="1" i="1" dirty="0" err="1">
                <a:solidFill>
                  <a:srgbClr val="FF0000"/>
                </a:solidFill>
                <a:latin typeface="+mj-lt"/>
              </a:rPr>
              <a:t>nóng</a:t>
            </a:r>
            <a:r>
              <a:rPr lang="en-US" altLang="en-US" sz="4400" b="1" i="1" dirty="0">
                <a:latin typeface="+mj-lt"/>
              </a:rPr>
              <a:t> </a:t>
            </a:r>
            <a:r>
              <a:rPr lang="en-US" altLang="en-US" sz="4400" b="1" i="1" dirty="0" err="1">
                <a:latin typeface="+mj-lt"/>
              </a:rPr>
              <a:t>hơn</a:t>
            </a:r>
            <a:r>
              <a:rPr lang="en-US" altLang="en-US" sz="4400" b="1" i="1" dirty="0">
                <a:latin typeface="+mj-lt"/>
              </a:rPr>
              <a:t> </a:t>
            </a:r>
            <a:r>
              <a:rPr lang="en-US" altLang="en-US" sz="4400" b="1" i="1" dirty="0" err="1">
                <a:latin typeface="+mj-lt"/>
              </a:rPr>
              <a:t>cốc</a:t>
            </a:r>
            <a:r>
              <a:rPr lang="en-US" altLang="en-US" sz="4400" b="1" i="1" dirty="0">
                <a:latin typeface="+mj-lt"/>
              </a:rPr>
              <a:t> 1 </a:t>
            </a:r>
            <a:r>
              <a:rPr lang="en-US" altLang="en-US" sz="4400" b="1" i="1" dirty="0" err="1">
                <a:latin typeface="+mj-lt"/>
              </a:rPr>
              <a:t>nhưng</a:t>
            </a:r>
            <a:r>
              <a:rPr lang="en-US" altLang="en-US" sz="4400" b="1" i="1" dirty="0">
                <a:latin typeface="+mj-lt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+mj-lt"/>
              </a:rPr>
              <a:t>lạnh</a:t>
            </a:r>
            <a:r>
              <a:rPr lang="en-US" altLang="en-US" sz="4400" b="1" i="1" dirty="0">
                <a:latin typeface="+mj-lt"/>
              </a:rPr>
              <a:t> </a:t>
            </a:r>
            <a:r>
              <a:rPr lang="en-US" altLang="en-US" sz="4400" b="1" i="1" dirty="0" err="1">
                <a:latin typeface="+mj-lt"/>
              </a:rPr>
              <a:t>hơn</a:t>
            </a:r>
            <a:r>
              <a:rPr lang="en-US" altLang="en-US" sz="4400" b="1" i="1" dirty="0">
                <a:latin typeface="+mj-lt"/>
              </a:rPr>
              <a:t> </a:t>
            </a:r>
            <a:r>
              <a:rPr lang="en-US" altLang="en-US" sz="4400" b="1" i="1" dirty="0" err="1">
                <a:latin typeface="+mj-lt"/>
              </a:rPr>
              <a:t>cốc</a:t>
            </a:r>
            <a:r>
              <a:rPr lang="en-US" altLang="en-US" sz="4400" b="1" i="1" dirty="0">
                <a:latin typeface="+mj-lt"/>
              </a:rPr>
              <a:t> 3. </a:t>
            </a:r>
          </a:p>
        </p:txBody>
      </p:sp>
      <p:sp>
        <p:nvSpPr>
          <p:cNvPr id="22" name="Text Box 15">
            <a:extLst>
              <a:ext uri="{FF2B5EF4-FFF2-40B4-BE49-F238E27FC236}">
                <a16:creationId xmlns:a16="http://schemas.microsoft.com/office/drawing/2014/main" id="{9A635BD3-8405-4E2F-A002-C2690188FE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6916" y="3442595"/>
            <a:ext cx="9235697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FF0000"/>
                </a:solidFill>
                <a:latin typeface="+mj-lt"/>
              </a:rPr>
              <a:t> *</a:t>
            </a:r>
            <a:r>
              <a:rPr lang="en-US" altLang="en-US" sz="4800" b="1" dirty="0" err="1">
                <a:solidFill>
                  <a:srgbClr val="FF0000"/>
                </a:solidFill>
                <a:latin typeface="+mj-lt"/>
              </a:rPr>
              <a:t>Kết</a:t>
            </a:r>
            <a:r>
              <a:rPr lang="en-US" altLang="en-US" sz="4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+mj-lt"/>
              </a:rPr>
              <a:t>luận</a:t>
            </a:r>
            <a:r>
              <a:rPr lang="en-US" altLang="en-US" sz="4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4800" b="1" dirty="0">
                <a:latin typeface="+mj-lt"/>
              </a:rPr>
              <a:t>:</a:t>
            </a:r>
            <a:r>
              <a:rPr lang="en-US" altLang="en-US" sz="4800" b="1" i="1" dirty="0">
                <a:latin typeface="+mj-lt"/>
              </a:rPr>
              <a:t> </a:t>
            </a:r>
            <a:r>
              <a:rPr lang="en-US" altLang="en-US" sz="4800" b="1" i="1" dirty="0" err="1">
                <a:latin typeface="+mj-lt"/>
              </a:rPr>
              <a:t>Một</a:t>
            </a:r>
            <a:r>
              <a:rPr lang="en-US" altLang="en-US" sz="4800" b="1" i="1" dirty="0">
                <a:latin typeface="+mj-lt"/>
              </a:rPr>
              <a:t> </a:t>
            </a:r>
            <a:r>
              <a:rPr lang="en-US" altLang="en-US" sz="4800" b="1" i="1" dirty="0" err="1">
                <a:latin typeface="+mj-lt"/>
              </a:rPr>
              <a:t>vật</a:t>
            </a:r>
            <a:r>
              <a:rPr lang="en-US" altLang="en-US" sz="4800" b="1" i="1" dirty="0">
                <a:latin typeface="+mj-lt"/>
              </a:rPr>
              <a:t> </a:t>
            </a:r>
            <a:r>
              <a:rPr lang="en-US" altLang="en-US" sz="4800" b="1" i="1" dirty="0" err="1">
                <a:latin typeface="+mj-lt"/>
              </a:rPr>
              <a:t>có</a:t>
            </a:r>
            <a:r>
              <a:rPr lang="en-US" altLang="en-US" sz="4800" b="1" i="1" dirty="0">
                <a:latin typeface="+mj-lt"/>
              </a:rPr>
              <a:t> </a:t>
            </a:r>
            <a:r>
              <a:rPr lang="en-US" altLang="en-US" sz="4800" b="1" i="1" dirty="0" err="1">
                <a:latin typeface="+mj-lt"/>
              </a:rPr>
              <a:t>thể</a:t>
            </a:r>
            <a:r>
              <a:rPr lang="en-US" altLang="en-US" sz="4800" b="1" i="1" dirty="0">
                <a:latin typeface="+mj-lt"/>
              </a:rPr>
              <a:t> </a:t>
            </a:r>
            <a:r>
              <a:rPr lang="en-US" altLang="en-US" sz="4800" b="1" i="1" dirty="0" err="1">
                <a:latin typeface="+mj-lt"/>
              </a:rPr>
              <a:t>là</a:t>
            </a:r>
            <a:r>
              <a:rPr lang="en-US" altLang="en-US" sz="4800" b="1" i="1" dirty="0">
                <a:latin typeface="+mj-lt"/>
              </a:rPr>
              <a:t> </a:t>
            </a:r>
            <a:r>
              <a:rPr lang="en-US" altLang="en-US" sz="4800" b="1" i="1" dirty="0" err="1">
                <a:latin typeface="+mj-lt"/>
              </a:rPr>
              <a:t>vật</a:t>
            </a:r>
            <a:r>
              <a:rPr lang="en-US" altLang="en-US" sz="4800" b="1" i="1" dirty="0">
                <a:latin typeface="+mj-lt"/>
              </a:rPr>
              <a:t> </a:t>
            </a:r>
            <a:r>
              <a:rPr lang="en-US" altLang="en-US" sz="4800" b="1" i="1" dirty="0" err="1">
                <a:latin typeface="+mj-lt"/>
              </a:rPr>
              <a:t>nóng</a:t>
            </a:r>
            <a:r>
              <a:rPr lang="en-US" altLang="en-US" sz="4800" b="1" i="1" dirty="0">
                <a:latin typeface="+mj-lt"/>
              </a:rPr>
              <a:t> so </a:t>
            </a:r>
            <a:r>
              <a:rPr lang="en-US" altLang="en-US" sz="4800" b="1" i="1" dirty="0" err="1">
                <a:latin typeface="+mj-lt"/>
              </a:rPr>
              <a:t>với</a:t>
            </a:r>
            <a:r>
              <a:rPr lang="en-US" altLang="en-US" sz="4800" b="1" i="1" dirty="0">
                <a:latin typeface="+mj-lt"/>
              </a:rPr>
              <a:t> </a:t>
            </a:r>
            <a:r>
              <a:rPr lang="en-US" altLang="en-US" sz="4800" b="1" i="1" dirty="0" err="1">
                <a:latin typeface="+mj-lt"/>
              </a:rPr>
              <a:t>vật</a:t>
            </a:r>
            <a:r>
              <a:rPr lang="en-US" altLang="en-US" sz="4800" b="1" i="1" dirty="0">
                <a:latin typeface="+mj-lt"/>
              </a:rPr>
              <a:t> </a:t>
            </a:r>
            <a:r>
              <a:rPr lang="en-US" altLang="en-US" sz="4800" b="1" i="1" dirty="0" err="1">
                <a:latin typeface="+mj-lt"/>
              </a:rPr>
              <a:t>này</a:t>
            </a:r>
            <a:r>
              <a:rPr lang="en-US" altLang="en-US" sz="4800" b="1" i="1" dirty="0">
                <a:latin typeface="+mj-lt"/>
              </a:rPr>
              <a:t> </a:t>
            </a:r>
            <a:r>
              <a:rPr lang="en-US" altLang="en-US" sz="4800" b="1" i="1" dirty="0" err="1">
                <a:latin typeface="+mj-lt"/>
              </a:rPr>
              <a:t>nhưng</a:t>
            </a:r>
            <a:r>
              <a:rPr lang="en-US" altLang="en-US" sz="4800" b="1" i="1" dirty="0">
                <a:latin typeface="+mj-lt"/>
              </a:rPr>
              <a:t> </a:t>
            </a:r>
            <a:r>
              <a:rPr lang="en-US" altLang="en-US" sz="4800" b="1" i="1" dirty="0" err="1">
                <a:latin typeface="+mj-lt"/>
              </a:rPr>
              <a:t>là</a:t>
            </a:r>
            <a:r>
              <a:rPr lang="en-US" altLang="en-US" sz="4800" b="1" i="1" dirty="0">
                <a:latin typeface="+mj-lt"/>
              </a:rPr>
              <a:t> </a:t>
            </a:r>
            <a:r>
              <a:rPr lang="en-US" altLang="en-US" sz="4800" b="1" i="1" dirty="0" err="1">
                <a:latin typeface="+mj-lt"/>
              </a:rPr>
              <a:t>vật</a:t>
            </a:r>
            <a:r>
              <a:rPr lang="en-US" altLang="en-US" sz="4800" b="1" i="1" dirty="0">
                <a:latin typeface="+mj-lt"/>
              </a:rPr>
              <a:t> </a:t>
            </a:r>
            <a:r>
              <a:rPr lang="en-US" altLang="en-US" sz="4800" b="1" i="1" dirty="0" err="1">
                <a:latin typeface="+mj-lt"/>
              </a:rPr>
              <a:t>lạnh</a:t>
            </a:r>
            <a:r>
              <a:rPr lang="en-US" altLang="en-US" sz="4800" b="1" i="1" dirty="0">
                <a:latin typeface="+mj-lt"/>
              </a:rPr>
              <a:t> so </a:t>
            </a:r>
            <a:r>
              <a:rPr lang="en-US" altLang="en-US" sz="4800" b="1" i="1" dirty="0" err="1">
                <a:latin typeface="+mj-lt"/>
              </a:rPr>
              <a:t>với</a:t>
            </a:r>
            <a:r>
              <a:rPr lang="en-US" altLang="en-US" sz="4800" b="1" i="1" dirty="0">
                <a:latin typeface="+mj-lt"/>
              </a:rPr>
              <a:t> </a:t>
            </a:r>
            <a:r>
              <a:rPr lang="en-US" altLang="en-US" sz="4800" b="1" i="1" dirty="0" err="1">
                <a:latin typeface="+mj-lt"/>
              </a:rPr>
              <a:t>vật</a:t>
            </a:r>
            <a:r>
              <a:rPr lang="en-US" altLang="en-US" sz="4800" b="1" i="1" dirty="0">
                <a:latin typeface="+mj-lt"/>
              </a:rPr>
              <a:t> </a:t>
            </a:r>
            <a:r>
              <a:rPr lang="en-US" altLang="en-US" sz="4800" b="1" i="1" dirty="0" err="1">
                <a:latin typeface="+mj-lt"/>
              </a:rPr>
              <a:t>khác</a:t>
            </a:r>
            <a:r>
              <a:rPr lang="en-US" altLang="en-US" sz="4800" b="1" i="1" dirty="0">
                <a:latin typeface="+mj-lt"/>
              </a:rPr>
              <a:t>.</a:t>
            </a:r>
          </a:p>
        </p:txBody>
      </p:sp>
      <p:sp>
        <p:nvSpPr>
          <p:cNvPr id="23" name="Rectangle 4">
            <a:extLst>
              <a:ext uri="{FF2B5EF4-FFF2-40B4-BE49-F238E27FC236}">
                <a16:creationId xmlns:a16="http://schemas.microsoft.com/office/drawing/2014/main" id="{4BB0BF3F-29C3-4542-A8FF-12A9CA6AA3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6376" y="1762493"/>
            <a:ext cx="834377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1" dirty="0">
                <a:latin typeface="+mj-lt"/>
              </a:rPr>
              <a:t>   </a:t>
            </a:r>
            <a:r>
              <a:rPr lang="en-US" altLang="en-US" sz="4400" b="1" i="1" dirty="0">
                <a:latin typeface="+mj-lt"/>
                <a:cs typeface="Times New Roman" panose="02020603050405020304" pitchFamily="18" charset="0"/>
              </a:rPr>
              <a:t>- </a:t>
            </a:r>
            <a:r>
              <a:rPr lang="en-US" altLang="en-US" sz="4400" b="1" i="1" dirty="0" err="1">
                <a:latin typeface="+mj-lt"/>
                <a:cs typeface="Times New Roman" panose="02020603050405020304" pitchFamily="18" charset="0"/>
              </a:rPr>
              <a:t>Cốc</a:t>
            </a:r>
            <a:r>
              <a:rPr lang="en-US" altLang="en-US" sz="4400" b="1" i="1" dirty="0">
                <a:latin typeface="+mj-lt"/>
                <a:cs typeface="Times New Roman" panose="02020603050405020304" pitchFamily="18" charset="0"/>
              </a:rPr>
              <a:t> 3 (</a:t>
            </a:r>
            <a:r>
              <a:rPr lang="en-US" altLang="en-US" sz="4400" b="1" i="1" dirty="0" err="1">
                <a:latin typeface="+mj-lt"/>
                <a:cs typeface="Times New Roman" panose="02020603050405020304" pitchFamily="18" charset="0"/>
              </a:rPr>
              <a:t>cốc</a:t>
            </a:r>
            <a:r>
              <a:rPr lang="en-US" altLang="en-US" sz="4400" b="1" i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latin typeface="+mj-lt"/>
                <a:cs typeface="Times New Roman" panose="02020603050405020304" pitchFamily="18" charset="0"/>
              </a:rPr>
              <a:t>nước</a:t>
            </a:r>
            <a:r>
              <a:rPr lang="en-US" altLang="en-US" sz="4400" b="1" i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latin typeface="+mj-lt"/>
                <a:cs typeface="Times New Roman" panose="02020603050405020304" pitchFamily="18" charset="0"/>
              </a:rPr>
              <a:t>nóng</a:t>
            </a:r>
            <a:r>
              <a:rPr lang="en-US" altLang="en-US" sz="4400" b="1" i="1" dirty="0">
                <a:latin typeface="+mj-lt"/>
                <a:cs typeface="Times New Roman" panose="02020603050405020304" pitchFamily="18" charset="0"/>
              </a:rPr>
              <a:t>) </a:t>
            </a:r>
            <a:r>
              <a:rPr lang="en-US" altLang="en-US" sz="4400" b="1" i="1" dirty="0" err="1"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altLang="en-US" sz="4400" b="1" i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latin typeface="+mj-lt"/>
                <a:cs typeface="Times New Roman" panose="02020603050405020304" pitchFamily="18" charset="0"/>
              </a:rPr>
              <a:t>nhiệt</a:t>
            </a:r>
            <a:r>
              <a:rPr lang="en-US" altLang="en-US" sz="4400" b="1" i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latin typeface="+mj-lt"/>
                <a:cs typeface="Times New Roman" panose="02020603050405020304" pitchFamily="18" charset="0"/>
              </a:rPr>
              <a:t>độ</a:t>
            </a:r>
            <a:r>
              <a:rPr lang="en-US" altLang="en-US" sz="4400" b="1" i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latin typeface="+mj-lt"/>
                <a:cs typeface="Times New Roman" panose="02020603050405020304" pitchFamily="18" charset="0"/>
              </a:rPr>
              <a:t>cao</a:t>
            </a:r>
            <a:r>
              <a:rPr lang="en-US" altLang="en-US" sz="4400" b="1" i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latin typeface="+mj-lt"/>
                <a:cs typeface="Times New Roman" panose="02020603050405020304" pitchFamily="18" charset="0"/>
              </a:rPr>
              <a:t>nhất</a:t>
            </a:r>
            <a:r>
              <a:rPr lang="en-US" altLang="en-US" sz="4400" b="1" i="1" dirty="0"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4" name="Text Box 11">
            <a:extLst>
              <a:ext uri="{FF2B5EF4-FFF2-40B4-BE49-F238E27FC236}">
                <a16:creationId xmlns:a16="http://schemas.microsoft.com/office/drawing/2014/main" id="{19F77C3C-F2F1-495E-9532-089D318EE6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8335" y="3221453"/>
            <a:ext cx="7423084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1" dirty="0">
                <a:latin typeface="+mj-lt"/>
              </a:rPr>
              <a:t>- </a:t>
            </a:r>
            <a:r>
              <a:rPr lang="en-US" altLang="en-US" sz="4400" b="1" i="1" dirty="0" err="1">
                <a:latin typeface="+mj-lt"/>
              </a:rPr>
              <a:t>Cốc</a:t>
            </a:r>
            <a:r>
              <a:rPr lang="en-US" altLang="en-US" sz="4400" b="1" i="1" dirty="0">
                <a:latin typeface="+mj-lt"/>
              </a:rPr>
              <a:t> 1 ( </a:t>
            </a:r>
            <a:r>
              <a:rPr lang="en-US" altLang="en-US" sz="4400" b="1" i="1" dirty="0" err="1">
                <a:latin typeface="+mj-lt"/>
              </a:rPr>
              <a:t>cốc</a:t>
            </a:r>
            <a:r>
              <a:rPr lang="en-US" altLang="en-US" sz="4400" b="1" i="1" dirty="0">
                <a:latin typeface="+mj-lt"/>
              </a:rPr>
              <a:t> </a:t>
            </a:r>
            <a:r>
              <a:rPr lang="en-US" altLang="en-US" sz="4400" b="1" i="1" dirty="0" err="1">
                <a:latin typeface="+mj-lt"/>
              </a:rPr>
              <a:t>nước</a:t>
            </a:r>
            <a:r>
              <a:rPr lang="en-US" altLang="en-US" sz="4400" b="1" i="1" dirty="0">
                <a:latin typeface="+mj-lt"/>
              </a:rPr>
              <a:t> </a:t>
            </a:r>
            <a:r>
              <a:rPr lang="en-US" altLang="en-US" sz="4400" b="1" i="1" dirty="0" err="1">
                <a:latin typeface="+mj-lt"/>
              </a:rPr>
              <a:t>đá</a:t>
            </a:r>
            <a:r>
              <a:rPr lang="en-US" altLang="en-US" sz="4400" b="1" i="1" dirty="0">
                <a:latin typeface="+mj-lt"/>
              </a:rPr>
              <a:t>) </a:t>
            </a:r>
            <a:r>
              <a:rPr lang="en-US" altLang="en-US" sz="4400" b="1" i="1" dirty="0" err="1">
                <a:latin typeface="+mj-lt"/>
              </a:rPr>
              <a:t>có</a:t>
            </a:r>
            <a:r>
              <a:rPr lang="en-US" altLang="en-US" sz="4400" b="1" i="1" dirty="0">
                <a:latin typeface="+mj-lt"/>
              </a:rPr>
              <a:t> </a:t>
            </a:r>
            <a:r>
              <a:rPr lang="en-US" altLang="en-US" sz="4400" b="1" i="1" dirty="0" err="1">
                <a:latin typeface="+mj-lt"/>
              </a:rPr>
              <a:t>nhiệt</a:t>
            </a:r>
            <a:r>
              <a:rPr lang="en-US" altLang="en-US" sz="4400" b="1" i="1" dirty="0">
                <a:latin typeface="+mj-lt"/>
              </a:rPr>
              <a:t> </a:t>
            </a:r>
            <a:r>
              <a:rPr lang="en-US" altLang="en-US" sz="4400" b="1" i="1" dirty="0" err="1">
                <a:latin typeface="+mj-lt"/>
              </a:rPr>
              <a:t>độ</a:t>
            </a:r>
            <a:r>
              <a:rPr lang="en-US" altLang="en-US" sz="4400" b="1" i="1" dirty="0">
                <a:latin typeface="+mj-lt"/>
              </a:rPr>
              <a:t> </a:t>
            </a:r>
            <a:r>
              <a:rPr lang="en-US" altLang="en-US" sz="4400" b="1" i="1" dirty="0" err="1">
                <a:latin typeface="+mj-lt"/>
              </a:rPr>
              <a:t>thấp</a:t>
            </a:r>
            <a:r>
              <a:rPr lang="en-US" altLang="en-US" sz="4400" b="1" i="1" dirty="0">
                <a:latin typeface="+mj-lt"/>
              </a:rPr>
              <a:t> </a:t>
            </a:r>
            <a:r>
              <a:rPr lang="en-US" altLang="en-US" sz="4400" b="1" i="1" dirty="0" err="1">
                <a:latin typeface="+mj-lt"/>
              </a:rPr>
              <a:t>nhất</a:t>
            </a:r>
            <a:r>
              <a:rPr lang="en-US" altLang="en-US" sz="4400" b="1" i="1" dirty="0">
                <a:latin typeface="+mj-lt"/>
              </a:rPr>
              <a:t>.</a:t>
            </a:r>
          </a:p>
        </p:txBody>
      </p:sp>
      <p:sp>
        <p:nvSpPr>
          <p:cNvPr id="25" name="Text Box 13">
            <a:extLst>
              <a:ext uri="{FF2B5EF4-FFF2-40B4-BE49-F238E27FC236}">
                <a16:creationId xmlns:a16="http://schemas.microsoft.com/office/drawing/2014/main" id="{43B9A553-94F5-4556-9B19-DE4DA8E730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738" y="4773360"/>
            <a:ext cx="989567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i="1" dirty="0" err="1">
                <a:solidFill>
                  <a:srgbClr val="C00000"/>
                </a:solidFill>
                <a:latin typeface="+mj-lt"/>
              </a:rPr>
              <a:t>Vật</a:t>
            </a:r>
            <a:r>
              <a:rPr lang="en-US" altLang="en-US" sz="40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en-US" sz="4000" b="1" i="1" dirty="0" err="1">
                <a:solidFill>
                  <a:srgbClr val="C00000"/>
                </a:solidFill>
                <a:latin typeface="+mj-lt"/>
              </a:rPr>
              <a:t>nóng</a:t>
            </a:r>
            <a:r>
              <a:rPr lang="en-US" altLang="en-US" sz="40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en-US" sz="4000" b="1" i="1" dirty="0" err="1">
                <a:solidFill>
                  <a:srgbClr val="C00000"/>
                </a:solidFill>
                <a:latin typeface="+mj-lt"/>
              </a:rPr>
              <a:t>có</a:t>
            </a:r>
            <a:r>
              <a:rPr lang="en-US" altLang="en-US" sz="40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en-US" sz="4000" b="1" i="1" dirty="0" err="1">
                <a:solidFill>
                  <a:srgbClr val="C00000"/>
                </a:solidFill>
                <a:latin typeface="+mj-lt"/>
              </a:rPr>
              <a:t>nhiệt</a:t>
            </a:r>
            <a:r>
              <a:rPr lang="en-US" altLang="en-US" sz="40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en-US" sz="4000" b="1" i="1" dirty="0" err="1">
                <a:solidFill>
                  <a:srgbClr val="C00000"/>
                </a:solidFill>
                <a:latin typeface="+mj-lt"/>
              </a:rPr>
              <a:t>độ</a:t>
            </a:r>
            <a:r>
              <a:rPr lang="en-US" altLang="en-US" sz="40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en-US" sz="4000" b="1" i="1" dirty="0" err="1">
                <a:solidFill>
                  <a:srgbClr val="C00000"/>
                </a:solidFill>
                <a:latin typeface="+mj-lt"/>
              </a:rPr>
              <a:t>cao</a:t>
            </a:r>
            <a:r>
              <a:rPr lang="en-US" altLang="en-US" sz="40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en-US" sz="4000" b="1" i="1" dirty="0" err="1">
                <a:solidFill>
                  <a:srgbClr val="C00000"/>
                </a:solidFill>
                <a:latin typeface="+mj-lt"/>
              </a:rPr>
              <a:t>hơn</a:t>
            </a:r>
            <a:r>
              <a:rPr lang="en-US" altLang="en-US" sz="40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en-US" sz="4000" b="1" i="1" dirty="0" err="1">
                <a:solidFill>
                  <a:srgbClr val="C00000"/>
                </a:solidFill>
                <a:latin typeface="+mj-lt"/>
              </a:rPr>
              <a:t>vật</a:t>
            </a:r>
            <a:r>
              <a:rPr lang="en-US" altLang="en-US" sz="40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en-US" sz="4000" b="1" i="1" dirty="0" err="1">
                <a:solidFill>
                  <a:srgbClr val="C00000"/>
                </a:solidFill>
                <a:latin typeface="+mj-lt"/>
              </a:rPr>
              <a:t>lạnh</a:t>
            </a:r>
            <a:r>
              <a:rPr lang="vi-VN" altLang="en-US" sz="4000" b="1" i="1" dirty="0">
                <a:solidFill>
                  <a:srgbClr val="C00000"/>
                </a:solidFill>
                <a:latin typeface="+mj-lt"/>
              </a:rPr>
              <a:t>.</a:t>
            </a:r>
            <a:endParaRPr lang="en-US" altLang="en-US" sz="4000" b="1" i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4C18E2-4DD4-4140-A40B-14B158C05BF0}"/>
              </a:ext>
            </a:extLst>
          </p:cNvPr>
          <p:cNvSpPr txBox="1"/>
          <p:nvPr/>
        </p:nvSpPr>
        <p:spPr>
          <a:xfrm>
            <a:off x="11258539" y="6492875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024953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1" grpId="0"/>
      <p:bldP spid="21" grpId="1"/>
      <p:bldP spid="22" grpId="0"/>
      <p:bldP spid="22" grpId="1"/>
      <p:bldP spid="23" grpId="0"/>
      <p:bldP spid="24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894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EE6CD39-2150-4673-840C-84F8693FCC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7519" y="3939367"/>
            <a:ext cx="2521628" cy="365378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3D2E590-2095-4BAB-A42B-6F5A9C2044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316" y="5499814"/>
            <a:ext cx="1731414" cy="101812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pic>
        <p:nvPicPr>
          <p:cNvPr id="32" name="图片 7">
            <a:extLst>
              <a:ext uri="{FF2B5EF4-FFF2-40B4-BE49-F238E27FC236}">
                <a16:creationId xmlns:a16="http://schemas.microsoft.com/office/drawing/2014/main" id="{97E95B1B-6FAC-44C8-947E-1AE9EC7F5F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83468" y="-438623"/>
            <a:ext cx="4724843" cy="3159257"/>
          </a:xfrm>
          <a:prstGeom prst="rect">
            <a:avLst/>
          </a:prstGeom>
        </p:spPr>
      </p:pic>
      <p:pic>
        <p:nvPicPr>
          <p:cNvPr id="33" name="图片 9">
            <a:extLst>
              <a:ext uri="{FF2B5EF4-FFF2-40B4-BE49-F238E27FC236}">
                <a16:creationId xmlns:a16="http://schemas.microsoft.com/office/drawing/2014/main" id="{6F0F5813-82DE-458D-9EA3-42E1A7D68D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27451" y="122506"/>
            <a:ext cx="2427723" cy="1619723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706642" y="1119495"/>
            <a:ext cx="17604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err="1">
                <a:solidFill>
                  <a:srgbClr val="C00000"/>
                </a:solidFill>
                <a:latin typeface="UTM Edwardian" panose="02040603050506020204" pitchFamily="18" charset="0"/>
                <a:ea typeface="方正卡通简体" panose="03000509000000000000" pitchFamily="65" charset="-122"/>
              </a:rPr>
              <a:t>Kết</a:t>
            </a:r>
            <a:r>
              <a:rPr lang="en-US" altLang="zh-CN" sz="4000" b="1" dirty="0">
                <a:solidFill>
                  <a:srgbClr val="C00000"/>
                </a:solidFill>
                <a:latin typeface="UTM Edwardian" panose="02040603050506020204" pitchFamily="18" charset="0"/>
                <a:ea typeface="方正卡通简体" panose="03000509000000000000" pitchFamily="65" charset="-122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UTM Edwardian" panose="02040603050506020204" pitchFamily="18" charset="0"/>
                <a:ea typeface="方正卡通简体" panose="03000509000000000000" pitchFamily="65" charset="-122"/>
              </a:rPr>
              <a:t>luận</a:t>
            </a:r>
            <a:endParaRPr lang="zh-CN" altLang="en-US" sz="2000" b="1" dirty="0">
              <a:solidFill>
                <a:srgbClr val="C00000"/>
              </a:solidFill>
              <a:latin typeface="UTM Edwardian" panose="02040603050506020204" pitchFamily="18" charset="0"/>
              <a:ea typeface="方正卡通简体" panose="03000509000000000000" pitchFamily="65" charset="-122"/>
            </a:endParaRPr>
          </a:p>
        </p:txBody>
      </p:sp>
      <p:sp>
        <p:nvSpPr>
          <p:cNvPr id="5" name="Round Diagonal Corner Rectangle 4"/>
          <p:cNvSpPr/>
          <p:nvPr/>
        </p:nvSpPr>
        <p:spPr>
          <a:xfrm>
            <a:off x="1586851" y="2196003"/>
            <a:ext cx="9228406" cy="2968283"/>
          </a:xfrm>
          <a:prstGeom prst="round2DiagRect">
            <a:avLst/>
          </a:prstGeom>
          <a:solidFill>
            <a:schemeClr val="bg1"/>
          </a:solidFill>
          <a:ln w="38100">
            <a:solidFill>
              <a:srgbClr val="FF505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1814014" y="2545869"/>
            <a:ext cx="869455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 err="1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Nhiệt</a:t>
            </a:r>
            <a:r>
              <a:rPr lang="en-US" altLang="en-US" sz="48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độ</a:t>
            </a:r>
            <a:r>
              <a:rPr lang="en-US" altLang="en-US" sz="48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là</a:t>
            </a:r>
            <a:r>
              <a:rPr lang="en-US" altLang="en-US" sz="48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đại</a:t>
            </a:r>
            <a:r>
              <a:rPr lang="en-US" altLang="en-US" sz="48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lượng</a:t>
            </a:r>
            <a:r>
              <a:rPr lang="en-US" altLang="en-US" sz="48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chỉ</a:t>
            </a:r>
            <a:r>
              <a:rPr lang="en-US" altLang="en-US" sz="48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độ</a:t>
            </a:r>
            <a:r>
              <a:rPr lang="en-US" altLang="en-US" sz="48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nóng</a:t>
            </a:r>
            <a:r>
              <a:rPr lang="en-US" altLang="en-US" sz="48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4800" b="1" dirty="0" err="1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lạnh</a:t>
            </a:r>
            <a:r>
              <a:rPr lang="en-US" altLang="en-US" sz="48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của</a:t>
            </a:r>
            <a:r>
              <a:rPr lang="en-US" altLang="en-US" sz="48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một</a:t>
            </a:r>
            <a:r>
              <a:rPr lang="en-US" altLang="en-US" sz="48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vật</a:t>
            </a:r>
            <a:r>
              <a:rPr lang="en-US" altLang="en-US" sz="48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altLang="en-US" sz="48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đơn</a:t>
            </a:r>
            <a:r>
              <a:rPr lang="en-US" altLang="en-US" sz="48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vị</a:t>
            </a:r>
            <a:r>
              <a:rPr lang="en-US" altLang="en-US" sz="48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là</a:t>
            </a:r>
            <a:r>
              <a:rPr lang="en-US" altLang="en-US" sz="4800" b="1" dirty="0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800" b="1" baseline="30000" dirty="0" err="1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o</a:t>
            </a:r>
            <a:r>
              <a:rPr lang="en-US" altLang="en-US" sz="4800" b="1" dirty="0" err="1">
                <a:solidFill>
                  <a:srgbClr val="00B050"/>
                </a:solidFill>
                <a:latin typeface="+mj-lt"/>
                <a:cs typeface="Times New Roman" panose="02020603050405020304" pitchFamily="18" charset="0"/>
              </a:rPr>
              <a:t>C.</a:t>
            </a:r>
            <a:endParaRPr lang="en-US" altLang="en-US" sz="4800" b="1" dirty="0">
              <a:solidFill>
                <a:srgbClr val="00B05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8C5BD0-E364-4D47-92FA-A955103AAD83}"/>
              </a:ext>
            </a:extLst>
          </p:cNvPr>
          <p:cNvSpPr txBox="1"/>
          <p:nvPr/>
        </p:nvSpPr>
        <p:spPr>
          <a:xfrm>
            <a:off x="11258539" y="6492875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95161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r="28894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EE6CD39-2150-4673-840C-84F8693FCC9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301754" y="3796045"/>
            <a:ext cx="2521628" cy="365378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3D2E590-2095-4BAB-A42B-6F5A9C20444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92316" y="5499814"/>
            <a:ext cx="1731414" cy="101812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sp>
        <p:nvSpPr>
          <p:cNvPr id="15" name="MH_SubTitle_1">
            <a:extLst>
              <a:ext uri="{FF2B5EF4-FFF2-40B4-BE49-F238E27FC236}">
                <a16:creationId xmlns:a16="http://schemas.microsoft.com/office/drawing/2014/main" id="{6194AEDB-B3B0-4EF2-92F4-83B28DFD41BE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374688" y="690789"/>
            <a:ext cx="1800000" cy="1800000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UTM Edwardian" panose="02040603050506020204" pitchFamily="18" charset="0"/>
              </a:rPr>
              <a:t>01</a:t>
            </a:r>
            <a:endParaRPr lang="zh-CN" altLang="en-US" sz="4000" b="1" dirty="0">
              <a:solidFill>
                <a:srgbClr val="FF0000"/>
              </a:solidFill>
              <a:latin typeface="UTM Edwardian" panose="02040603050506020204" pitchFamily="18" charset="0"/>
            </a:endParaRPr>
          </a:p>
        </p:txBody>
      </p:sp>
      <p:sp>
        <p:nvSpPr>
          <p:cNvPr id="19" name="MH_SubTitle_2">
            <a:extLst>
              <a:ext uri="{FF2B5EF4-FFF2-40B4-BE49-F238E27FC236}">
                <a16:creationId xmlns:a16="http://schemas.microsoft.com/office/drawing/2014/main" id="{33B484DE-6451-4A04-94FD-75EBF1DFD06B}"/>
              </a:ext>
            </a:extLst>
          </p:cNvPr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3170708" y="763468"/>
            <a:ext cx="1800000" cy="1800000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UTM Edwardian" panose="02040603050506020204" pitchFamily="18" charset="0"/>
              </a:rPr>
              <a:t>02</a:t>
            </a:r>
            <a:endParaRPr lang="zh-CN" altLang="en-US" sz="4000" b="1" dirty="0">
              <a:solidFill>
                <a:srgbClr val="FF0000"/>
              </a:solidFill>
              <a:latin typeface="UTM Edwardian" panose="02040603050506020204" pitchFamily="18" charset="0"/>
            </a:endParaRPr>
          </a:p>
        </p:txBody>
      </p:sp>
      <p:sp>
        <p:nvSpPr>
          <p:cNvPr id="20" name="MH_SubTitle_3">
            <a:extLst>
              <a:ext uri="{FF2B5EF4-FFF2-40B4-BE49-F238E27FC236}">
                <a16:creationId xmlns:a16="http://schemas.microsoft.com/office/drawing/2014/main" id="{F0E96AE0-AF35-4535-A735-23AAA3CAF7F8}"/>
              </a:ext>
            </a:extLst>
          </p:cNvPr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5966728" y="763468"/>
            <a:ext cx="1800000" cy="1800000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UTM Edwardian" panose="02040603050506020204" pitchFamily="18" charset="0"/>
              </a:rPr>
              <a:t>03</a:t>
            </a:r>
            <a:endParaRPr lang="zh-CN" altLang="en-US" sz="4000" b="1" dirty="0">
              <a:solidFill>
                <a:srgbClr val="FF0000"/>
              </a:solidFill>
              <a:latin typeface="UTM Edwardian" panose="02040603050506020204" pitchFamily="18" charset="0"/>
            </a:endParaRPr>
          </a:p>
        </p:txBody>
      </p:sp>
      <p:sp>
        <p:nvSpPr>
          <p:cNvPr id="22" name="MH_SubTitle_4">
            <a:extLst>
              <a:ext uri="{FF2B5EF4-FFF2-40B4-BE49-F238E27FC236}">
                <a16:creationId xmlns:a16="http://schemas.microsoft.com/office/drawing/2014/main" id="{EC796BB1-7B7A-474E-B6B5-A7BF27DF4B82}"/>
              </a:ext>
            </a:extLst>
          </p:cNvPr>
          <p:cNvSpPr>
            <a:spLocks/>
          </p:cNvSpPr>
          <p:nvPr>
            <p:custDataLst>
              <p:tags r:id="rId5"/>
            </p:custDataLst>
          </p:nvPr>
        </p:nvSpPr>
        <p:spPr bwMode="auto">
          <a:xfrm>
            <a:off x="8956235" y="799374"/>
            <a:ext cx="1800000" cy="1800000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4000" b="1" dirty="0" err="1">
                <a:solidFill>
                  <a:srgbClr val="FF0000"/>
                </a:solidFill>
                <a:latin typeface="UTM Edwardian" panose="02040603050506020204" pitchFamily="18" charset="0"/>
              </a:rPr>
              <a:t>Câu</a:t>
            </a:r>
            <a:r>
              <a:rPr lang="en-US" altLang="zh-CN" sz="4000" b="1" dirty="0">
                <a:solidFill>
                  <a:srgbClr val="FF0000"/>
                </a:solidFill>
                <a:latin typeface="UTM Edwardian" panose="020406030505060202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UTM Edwardian" panose="02040603050506020204" pitchFamily="18" charset="0"/>
              </a:rPr>
              <a:t>hỏi</a:t>
            </a:r>
            <a:endParaRPr lang="zh-CN" altLang="en-US" sz="4000" b="1" dirty="0">
              <a:solidFill>
                <a:srgbClr val="FF0000"/>
              </a:solidFill>
              <a:latin typeface="UTM Edwardian" panose="02040603050506020204" pitchFamily="18" charset="0"/>
            </a:endParaRPr>
          </a:p>
        </p:txBody>
      </p:sp>
      <p:sp>
        <p:nvSpPr>
          <p:cNvPr id="23" name="MH_Other_1">
            <a:extLst>
              <a:ext uri="{FF2B5EF4-FFF2-40B4-BE49-F238E27FC236}">
                <a16:creationId xmlns:a16="http://schemas.microsoft.com/office/drawing/2014/main" id="{67438290-D629-461E-85BD-48B6C6DC693B}"/>
              </a:ext>
            </a:extLst>
          </p:cNvPr>
          <p:cNvSpPr>
            <a:spLocks/>
          </p:cNvSpPr>
          <p:nvPr>
            <p:custDataLst>
              <p:tags r:id="rId6"/>
            </p:custDataLst>
          </p:nvPr>
        </p:nvSpPr>
        <p:spPr bwMode="auto">
          <a:xfrm>
            <a:off x="2004668" y="1450856"/>
            <a:ext cx="1080000" cy="1080000"/>
          </a:xfrm>
          <a:custGeom>
            <a:avLst/>
            <a:gdLst/>
            <a:ahLst/>
            <a:cxnLst/>
            <a:rect l="0" t="0" r="r" b="b"/>
            <a:pathLst>
              <a:path w="1446505" h="871962">
                <a:moveTo>
                  <a:pt x="14948" y="672743"/>
                </a:moveTo>
                <a:lnTo>
                  <a:pt x="14959" y="673023"/>
                </a:lnTo>
                <a:lnTo>
                  <a:pt x="14639" y="672880"/>
                </a:lnTo>
                <a:lnTo>
                  <a:pt x="14948" y="672743"/>
                </a:lnTo>
                <a:close/>
                <a:moveTo>
                  <a:pt x="834624" y="209741"/>
                </a:moveTo>
                <a:lnTo>
                  <a:pt x="840060" y="210194"/>
                </a:lnTo>
                <a:lnTo>
                  <a:pt x="840054" y="210017"/>
                </a:lnTo>
                <a:lnTo>
                  <a:pt x="834624" y="209741"/>
                </a:lnTo>
                <a:close/>
                <a:moveTo>
                  <a:pt x="677265" y="202293"/>
                </a:moveTo>
                <a:lnTo>
                  <a:pt x="674619" y="203138"/>
                </a:lnTo>
                <a:lnTo>
                  <a:pt x="682685" y="203138"/>
                </a:lnTo>
                <a:lnTo>
                  <a:pt x="692289" y="205065"/>
                </a:lnTo>
                <a:lnTo>
                  <a:pt x="713098" y="205969"/>
                </a:lnTo>
                <a:lnTo>
                  <a:pt x="737912" y="205969"/>
                </a:lnTo>
                <a:lnTo>
                  <a:pt x="724090" y="205255"/>
                </a:lnTo>
                <a:cubicBezTo>
                  <a:pt x="709457" y="205255"/>
                  <a:pt x="691897" y="205255"/>
                  <a:pt x="677265" y="202293"/>
                </a:cubicBezTo>
                <a:close/>
                <a:moveTo>
                  <a:pt x="155136" y="196074"/>
                </a:moveTo>
                <a:lnTo>
                  <a:pt x="138026" y="196393"/>
                </a:lnTo>
                <a:lnTo>
                  <a:pt x="133567" y="197091"/>
                </a:lnTo>
                <a:lnTo>
                  <a:pt x="135335" y="197174"/>
                </a:lnTo>
                <a:lnTo>
                  <a:pt x="155136" y="196074"/>
                </a:lnTo>
                <a:close/>
                <a:moveTo>
                  <a:pt x="848501" y="103952"/>
                </a:moveTo>
                <a:lnTo>
                  <a:pt x="846184" y="115586"/>
                </a:lnTo>
                <a:lnTo>
                  <a:pt x="845949" y="120471"/>
                </a:lnTo>
                <a:lnTo>
                  <a:pt x="848501" y="103952"/>
                </a:lnTo>
                <a:close/>
                <a:moveTo>
                  <a:pt x="917138" y="24840"/>
                </a:moveTo>
                <a:lnTo>
                  <a:pt x="902356" y="31086"/>
                </a:lnTo>
                <a:cubicBezTo>
                  <a:pt x="887676" y="42894"/>
                  <a:pt x="884740" y="45846"/>
                  <a:pt x="870061" y="54702"/>
                </a:cubicBezTo>
                <a:lnTo>
                  <a:pt x="854428" y="70133"/>
                </a:lnTo>
                <a:lnTo>
                  <a:pt x="854869" y="70510"/>
                </a:lnTo>
                <a:lnTo>
                  <a:pt x="899912" y="39042"/>
                </a:lnTo>
                <a:lnTo>
                  <a:pt x="917138" y="24840"/>
                </a:lnTo>
                <a:close/>
                <a:moveTo>
                  <a:pt x="947266" y="0"/>
                </a:moveTo>
                <a:cubicBezTo>
                  <a:pt x="970760" y="20626"/>
                  <a:pt x="994253" y="35359"/>
                  <a:pt x="1020683" y="53038"/>
                </a:cubicBezTo>
                <a:cubicBezTo>
                  <a:pt x="1052987" y="76611"/>
                  <a:pt x="1076481" y="103130"/>
                  <a:pt x="1108785" y="126702"/>
                </a:cubicBezTo>
                <a:cubicBezTo>
                  <a:pt x="1144025" y="153221"/>
                  <a:pt x="1179266" y="182686"/>
                  <a:pt x="1211569" y="212152"/>
                </a:cubicBezTo>
                <a:cubicBezTo>
                  <a:pt x="1243873" y="238671"/>
                  <a:pt x="1264430" y="256350"/>
                  <a:pt x="1296733" y="282870"/>
                </a:cubicBezTo>
                <a:cubicBezTo>
                  <a:pt x="1326100" y="303495"/>
                  <a:pt x="1349594" y="327068"/>
                  <a:pt x="1376024" y="347694"/>
                </a:cubicBezTo>
                <a:cubicBezTo>
                  <a:pt x="1387771" y="356534"/>
                  <a:pt x="1402455" y="374213"/>
                  <a:pt x="1414201" y="380106"/>
                </a:cubicBezTo>
                <a:cubicBezTo>
                  <a:pt x="1425948" y="388946"/>
                  <a:pt x="1434759" y="397785"/>
                  <a:pt x="1446505" y="403678"/>
                </a:cubicBezTo>
                <a:cubicBezTo>
                  <a:pt x="1440631" y="400731"/>
                  <a:pt x="1387771" y="450823"/>
                  <a:pt x="1381898" y="456716"/>
                </a:cubicBezTo>
                <a:cubicBezTo>
                  <a:pt x="1373088" y="465556"/>
                  <a:pt x="1361341" y="474395"/>
                  <a:pt x="1349594" y="483235"/>
                </a:cubicBezTo>
                <a:cubicBezTo>
                  <a:pt x="1348125" y="484708"/>
                  <a:pt x="1345189" y="489128"/>
                  <a:pt x="1341518" y="493180"/>
                </a:cubicBezTo>
                <a:lnTo>
                  <a:pt x="1340916" y="493553"/>
                </a:lnTo>
                <a:lnTo>
                  <a:pt x="1340916" y="494445"/>
                </a:lnTo>
                <a:lnTo>
                  <a:pt x="1288471" y="541789"/>
                </a:lnTo>
                <a:lnTo>
                  <a:pt x="1287387" y="542820"/>
                </a:lnTo>
                <a:lnTo>
                  <a:pt x="1286898" y="543210"/>
                </a:lnTo>
                <a:lnTo>
                  <a:pt x="1228712" y="595737"/>
                </a:lnTo>
                <a:cubicBezTo>
                  <a:pt x="1188927" y="626981"/>
                  <a:pt x="1147309" y="656291"/>
                  <a:pt x="1105508" y="685415"/>
                </a:cubicBezTo>
                <a:lnTo>
                  <a:pt x="996086" y="763384"/>
                </a:lnTo>
                <a:lnTo>
                  <a:pt x="982350" y="773340"/>
                </a:lnTo>
                <a:lnTo>
                  <a:pt x="979268" y="775631"/>
                </a:lnTo>
                <a:lnTo>
                  <a:pt x="865700" y="871962"/>
                </a:lnTo>
                <a:cubicBezTo>
                  <a:pt x="865700" y="871962"/>
                  <a:pt x="862767" y="871962"/>
                  <a:pt x="862767" y="869013"/>
                </a:cubicBezTo>
                <a:cubicBezTo>
                  <a:pt x="862400" y="864958"/>
                  <a:pt x="862079" y="858414"/>
                  <a:pt x="861730" y="850061"/>
                </a:cubicBezTo>
                <a:lnTo>
                  <a:pt x="860696" y="824566"/>
                </a:lnTo>
                <a:lnTo>
                  <a:pt x="860171" y="819545"/>
                </a:lnTo>
                <a:cubicBezTo>
                  <a:pt x="856321" y="782968"/>
                  <a:pt x="852105" y="741047"/>
                  <a:pt x="849722" y="700784"/>
                </a:cubicBezTo>
                <a:lnTo>
                  <a:pt x="849611" y="697427"/>
                </a:lnTo>
                <a:lnTo>
                  <a:pt x="845029" y="674079"/>
                </a:lnTo>
                <a:cubicBezTo>
                  <a:pt x="842531" y="664632"/>
                  <a:pt x="839632" y="656775"/>
                  <a:pt x="836257" y="651187"/>
                </a:cubicBezTo>
                <a:lnTo>
                  <a:pt x="824758" y="642013"/>
                </a:lnTo>
                <a:lnTo>
                  <a:pt x="671921" y="638721"/>
                </a:lnTo>
                <a:lnTo>
                  <a:pt x="528356" y="641913"/>
                </a:lnTo>
                <a:cubicBezTo>
                  <a:pt x="478488" y="643387"/>
                  <a:pt x="427886" y="646337"/>
                  <a:pt x="376918" y="649655"/>
                </a:cubicBezTo>
                <a:lnTo>
                  <a:pt x="238451" y="658625"/>
                </a:lnTo>
                <a:lnTo>
                  <a:pt x="223059" y="660199"/>
                </a:lnTo>
                <a:lnTo>
                  <a:pt x="172700" y="665923"/>
                </a:lnTo>
                <a:lnTo>
                  <a:pt x="146449" y="669200"/>
                </a:lnTo>
                <a:lnTo>
                  <a:pt x="130090" y="670766"/>
                </a:lnTo>
                <a:lnTo>
                  <a:pt x="119303" y="671992"/>
                </a:lnTo>
                <a:lnTo>
                  <a:pt x="86998" y="674891"/>
                </a:lnTo>
                <a:lnTo>
                  <a:pt x="69000" y="676614"/>
                </a:lnTo>
                <a:lnTo>
                  <a:pt x="68195" y="676578"/>
                </a:lnTo>
                <a:lnTo>
                  <a:pt x="65912" y="676783"/>
                </a:lnTo>
                <a:lnTo>
                  <a:pt x="19176" y="674995"/>
                </a:lnTo>
                <a:lnTo>
                  <a:pt x="17940" y="675462"/>
                </a:lnTo>
                <a:cubicBezTo>
                  <a:pt x="16473" y="675093"/>
                  <a:pt x="15006" y="674355"/>
                  <a:pt x="15006" y="674355"/>
                </a:cubicBezTo>
                <a:lnTo>
                  <a:pt x="14959" y="673023"/>
                </a:lnTo>
                <a:lnTo>
                  <a:pt x="17708" y="674252"/>
                </a:lnTo>
                <a:lnTo>
                  <a:pt x="17560" y="671576"/>
                </a:lnTo>
                <a:lnTo>
                  <a:pt x="14948" y="672743"/>
                </a:lnTo>
                <a:lnTo>
                  <a:pt x="6206" y="429559"/>
                </a:lnTo>
                <a:cubicBezTo>
                  <a:pt x="6206" y="391218"/>
                  <a:pt x="-5528" y="341079"/>
                  <a:pt x="3272" y="305686"/>
                </a:cubicBezTo>
                <a:cubicBezTo>
                  <a:pt x="3272" y="305686"/>
                  <a:pt x="6206" y="305686"/>
                  <a:pt x="6206" y="302737"/>
                </a:cubicBezTo>
                <a:lnTo>
                  <a:pt x="11451" y="302684"/>
                </a:lnTo>
                <a:lnTo>
                  <a:pt x="12668" y="299679"/>
                </a:lnTo>
                <a:cubicBezTo>
                  <a:pt x="30262" y="262607"/>
                  <a:pt x="74247" y="195655"/>
                  <a:pt x="85243" y="193442"/>
                </a:cubicBezTo>
                <a:cubicBezTo>
                  <a:pt x="126296" y="187540"/>
                  <a:pt x="168082" y="186802"/>
                  <a:pt x="209868" y="187171"/>
                </a:cubicBezTo>
                <a:cubicBezTo>
                  <a:pt x="251654" y="187540"/>
                  <a:pt x="293439" y="189016"/>
                  <a:pt x="334492" y="187540"/>
                </a:cubicBezTo>
                <a:cubicBezTo>
                  <a:pt x="378477" y="186065"/>
                  <a:pt x="422463" y="188278"/>
                  <a:pt x="466448" y="191229"/>
                </a:cubicBezTo>
                <a:lnTo>
                  <a:pt x="551013" y="196430"/>
                </a:lnTo>
                <a:lnTo>
                  <a:pt x="480232" y="195599"/>
                </a:lnTo>
                <a:lnTo>
                  <a:pt x="481623" y="195882"/>
                </a:lnTo>
                <a:lnTo>
                  <a:pt x="578188" y="200106"/>
                </a:lnTo>
                <a:cubicBezTo>
                  <a:pt x="600184" y="200106"/>
                  <a:pt x="622914" y="201572"/>
                  <a:pt x="645643" y="203037"/>
                </a:cubicBezTo>
                <a:lnTo>
                  <a:pt x="655856" y="203481"/>
                </a:lnTo>
                <a:lnTo>
                  <a:pt x="660021" y="200930"/>
                </a:lnTo>
                <a:lnTo>
                  <a:pt x="598403" y="199344"/>
                </a:lnTo>
                <a:lnTo>
                  <a:pt x="551013" y="196430"/>
                </a:lnTo>
                <a:lnTo>
                  <a:pt x="579343" y="196762"/>
                </a:lnTo>
                <a:lnTo>
                  <a:pt x="660120" y="200869"/>
                </a:lnTo>
                <a:lnTo>
                  <a:pt x="662632" y="199330"/>
                </a:lnTo>
                <a:lnTo>
                  <a:pt x="748123" y="203552"/>
                </a:lnTo>
                <a:lnTo>
                  <a:pt x="839975" y="207491"/>
                </a:lnTo>
                <a:lnTo>
                  <a:pt x="838933" y="174440"/>
                </a:lnTo>
                <a:lnTo>
                  <a:pt x="848356" y="92902"/>
                </a:lnTo>
                <a:lnTo>
                  <a:pt x="834829" y="81269"/>
                </a:lnTo>
                <a:cubicBezTo>
                  <a:pt x="834829" y="81269"/>
                  <a:pt x="834829" y="78317"/>
                  <a:pt x="834829" y="78317"/>
                </a:cubicBezTo>
                <a:cubicBezTo>
                  <a:pt x="867125" y="54702"/>
                  <a:pt x="902356" y="34038"/>
                  <a:pt x="931716" y="4518"/>
                </a:cubicBezTo>
                <a:cubicBezTo>
                  <a:pt x="931716" y="4518"/>
                  <a:pt x="932450" y="3780"/>
                  <a:pt x="933184" y="3411"/>
                </a:cubicBezTo>
                <a:cubicBezTo>
                  <a:pt x="933918" y="3042"/>
                  <a:pt x="934652" y="3042"/>
                  <a:pt x="934652" y="4518"/>
                </a:cubicBezTo>
                <a:lnTo>
                  <a:pt x="938382" y="7325"/>
                </a:lnTo>
                <a:lnTo>
                  <a:pt x="947266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1600" b="1">
              <a:solidFill>
                <a:srgbClr val="FFFFFF"/>
              </a:solidFill>
            </a:endParaRPr>
          </a:p>
        </p:txBody>
      </p:sp>
      <p:sp>
        <p:nvSpPr>
          <p:cNvPr id="24" name="MH_Other_2">
            <a:extLst>
              <a:ext uri="{FF2B5EF4-FFF2-40B4-BE49-F238E27FC236}">
                <a16:creationId xmlns:a16="http://schemas.microsoft.com/office/drawing/2014/main" id="{19CF13A6-119D-4DF7-AB2B-9A7DF13EBD27}"/>
              </a:ext>
            </a:extLst>
          </p:cNvPr>
          <p:cNvSpPr>
            <a:spLocks/>
          </p:cNvSpPr>
          <p:nvPr>
            <p:custDataLst>
              <p:tags r:id="rId7"/>
            </p:custDataLst>
          </p:nvPr>
        </p:nvSpPr>
        <p:spPr bwMode="auto">
          <a:xfrm>
            <a:off x="4948032" y="1421707"/>
            <a:ext cx="1080000" cy="1080000"/>
          </a:xfrm>
          <a:custGeom>
            <a:avLst/>
            <a:gdLst/>
            <a:ahLst/>
            <a:cxnLst/>
            <a:rect l="0" t="0" r="r" b="b"/>
            <a:pathLst>
              <a:path w="1446505" h="871962">
                <a:moveTo>
                  <a:pt x="14948" y="672743"/>
                </a:moveTo>
                <a:lnTo>
                  <a:pt x="14959" y="673023"/>
                </a:lnTo>
                <a:lnTo>
                  <a:pt x="14639" y="672880"/>
                </a:lnTo>
                <a:lnTo>
                  <a:pt x="14948" y="672743"/>
                </a:lnTo>
                <a:close/>
                <a:moveTo>
                  <a:pt x="834624" y="209741"/>
                </a:moveTo>
                <a:lnTo>
                  <a:pt x="840060" y="210194"/>
                </a:lnTo>
                <a:lnTo>
                  <a:pt x="840054" y="210017"/>
                </a:lnTo>
                <a:lnTo>
                  <a:pt x="834624" y="209741"/>
                </a:lnTo>
                <a:close/>
                <a:moveTo>
                  <a:pt x="677265" y="202293"/>
                </a:moveTo>
                <a:lnTo>
                  <a:pt x="674619" y="203138"/>
                </a:lnTo>
                <a:lnTo>
                  <a:pt x="682685" y="203138"/>
                </a:lnTo>
                <a:lnTo>
                  <a:pt x="692289" y="205065"/>
                </a:lnTo>
                <a:lnTo>
                  <a:pt x="713098" y="205969"/>
                </a:lnTo>
                <a:lnTo>
                  <a:pt x="737912" y="205969"/>
                </a:lnTo>
                <a:lnTo>
                  <a:pt x="724090" y="205255"/>
                </a:lnTo>
                <a:cubicBezTo>
                  <a:pt x="709457" y="205255"/>
                  <a:pt x="691897" y="205255"/>
                  <a:pt x="677265" y="202293"/>
                </a:cubicBezTo>
                <a:close/>
                <a:moveTo>
                  <a:pt x="155136" y="196074"/>
                </a:moveTo>
                <a:lnTo>
                  <a:pt x="138026" y="196393"/>
                </a:lnTo>
                <a:lnTo>
                  <a:pt x="133567" y="197091"/>
                </a:lnTo>
                <a:lnTo>
                  <a:pt x="135335" y="197174"/>
                </a:lnTo>
                <a:lnTo>
                  <a:pt x="155136" y="196074"/>
                </a:lnTo>
                <a:close/>
                <a:moveTo>
                  <a:pt x="848501" y="103952"/>
                </a:moveTo>
                <a:lnTo>
                  <a:pt x="846184" y="115586"/>
                </a:lnTo>
                <a:lnTo>
                  <a:pt x="845949" y="120471"/>
                </a:lnTo>
                <a:lnTo>
                  <a:pt x="848501" y="103952"/>
                </a:lnTo>
                <a:close/>
                <a:moveTo>
                  <a:pt x="917138" y="24840"/>
                </a:moveTo>
                <a:lnTo>
                  <a:pt x="902356" y="31086"/>
                </a:lnTo>
                <a:cubicBezTo>
                  <a:pt x="887676" y="42894"/>
                  <a:pt x="884740" y="45846"/>
                  <a:pt x="870061" y="54702"/>
                </a:cubicBezTo>
                <a:lnTo>
                  <a:pt x="854428" y="70133"/>
                </a:lnTo>
                <a:lnTo>
                  <a:pt x="854869" y="70510"/>
                </a:lnTo>
                <a:lnTo>
                  <a:pt x="899912" y="39042"/>
                </a:lnTo>
                <a:lnTo>
                  <a:pt x="917138" y="24840"/>
                </a:lnTo>
                <a:close/>
                <a:moveTo>
                  <a:pt x="947266" y="0"/>
                </a:moveTo>
                <a:cubicBezTo>
                  <a:pt x="970760" y="20626"/>
                  <a:pt x="994253" y="35359"/>
                  <a:pt x="1020683" y="53038"/>
                </a:cubicBezTo>
                <a:cubicBezTo>
                  <a:pt x="1052987" y="76611"/>
                  <a:pt x="1076481" y="103130"/>
                  <a:pt x="1108785" y="126702"/>
                </a:cubicBezTo>
                <a:cubicBezTo>
                  <a:pt x="1144025" y="153221"/>
                  <a:pt x="1179266" y="182686"/>
                  <a:pt x="1211569" y="212152"/>
                </a:cubicBezTo>
                <a:cubicBezTo>
                  <a:pt x="1243873" y="238671"/>
                  <a:pt x="1264430" y="256350"/>
                  <a:pt x="1296733" y="282870"/>
                </a:cubicBezTo>
                <a:cubicBezTo>
                  <a:pt x="1326100" y="303495"/>
                  <a:pt x="1349594" y="327068"/>
                  <a:pt x="1376024" y="347694"/>
                </a:cubicBezTo>
                <a:cubicBezTo>
                  <a:pt x="1387771" y="356534"/>
                  <a:pt x="1402455" y="374213"/>
                  <a:pt x="1414201" y="380106"/>
                </a:cubicBezTo>
                <a:cubicBezTo>
                  <a:pt x="1425948" y="388946"/>
                  <a:pt x="1434759" y="397785"/>
                  <a:pt x="1446505" y="403678"/>
                </a:cubicBezTo>
                <a:cubicBezTo>
                  <a:pt x="1440631" y="400731"/>
                  <a:pt x="1387771" y="450823"/>
                  <a:pt x="1381898" y="456716"/>
                </a:cubicBezTo>
                <a:cubicBezTo>
                  <a:pt x="1373088" y="465556"/>
                  <a:pt x="1361341" y="474395"/>
                  <a:pt x="1349594" y="483235"/>
                </a:cubicBezTo>
                <a:cubicBezTo>
                  <a:pt x="1348125" y="484708"/>
                  <a:pt x="1345189" y="489128"/>
                  <a:pt x="1341518" y="493180"/>
                </a:cubicBezTo>
                <a:lnTo>
                  <a:pt x="1340916" y="493553"/>
                </a:lnTo>
                <a:lnTo>
                  <a:pt x="1340916" y="494445"/>
                </a:lnTo>
                <a:lnTo>
                  <a:pt x="1288471" y="541789"/>
                </a:lnTo>
                <a:lnTo>
                  <a:pt x="1287387" y="542820"/>
                </a:lnTo>
                <a:lnTo>
                  <a:pt x="1286898" y="543210"/>
                </a:lnTo>
                <a:lnTo>
                  <a:pt x="1228712" y="595737"/>
                </a:lnTo>
                <a:cubicBezTo>
                  <a:pt x="1188927" y="626981"/>
                  <a:pt x="1147309" y="656291"/>
                  <a:pt x="1105508" y="685415"/>
                </a:cubicBezTo>
                <a:lnTo>
                  <a:pt x="996086" y="763384"/>
                </a:lnTo>
                <a:lnTo>
                  <a:pt x="982350" y="773340"/>
                </a:lnTo>
                <a:lnTo>
                  <a:pt x="979268" y="775631"/>
                </a:lnTo>
                <a:lnTo>
                  <a:pt x="865700" y="871962"/>
                </a:lnTo>
                <a:cubicBezTo>
                  <a:pt x="865700" y="871962"/>
                  <a:pt x="862767" y="871962"/>
                  <a:pt x="862767" y="869013"/>
                </a:cubicBezTo>
                <a:cubicBezTo>
                  <a:pt x="862400" y="864958"/>
                  <a:pt x="862079" y="858414"/>
                  <a:pt x="861730" y="850061"/>
                </a:cubicBezTo>
                <a:lnTo>
                  <a:pt x="860696" y="824566"/>
                </a:lnTo>
                <a:lnTo>
                  <a:pt x="860171" y="819545"/>
                </a:lnTo>
                <a:cubicBezTo>
                  <a:pt x="856321" y="782968"/>
                  <a:pt x="852105" y="741047"/>
                  <a:pt x="849722" y="700784"/>
                </a:cubicBezTo>
                <a:lnTo>
                  <a:pt x="849611" y="697427"/>
                </a:lnTo>
                <a:lnTo>
                  <a:pt x="845029" y="674079"/>
                </a:lnTo>
                <a:cubicBezTo>
                  <a:pt x="842531" y="664632"/>
                  <a:pt x="839632" y="656775"/>
                  <a:pt x="836257" y="651187"/>
                </a:cubicBezTo>
                <a:lnTo>
                  <a:pt x="824758" y="642013"/>
                </a:lnTo>
                <a:lnTo>
                  <a:pt x="671921" y="638721"/>
                </a:lnTo>
                <a:lnTo>
                  <a:pt x="528356" y="641913"/>
                </a:lnTo>
                <a:cubicBezTo>
                  <a:pt x="478488" y="643387"/>
                  <a:pt x="427886" y="646337"/>
                  <a:pt x="376918" y="649655"/>
                </a:cubicBezTo>
                <a:lnTo>
                  <a:pt x="238451" y="658625"/>
                </a:lnTo>
                <a:lnTo>
                  <a:pt x="223059" y="660199"/>
                </a:lnTo>
                <a:lnTo>
                  <a:pt x="172700" y="665923"/>
                </a:lnTo>
                <a:lnTo>
                  <a:pt x="146449" y="669200"/>
                </a:lnTo>
                <a:lnTo>
                  <a:pt x="130090" y="670766"/>
                </a:lnTo>
                <a:lnTo>
                  <a:pt x="119303" y="671992"/>
                </a:lnTo>
                <a:lnTo>
                  <a:pt x="86998" y="674891"/>
                </a:lnTo>
                <a:lnTo>
                  <a:pt x="69000" y="676614"/>
                </a:lnTo>
                <a:lnTo>
                  <a:pt x="68195" y="676578"/>
                </a:lnTo>
                <a:lnTo>
                  <a:pt x="65912" y="676783"/>
                </a:lnTo>
                <a:lnTo>
                  <a:pt x="19176" y="674995"/>
                </a:lnTo>
                <a:lnTo>
                  <a:pt x="17940" y="675462"/>
                </a:lnTo>
                <a:cubicBezTo>
                  <a:pt x="16473" y="675093"/>
                  <a:pt x="15006" y="674355"/>
                  <a:pt x="15006" y="674355"/>
                </a:cubicBezTo>
                <a:lnTo>
                  <a:pt x="14959" y="673023"/>
                </a:lnTo>
                <a:lnTo>
                  <a:pt x="17708" y="674252"/>
                </a:lnTo>
                <a:lnTo>
                  <a:pt x="17560" y="671576"/>
                </a:lnTo>
                <a:lnTo>
                  <a:pt x="14948" y="672743"/>
                </a:lnTo>
                <a:lnTo>
                  <a:pt x="6206" y="429559"/>
                </a:lnTo>
                <a:cubicBezTo>
                  <a:pt x="6206" y="391218"/>
                  <a:pt x="-5528" y="341079"/>
                  <a:pt x="3272" y="305686"/>
                </a:cubicBezTo>
                <a:cubicBezTo>
                  <a:pt x="3272" y="305686"/>
                  <a:pt x="6206" y="305686"/>
                  <a:pt x="6206" y="302737"/>
                </a:cubicBezTo>
                <a:lnTo>
                  <a:pt x="11451" y="302684"/>
                </a:lnTo>
                <a:lnTo>
                  <a:pt x="12668" y="299679"/>
                </a:lnTo>
                <a:cubicBezTo>
                  <a:pt x="30262" y="262607"/>
                  <a:pt x="74247" y="195655"/>
                  <a:pt x="85243" y="193442"/>
                </a:cubicBezTo>
                <a:cubicBezTo>
                  <a:pt x="126296" y="187540"/>
                  <a:pt x="168082" y="186802"/>
                  <a:pt x="209868" y="187171"/>
                </a:cubicBezTo>
                <a:cubicBezTo>
                  <a:pt x="251654" y="187540"/>
                  <a:pt x="293439" y="189016"/>
                  <a:pt x="334492" y="187540"/>
                </a:cubicBezTo>
                <a:cubicBezTo>
                  <a:pt x="378477" y="186065"/>
                  <a:pt x="422463" y="188278"/>
                  <a:pt x="466448" y="191229"/>
                </a:cubicBezTo>
                <a:lnTo>
                  <a:pt x="551013" y="196430"/>
                </a:lnTo>
                <a:lnTo>
                  <a:pt x="480232" y="195599"/>
                </a:lnTo>
                <a:lnTo>
                  <a:pt x="481623" y="195882"/>
                </a:lnTo>
                <a:lnTo>
                  <a:pt x="578188" y="200106"/>
                </a:lnTo>
                <a:cubicBezTo>
                  <a:pt x="600184" y="200106"/>
                  <a:pt x="622914" y="201572"/>
                  <a:pt x="645643" y="203037"/>
                </a:cubicBezTo>
                <a:lnTo>
                  <a:pt x="655856" y="203481"/>
                </a:lnTo>
                <a:lnTo>
                  <a:pt x="660021" y="200930"/>
                </a:lnTo>
                <a:lnTo>
                  <a:pt x="598403" y="199344"/>
                </a:lnTo>
                <a:lnTo>
                  <a:pt x="551013" y="196430"/>
                </a:lnTo>
                <a:lnTo>
                  <a:pt x="579343" y="196762"/>
                </a:lnTo>
                <a:lnTo>
                  <a:pt x="660120" y="200869"/>
                </a:lnTo>
                <a:lnTo>
                  <a:pt x="662632" y="199330"/>
                </a:lnTo>
                <a:lnTo>
                  <a:pt x="748123" y="203552"/>
                </a:lnTo>
                <a:lnTo>
                  <a:pt x="839975" y="207491"/>
                </a:lnTo>
                <a:lnTo>
                  <a:pt x="838933" y="174440"/>
                </a:lnTo>
                <a:lnTo>
                  <a:pt x="848356" y="92902"/>
                </a:lnTo>
                <a:lnTo>
                  <a:pt x="834829" y="81269"/>
                </a:lnTo>
                <a:cubicBezTo>
                  <a:pt x="834829" y="81269"/>
                  <a:pt x="834829" y="78317"/>
                  <a:pt x="834829" y="78317"/>
                </a:cubicBezTo>
                <a:cubicBezTo>
                  <a:pt x="867125" y="54702"/>
                  <a:pt x="902356" y="34038"/>
                  <a:pt x="931716" y="4518"/>
                </a:cubicBezTo>
                <a:cubicBezTo>
                  <a:pt x="931716" y="4518"/>
                  <a:pt x="932450" y="3780"/>
                  <a:pt x="933184" y="3411"/>
                </a:cubicBezTo>
                <a:cubicBezTo>
                  <a:pt x="933918" y="3042"/>
                  <a:pt x="934652" y="3042"/>
                  <a:pt x="934652" y="4518"/>
                </a:cubicBezTo>
                <a:lnTo>
                  <a:pt x="938382" y="7325"/>
                </a:lnTo>
                <a:lnTo>
                  <a:pt x="947266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1600" b="1">
              <a:solidFill>
                <a:srgbClr val="FFFFFF"/>
              </a:solidFill>
            </a:endParaRPr>
          </a:p>
        </p:txBody>
      </p:sp>
      <p:sp>
        <p:nvSpPr>
          <p:cNvPr id="25" name="MH_Other_3">
            <a:extLst>
              <a:ext uri="{FF2B5EF4-FFF2-40B4-BE49-F238E27FC236}">
                <a16:creationId xmlns:a16="http://schemas.microsoft.com/office/drawing/2014/main" id="{85676191-6AA2-449A-8989-C56F416EF71A}"/>
              </a:ext>
            </a:extLst>
          </p:cNvPr>
          <p:cNvSpPr>
            <a:spLocks/>
          </p:cNvSpPr>
          <p:nvPr>
            <p:custDataLst>
              <p:tags r:id="rId8"/>
            </p:custDataLst>
          </p:nvPr>
        </p:nvSpPr>
        <p:spPr bwMode="auto">
          <a:xfrm>
            <a:off x="7876235" y="1421707"/>
            <a:ext cx="1080000" cy="1080000"/>
          </a:xfrm>
          <a:custGeom>
            <a:avLst/>
            <a:gdLst/>
            <a:ahLst/>
            <a:cxnLst/>
            <a:rect l="0" t="0" r="r" b="b"/>
            <a:pathLst>
              <a:path w="1446505" h="871962">
                <a:moveTo>
                  <a:pt x="14948" y="672743"/>
                </a:moveTo>
                <a:lnTo>
                  <a:pt x="14959" y="673023"/>
                </a:lnTo>
                <a:lnTo>
                  <a:pt x="14639" y="672880"/>
                </a:lnTo>
                <a:lnTo>
                  <a:pt x="14948" y="672743"/>
                </a:lnTo>
                <a:close/>
                <a:moveTo>
                  <a:pt x="834624" y="209741"/>
                </a:moveTo>
                <a:lnTo>
                  <a:pt x="840060" y="210194"/>
                </a:lnTo>
                <a:lnTo>
                  <a:pt x="840054" y="210017"/>
                </a:lnTo>
                <a:lnTo>
                  <a:pt x="834624" y="209741"/>
                </a:lnTo>
                <a:close/>
                <a:moveTo>
                  <a:pt x="677265" y="202293"/>
                </a:moveTo>
                <a:lnTo>
                  <a:pt x="674619" y="203138"/>
                </a:lnTo>
                <a:lnTo>
                  <a:pt x="682685" y="203138"/>
                </a:lnTo>
                <a:lnTo>
                  <a:pt x="692289" y="205065"/>
                </a:lnTo>
                <a:lnTo>
                  <a:pt x="713098" y="205969"/>
                </a:lnTo>
                <a:lnTo>
                  <a:pt x="737912" y="205969"/>
                </a:lnTo>
                <a:lnTo>
                  <a:pt x="724090" y="205255"/>
                </a:lnTo>
                <a:cubicBezTo>
                  <a:pt x="709457" y="205255"/>
                  <a:pt x="691897" y="205255"/>
                  <a:pt x="677265" y="202293"/>
                </a:cubicBezTo>
                <a:close/>
                <a:moveTo>
                  <a:pt x="155136" y="196074"/>
                </a:moveTo>
                <a:lnTo>
                  <a:pt x="138026" y="196393"/>
                </a:lnTo>
                <a:lnTo>
                  <a:pt x="133567" y="197091"/>
                </a:lnTo>
                <a:lnTo>
                  <a:pt x="135335" y="197174"/>
                </a:lnTo>
                <a:lnTo>
                  <a:pt x="155136" y="196074"/>
                </a:lnTo>
                <a:close/>
                <a:moveTo>
                  <a:pt x="848501" y="103952"/>
                </a:moveTo>
                <a:lnTo>
                  <a:pt x="846184" y="115586"/>
                </a:lnTo>
                <a:lnTo>
                  <a:pt x="845949" y="120471"/>
                </a:lnTo>
                <a:lnTo>
                  <a:pt x="848501" y="103952"/>
                </a:lnTo>
                <a:close/>
                <a:moveTo>
                  <a:pt x="917138" y="24840"/>
                </a:moveTo>
                <a:lnTo>
                  <a:pt x="902356" y="31086"/>
                </a:lnTo>
                <a:cubicBezTo>
                  <a:pt x="887676" y="42894"/>
                  <a:pt x="884740" y="45846"/>
                  <a:pt x="870061" y="54702"/>
                </a:cubicBezTo>
                <a:lnTo>
                  <a:pt x="854428" y="70133"/>
                </a:lnTo>
                <a:lnTo>
                  <a:pt x="854869" y="70510"/>
                </a:lnTo>
                <a:lnTo>
                  <a:pt x="899912" y="39042"/>
                </a:lnTo>
                <a:lnTo>
                  <a:pt x="917138" y="24840"/>
                </a:lnTo>
                <a:close/>
                <a:moveTo>
                  <a:pt x="947266" y="0"/>
                </a:moveTo>
                <a:cubicBezTo>
                  <a:pt x="970760" y="20626"/>
                  <a:pt x="994253" y="35359"/>
                  <a:pt x="1020683" y="53038"/>
                </a:cubicBezTo>
                <a:cubicBezTo>
                  <a:pt x="1052987" y="76611"/>
                  <a:pt x="1076481" y="103130"/>
                  <a:pt x="1108785" y="126702"/>
                </a:cubicBezTo>
                <a:cubicBezTo>
                  <a:pt x="1144025" y="153221"/>
                  <a:pt x="1179266" y="182686"/>
                  <a:pt x="1211569" y="212152"/>
                </a:cubicBezTo>
                <a:cubicBezTo>
                  <a:pt x="1243873" y="238671"/>
                  <a:pt x="1264430" y="256350"/>
                  <a:pt x="1296733" y="282870"/>
                </a:cubicBezTo>
                <a:cubicBezTo>
                  <a:pt x="1326100" y="303495"/>
                  <a:pt x="1349594" y="327068"/>
                  <a:pt x="1376024" y="347694"/>
                </a:cubicBezTo>
                <a:cubicBezTo>
                  <a:pt x="1387771" y="356534"/>
                  <a:pt x="1402455" y="374213"/>
                  <a:pt x="1414201" y="380106"/>
                </a:cubicBezTo>
                <a:cubicBezTo>
                  <a:pt x="1425948" y="388946"/>
                  <a:pt x="1434759" y="397785"/>
                  <a:pt x="1446505" y="403678"/>
                </a:cubicBezTo>
                <a:cubicBezTo>
                  <a:pt x="1440631" y="400731"/>
                  <a:pt x="1387771" y="450823"/>
                  <a:pt x="1381898" y="456716"/>
                </a:cubicBezTo>
                <a:cubicBezTo>
                  <a:pt x="1373088" y="465556"/>
                  <a:pt x="1361341" y="474395"/>
                  <a:pt x="1349594" y="483235"/>
                </a:cubicBezTo>
                <a:cubicBezTo>
                  <a:pt x="1348125" y="484708"/>
                  <a:pt x="1345189" y="489128"/>
                  <a:pt x="1341518" y="493180"/>
                </a:cubicBezTo>
                <a:lnTo>
                  <a:pt x="1340916" y="493553"/>
                </a:lnTo>
                <a:lnTo>
                  <a:pt x="1340916" y="494445"/>
                </a:lnTo>
                <a:lnTo>
                  <a:pt x="1288471" y="541789"/>
                </a:lnTo>
                <a:lnTo>
                  <a:pt x="1287387" y="542820"/>
                </a:lnTo>
                <a:lnTo>
                  <a:pt x="1286898" y="543210"/>
                </a:lnTo>
                <a:lnTo>
                  <a:pt x="1228712" y="595737"/>
                </a:lnTo>
                <a:cubicBezTo>
                  <a:pt x="1188927" y="626981"/>
                  <a:pt x="1147309" y="656291"/>
                  <a:pt x="1105508" y="685415"/>
                </a:cubicBezTo>
                <a:lnTo>
                  <a:pt x="996086" y="763384"/>
                </a:lnTo>
                <a:lnTo>
                  <a:pt x="982350" y="773340"/>
                </a:lnTo>
                <a:lnTo>
                  <a:pt x="979268" y="775631"/>
                </a:lnTo>
                <a:lnTo>
                  <a:pt x="865700" y="871962"/>
                </a:lnTo>
                <a:cubicBezTo>
                  <a:pt x="865700" y="871962"/>
                  <a:pt x="862767" y="871962"/>
                  <a:pt x="862767" y="869013"/>
                </a:cubicBezTo>
                <a:cubicBezTo>
                  <a:pt x="862400" y="864958"/>
                  <a:pt x="862079" y="858414"/>
                  <a:pt x="861730" y="850061"/>
                </a:cubicBezTo>
                <a:lnTo>
                  <a:pt x="860696" y="824566"/>
                </a:lnTo>
                <a:lnTo>
                  <a:pt x="860171" y="819545"/>
                </a:lnTo>
                <a:cubicBezTo>
                  <a:pt x="856321" y="782968"/>
                  <a:pt x="852105" y="741047"/>
                  <a:pt x="849722" y="700784"/>
                </a:cubicBezTo>
                <a:lnTo>
                  <a:pt x="849611" y="697427"/>
                </a:lnTo>
                <a:lnTo>
                  <a:pt x="845029" y="674079"/>
                </a:lnTo>
                <a:cubicBezTo>
                  <a:pt x="842531" y="664632"/>
                  <a:pt x="839632" y="656775"/>
                  <a:pt x="836257" y="651187"/>
                </a:cubicBezTo>
                <a:lnTo>
                  <a:pt x="824758" y="642013"/>
                </a:lnTo>
                <a:lnTo>
                  <a:pt x="671921" y="638721"/>
                </a:lnTo>
                <a:lnTo>
                  <a:pt x="528356" y="641913"/>
                </a:lnTo>
                <a:cubicBezTo>
                  <a:pt x="478488" y="643387"/>
                  <a:pt x="427886" y="646337"/>
                  <a:pt x="376918" y="649655"/>
                </a:cubicBezTo>
                <a:lnTo>
                  <a:pt x="238451" y="658625"/>
                </a:lnTo>
                <a:lnTo>
                  <a:pt x="223059" y="660199"/>
                </a:lnTo>
                <a:lnTo>
                  <a:pt x="172700" y="665923"/>
                </a:lnTo>
                <a:lnTo>
                  <a:pt x="146449" y="669200"/>
                </a:lnTo>
                <a:lnTo>
                  <a:pt x="130090" y="670766"/>
                </a:lnTo>
                <a:lnTo>
                  <a:pt x="119303" y="671992"/>
                </a:lnTo>
                <a:lnTo>
                  <a:pt x="86998" y="674891"/>
                </a:lnTo>
                <a:lnTo>
                  <a:pt x="69000" y="676614"/>
                </a:lnTo>
                <a:lnTo>
                  <a:pt x="68195" y="676578"/>
                </a:lnTo>
                <a:lnTo>
                  <a:pt x="65912" y="676783"/>
                </a:lnTo>
                <a:lnTo>
                  <a:pt x="19176" y="674995"/>
                </a:lnTo>
                <a:lnTo>
                  <a:pt x="17940" y="675462"/>
                </a:lnTo>
                <a:cubicBezTo>
                  <a:pt x="16473" y="675093"/>
                  <a:pt x="15006" y="674355"/>
                  <a:pt x="15006" y="674355"/>
                </a:cubicBezTo>
                <a:lnTo>
                  <a:pt x="14959" y="673023"/>
                </a:lnTo>
                <a:lnTo>
                  <a:pt x="17708" y="674252"/>
                </a:lnTo>
                <a:lnTo>
                  <a:pt x="17560" y="671576"/>
                </a:lnTo>
                <a:lnTo>
                  <a:pt x="14948" y="672743"/>
                </a:lnTo>
                <a:lnTo>
                  <a:pt x="6206" y="429559"/>
                </a:lnTo>
                <a:cubicBezTo>
                  <a:pt x="6206" y="391218"/>
                  <a:pt x="-5528" y="341079"/>
                  <a:pt x="3272" y="305686"/>
                </a:cubicBezTo>
                <a:cubicBezTo>
                  <a:pt x="3272" y="305686"/>
                  <a:pt x="6206" y="305686"/>
                  <a:pt x="6206" y="302737"/>
                </a:cubicBezTo>
                <a:lnTo>
                  <a:pt x="11451" y="302684"/>
                </a:lnTo>
                <a:lnTo>
                  <a:pt x="12668" y="299679"/>
                </a:lnTo>
                <a:cubicBezTo>
                  <a:pt x="30262" y="262607"/>
                  <a:pt x="74247" y="195655"/>
                  <a:pt x="85243" y="193442"/>
                </a:cubicBezTo>
                <a:cubicBezTo>
                  <a:pt x="126296" y="187540"/>
                  <a:pt x="168082" y="186802"/>
                  <a:pt x="209868" y="187171"/>
                </a:cubicBezTo>
                <a:cubicBezTo>
                  <a:pt x="251654" y="187540"/>
                  <a:pt x="293439" y="189016"/>
                  <a:pt x="334492" y="187540"/>
                </a:cubicBezTo>
                <a:cubicBezTo>
                  <a:pt x="378477" y="186065"/>
                  <a:pt x="422463" y="188278"/>
                  <a:pt x="466448" y="191229"/>
                </a:cubicBezTo>
                <a:lnTo>
                  <a:pt x="551013" y="196430"/>
                </a:lnTo>
                <a:lnTo>
                  <a:pt x="480232" y="195599"/>
                </a:lnTo>
                <a:lnTo>
                  <a:pt x="481623" y="195882"/>
                </a:lnTo>
                <a:lnTo>
                  <a:pt x="578188" y="200106"/>
                </a:lnTo>
                <a:cubicBezTo>
                  <a:pt x="600184" y="200106"/>
                  <a:pt x="622914" y="201572"/>
                  <a:pt x="645643" y="203037"/>
                </a:cubicBezTo>
                <a:lnTo>
                  <a:pt x="655856" y="203481"/>
                </a:lnTo>
                <a:lnTo>
                  <a:pt x="660021" y="200930"/>
                </a:lnTo>
                <a:lnTo>
                  <a:pt x="598403" y="199344"/>
                </a:lnTo>
                <a:lnTo>
                  <a:pt x="551013" y="196430"/>
                </a:lnTo>
                <a:lnTo>
                  <a:pt x="579343" y="196762"/>
                </a:lnTo>
                <a:lnTo>
                  <a:pt x="660120" y="200869"/>
                </a:lnTo>
                <a:lnTo>
                  <a:pt x="662632" y="199330"/>
                </a:lnTo>
                <a:lnTo>
                  <a:pt x="748123" y="203552"/>
                </a:lnTo>
                <a:lnTo>
                  <a:pt x="839975" y="207491"/>
                </a:lnTo>
                <a:lnTo>
                  <a:pt x="838933" y="174440"/>
                </a:lnTo>
                <a:lnTo>
                  <a:pt x="848356" y="92902"/>
                </a:lnTo>
                <a:lnTo>
                  <a:pt x="834829" y="81269"/>
                </a:lnTo>
                <a:cubicBezTo>
                  <a:pt x="834829" y="81269"/>
                  <a:pt x="834829" y="78317"/>
                  <a:pt x="834829" y="78317"/>
                </a:cubicBezTo>
                <a:cubicBezTo>
                  <a:pt x="867125" y="54702"/>
                  <a:pt x="902356" y="34038"/>
                  <a:pt x="931716" y="4518"/>
                </a:cubicBezTo>
                <a:cubicBezTo>
                  <a:pt x="931716" y="4518"/>
                  <a:pt x="932450" y="3780"/>
                  <a:pt x="933184" y="3411"/>
                </a:cubicBezTo>
                <a:cubicBezTo>
                  <a:pt x="933918" y="3042"/>
                  <a:pt x="934652" y="3042"/>
                  <a:pt x="934652" y="4518"/>
                </a:cubicBezTo>
                <a:lnTo>
                  <a:pt x="938382" y="7325"/>
                </a:lnTo>
                <a:lnTo>
                  <a:pt x="947266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1600" b="1">
              <a:solidFill>
                <a:srgbClr val="FFFFFF"/>
              </a:solidFill>
            </a:endParaRPr>
          </a:p>
        </p:txBody>
      </p:sp>
      <p:sp>
        <p:nvSpPr>
          <p:cNvPr id="26" name="MH_Text_1">
            <a:extLst>
              <a:ext uri="{FF2B5EF4-FFF2-40B4-BE49-F238E27FC236}">
                <a16:creationId xmlns:a16="http://schemas.microsoft.com/office/drawing/2014/main" id="{9F71FF31-3A5B-4F9B-BD51-2C421ADE4E84}"/>
              </a:ext>
            </a:extLst>
          </p:cNvPr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2676" y="2677905"/>
            <a:ext cx="2807033" cy="987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defPPr>
              <a:defRPr lang="zh-CN"/>
            </a:defPPr>
            <a:lvl1pPr marL="0" indent="0" algn="ctr" eaLnBrk="1" hangingPunct="1">
              <a:lnSpc>
                <a:spcPct val="120000"/>
              </a:lnSpc>
              <a:buSzPct val="80000"/>
              <a:defRPr>
                <a:solidFill>
                  <a:srgbClr val="A7CA28"/>
                </a:solidFill>
                <a:latin typeface="华康少女文字W5(P)" panose="040F0500000000000000" pitchFamily="82" charset="-122"/>
                <a:ea typeface="华康少女文字W5(P)" panose="040F0500000000000000" pitchFamily="82" charset="-122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fontAlgn="base">
              <a:spcBef>
                <a:spcPct val="0"/>
              </a:spcBef>
              <a:spcAft>
                <a:spcPct val="0"/>
              </a:spcAft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</a:lvl9pPr>
          </a:lstStyle>
          <a:p>
            <a:pPr>
              <a:lnSpc>
                <a:spcPct val="100000"/>
              </a:lnSpc>
            </a:pPr>
            <a:r>
              <a:rPr lang="en-US" sz="3200" b="1" dirty="0" err="1">
                <a:latin typeface="+mn-lt"/>
              </a:rPr>
              <a:t>Nước</a:t>
            </a:r>
            <a:r>
              <a:rPr lang="en-US" sz="3200" b="1" dirty="0">
                <a:latin typeface="+mn-lt"/>
              </a:rPr>
              <a:t> ở </a:t>
            </a:r>
            <a:r>
              <a:rPr lang="en-US" sz="3200" b="1" dirty="0" err="1">
                <a:latin typeface="+mn-lt"/>
              </a:rPr>
              <a:t>trong</a:t>
            </a:r>
            <a:r>
              <a:rPr lang="en-US" sz="3200" b="1" dirty="0">
                <a:latin typeface="+mn-lt"/>
              </a:rPr>
              <a:t> 3 </a:t>
            </a:r>
            <a:r>
              <a:rPr lang="en-US" sz="3200" b="1" dirty="0" err="1">
                <a:latin typeface="+mn-lt"/>
              </a:rPr>
              <a:t>ly</a:t>
            </a:r>
            <a:r>
              <a:rPr lang="en-US" sz="3200" b="1" dirty="0">
                <a:latin typeface="+mn-lt"/>
              </a:rPr>
              <a:t> ban </a:t>
            </a:r>
            <a:r>
              <a:rPr lang="en-US" sz="3200" b="1" dirty="0" err="1">
                <a:latin typeface="+mn-lt"/>
              </a:rPr>
              <a:t>đầu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như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nhau</a:t>
            </a:r>
            <a:r>
              <a:rPr lang="en-US" sz="3200" b="1" dirty="0">
                <a:latin typeface="+mn-lt"/>
              </a:rPr>
              <a:t>. </a:t>
            </a:r>
            <a:endParaRPr lang="en-US" sz="3200" dirty="0">
              <a:latin typeface="+mn-lt"/>
            </a:endParaRPr>
          </a:p>
        </p:txBody>
      </p:sp>
      <p:sp>
        <p:nvSpPr>
          <p:cNvPr id="27" name="MH_Text_2">
            <a:extLst>
              <a:ext uri="{FF2B5EF4-FFF2-40B4-BE49-F238E27FC236}">
                <a16:creationId xmlns:a16="http://schemas.microsoft.com/office/drawing/2014/main" id="{8C526BC1-0FC6-44A9-8A44-0D4C8A8341A9}"/>
              </a:ext>
            </a:extLst>
          </p:cNvPr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856806" y="2701382"/>
            <a:ext cx="2688458" cy="89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defPPr>
              <a:defRPr lang="zh-CN"/>
            </a:defPPr>
            <a:lvl1pPr marL="0" indent="0" algn="ctr" eaLnBrk="1" hangingPunct="1">
              <a:lnSpc>
                <a:spcPct val="120000"/>
              </a:lnSpc>
              <a:buSzPct val="80000"/>
              <a:defRPr>
                <a:latin typeface="+mn-lt"/>
                <a:ea typeface="+mn-ea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fontAlgn="base">
              <a:spcBef>
                <a:spcPct val="0"/>
              </a:spcBef>
              <a:spcAft>
                <a:spcPct val="0"/>
              </a:spcAft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</a:lvl9pPr>
          </a:lstStyle>
          <a:p>
            <a:pPr>
              <a:lnSpc>
                <a:spcPct val="100000"/>
              </a:lnSpc>
            </a:pPr>
            <a:r>
              <a:rPr lang="en-US" sz="3200" b="1" dirty="0">
                <a:solidFill>
                  <a:srgbClr val="FF0000"/>
                </a:solidFill>
              </a:rPr>
              <a:t>Sau </a:t>
            </a:r>
            <a:r>
              <a:rPr lang="en-US" sz="3200" b="1" dirty="0" err="1">
                <a:solidFill>
                  <a:srgbClr val="FF0000"/>
                </a:solidFill>
              </a:rPr>
              <a:t>đó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đổ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thêm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ít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nước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sôi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vào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ly</a:t>
            </a:r>
            <a:r>
              <a:rPr lang="en-US" sz="3200" b="1" dirty="0">
                <a:solidFill>
                  <a:srgbClr val="FF0000"/>
                </a:solidFill>
              </a:rPr>
              <a:t> 3 </a:t>
            </a:r>
            <a:r>
              <a:rPr lang="en-US" sz="3200" b="1" dirty="0" err="1">
                <a:solidFill>
                  <a:srgbClr val="FF0000"/>
                </a:solidFill>
              </a:rPr>
              <a:t>và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cho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đá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vào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ly</a:t>
            </a:r>
            <a:r>
              <a:rPr lang="en-US" sz="3200" b="1" dirty="0">
                <a:solidFill>
                  <a:srgbClr val="FF0000"/>
                </a:solidFill>
              </a:rPr>
              <a:t> 1.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0" name="MH_Text_1">
            <a:extLst>
              <a:ext uri="{FF2B5EF4-FFF2-40B4-BE49-F238E27FC236}">
                <a16:creationId xmlns:a16="http://schemas.microsoft.com/office/drawing/2014/main" id="{58528444-D6C6-4502-9E54-04335DC09B80}"/>
              </a:ext>
            </a:extLst>
          </p:cNvPr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428438" y="2725612"/>
            <a:ext cx="2910956" cy="987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defPPr>
              <a:defRPr lang="zh-CN"/>
            </a:defPPr>
            <a:lvl1pPr marL="0" indent="0" algn="ctr" eaLnBrk="1" hangingPunct="1">
              <a:lnSpc>
                <a:spcPct val="120000"/>
              </a:lnSpc>
              <a:buSzPct val="80000"/>
              <a:defRPr>
                <a:solidFill>
                  <a:srgbClr val="A7CA28"/>
                </a:solidFill>
                <a:latin typeface="华康少女文字W5(P)" panose="040F0500000000000000" pitchFamily="82" charset="-122"/>
                <a:ea typeface="华康少女文字W5(P)" panose="040F0500000000000000" pitchFamily="82" charset="-122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fontAlgn="base">
              <a:spcBef>
                <a:spcPct val="0"/>
              </a:spcBef>
              <a:spcAft>
                <a:spcPct val="0"/>
              </a:spcAft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</a:lvl9pPr>
          </a:lstStyle>
          <a:p>
            <a:pPr>
              <a:lnSpc>
                <a:spcPct val="100000"/>
              </a:lnSpc>
            </a:pPr>
            <a:r>
              <a:rPr lang="en-US" sz="3200" b="1" dirty="0" err="1">
                <a:latin typeface="+mn-lt"/>
              </a:rPr>
              <a:t>Nhúng</a:t>
            </a:r>
            <a:r>
              <a:rPr lang="en-US" sz="3200" b="1" dirty="0">
                <a:latin typeface="+mn-lt"/>
              </a:rPr>
              <a:t> 2 </a:t>
            </a:r>
            <a:r>
              <a:rPr lang="en-US" sz="3200" b="1" dirty="0" err="1">
                <a:latin typeface="+mn-lt"/>
              </a:rPr>
              <a:t>ngón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tay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vào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ly</a:t>
            </a:r>
            <a:r>
              <a:rPr lang="en-US" sz="3200" b="1" dirty="0">
                <a:latin typeface="+mn-lt"/>
              </a:rPr>
              <a:t> 3 </a:t>
            </a:r>
            <a:r>
              <a:rPr lang="en-US" sz="3200" b="1" dirty="0" err="1">
                <a:latin typeface="+mn-lt"/>
              </a:rPr>
              <a:t>và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ly</a:t>
            </a:r>
            <a:r>
              <a:rPr lang="en-US" sz="3200" b="1" dirty="0">
                <a:latin typeface="+mn-lt"/>
              </a:rPr>
              <a:t> 1, </a:t>
            </a:r>
            <a:r>
              <a:rPr lang="en-US" sz="3200" b="1" dirty="0" err="1">
                <a:latin typeface="+mn-lt"/>
              </a:rPr>
              <a:t>sau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đó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chuyển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nhanh</a:t>
            </a:r>
            <a:r>
              <a:rPr lang="en-US" sz="3200" b="1" dirty="0">
                <a:latin typeface="+mn-lt"/>
              </a:rPr>
              <a:t> 2 </a:t>
            </a:r>
            <a:r>
              <a:rPr lang="en-US" sz="3200" b="1" dirty="0" err="1">
                <a:latin typeface="+mn-lt"/>
              </a:rPr>
              <a:t>ngón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tay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vào</a:t>
            </a:r>
            <a:r>
              <a:rPr lang="en-US" sz="3200" b="1" dirty="0">
                <a:latin typeface="+mn-lt"/>
              </a:rPr>
              <a:t> </a:t>
            </a:r>
            <a:r>
              <a:rPr lang="en-US" sz="3200" b="1" dirty="0" err="1">
                <a:latin typeface="+mn-lt"/>
              </a:rPr>
              <a:t>ly</a:t>
            </a:r>
            <a:r>
              <a:rPr lang="en-US" sz="3200" b="1" dirty="0">
                <a:latin typeface="+mn-lt"/>
              </a:rPr>
              <a:t> 2. </a:t>
            </a:r>
            <a:endParaRPr lang="en-US" sz="3200" dirty="0">
              <a:latin typeface="+mn-lt"/>
            </a:endParaRPr>
          </a:p>
          <a:p>
            <a:pPr>
              <a:lnSpc>
                <a:spcPct val="100000"/>
              </a:lnSpc>
            </a:pPr>
            <a:endParaRPr lang="zh-CN" altLang="en-US" sz="3200" dirty="0">
              <a:solidFill>
                <a:srgbClr val="7F7F7F"/>
              </a:solidFill>
              <a:latin typeface="+mn-lt"/>
              <a:ea typeface="方正卡通简体" panose="03000509000000000000" pitchFamily="65" charset="-122"/>
            </a:endParaRPr>
          </a:p>
        </p:txBody>
      </p:sp>
      <p:sp>
        <p:nvSpPr>
          <p:cNvPr id="31" name="MH_Text_2">
            <a:extLst>
              <a:ext uri="{FF2B5EF4-FFF2-40B4-BE49-F238E27FC236}">
                <a16:creationId xmlns:a16="http://schemas.microsoft.com/office/drawing/2014/main" id="{0191DE39-4391-4B4D-80FC-AE04495D55D8}"/>
              </a:ext>
            </a:extLst>
          </p:cNvPr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8545886" y="2701382"/>
            <a:ext cx="2688459" cy="89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defPPr>
              <a:defRPr lang="zh-CN"/>
            </a:defPPr>
            <a:lvl1pPr marL="0" indent="0" algn="ctr" eaLnBrk="1" hangingPunct="1">
              <a:lnSpc>
                <a:spcPct val="120000"/>
              </a:lnSpc>
              <a:buSzPct val="80000"/>
              <a:defRPr>
                <a:latin typeface="+mn-lt"/>
                <a:ea typeface="+mn-ea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fontAlgn="base">
              <a:spcBef>
                <a:spcPct val="0"/>
              </a:spcBef>
              <a:spcAft>
                <a:spcPct val="0"/>
              </a:spcAft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en-US" sz="3200" b="1" dirty="0" err="1">
                <a:solidFill>
                  <a:srgbClr val="0000CC"/>
                </a:solidFill>
              </a:rPr>
              <a:t>Lúc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này</a:t>
            </a:r>
            <a:r>
              <a:rPr lang="en-US" sz="3200" b="1" dirty="0">
                <a:solidFill>
                  <a:srgbClr val="0000CC"/>
                </a:solidFill>
              </a:rPr>
              <a:t>, ta </a:t>
            </a:r>
            <a:r>
              <a:rPr lang="en-US" sz="3200" b="1" dirty="0" err="1">
                <a:solidFill>
                  <a:srgbClr val="0000CC"/>
                </a:solidFill>
              </a:rPr>
              <a:t>có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cảm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giác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như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thế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nào</a:t>
            </a:r>
            <a:r>
              <a:rPr lang="en-US" sz="3200" b="1" dirty="0">
                <a:solidFill>
                  <a:srgbClr val="0000CC"/>
                </a:solidFill>
              </a:rPr>
              <a:t> ở 2 </a:t>
            </a:r>
            <a:r>
              <a:rPr lang="en-US" sz="3200" b="1" dirty="0" err="1">
                <a:solidFill>
                  <a:srgbClr val="0000CC"/>
                </a:solidFill>
              </a:rPr>
              <a:t>đầu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ngón</a:t>
            </a:r>
            <a:r>
              <a:rPr lang="en-US" sz="3200" b="1" dirty="0">
                <a:solidFill>
                  <a:srgbClr val="0000CC"/>
                </a:solidFill>
              </a:rPr>
              <a:t> </a:t>
            </a:r>
            <a:r>
              <a:rPr lang="en-US" sz="3200" b="1" dirty="0" err="1">
                <a:solidFill>
                  <a:srgbClr val="0000CC"/>
                </a:solidFill>
              </a:rPr>
              <a:t>tay</a:t>
            </a:r>
            <a:r>
              <a:rPr lang="en-US" sz="3200" b="1" dirty="0">
                <a:solidFill>
                  <a:srgbClr val="0000CC"/>
                </a:solidFill>
              </a:rPr>
              <a:t>?</a:t>
            </a:r>
          </a:p>
        </p:txBody>
      </p:sp>
      <p:pic>
        <p:nvPicPr>
          <p:cNvPr id="33" name="图片 9">
            <a:extLst>
              <a:ext uri="{FF2B5EF4-FFF2-40B4-BE49-F238E27FC236}">
                <a16:creationId xmlns:a16="http://schemas.microsoft.com/office/drawing/2014/main" id="{6F0F5813-82DE-458D-9EA3-42E1A7D68DA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828125" y="-776442"/>
            <a:ext cx="4418035" cy="29476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667" y="1"/>
            <a:ext cx="2996684" cy="763008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4444642" y="55122"/>
            <a:ext cx="22012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err="1">
                <a:solidFill>
                  <a:srgbClr val="FF0000"/>
                </a:solidFill>
                <a:latin typeface="UTM Edwardian" panose="02040603050506020204" pitchFamily="18" charset="0"/>
                <a:ea typeface="方正卡通简体" panose="03000509000000000000" pitchFamily="65" charset="-122"/>
              </a:rPr>
              <a:t>Thí</a:t>
            </a:r>
            <a:r>
              <a:rPr lang="en-US" altLang="zh-CN" sz="4000" b="1" dirty="0">
                <a:solidFill>
                  <a:srgbClr val="FF0000"/>
                </a:solidFill>
                <a:latin typeface="UTM Edwardian" panose="02040603050506020204" pitchFamily="18" charset="0"/>
                <a:ea typeface="方正卡通简体" panose="03000509000000000000" pitchFamily="65" charset="-122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UTM Edwardian" panose="02040603050506020204" pitchFamily="18" charset="0"/>
                <a:ea typeface="方正卡通简体" panose="03000509000000000000" pitchFamily="65" charset="-122"/>
              </a:rPr>
              <a:t>nghiệm</a:t>
            </a:r>
            <a:endParaRPr lang="zh-CN" altLang="en-US" sz="2000" b="1" dirty="0">
              <a:solidFill>
                <a:srgbClr val="FF0000"/>
              </a:solidFill>
              <a:latin typeface="UTM Edwardian" panose="02040603050506020204" pitchFamily="18" charset="0"/>
              <a:ea typeface="方正卡通简体" panose="03000509000000000000" pitchFamily="65" charset="-122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C4BC7E8-6C39-470C-9566-BC2A6580E62B}"/>
              </a:ext>
            </a:extLst>
          </p:cNvPr>
          <p:cNvSpPr txBox="1"/>
          <p:nvPr/>
        </p:nvSpPr>
        <p:spPr>
          <a:xfrm>
            <a:off x="11258539" y="6492875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27958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5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5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45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/>
      <p:bldP spid="27" grpId="0"/>
      <p:bldP spid="30" grpId="0"/>
      <p:bldP spid="31" grpId="0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8894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EE6CD39-2150-4673-840C-84F8693FCC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07519" y="3939367"/>
            <a:ext cx="2521628" cy="365378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3D2E590-2095-4BAB-A42B-6F5A9C2044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316" y="5499814"/>
            <a:ext cx="1731414" cy="101812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pic>
        <p:nvPicPr>
          <p:cNvPr id="32" name="图片 7">
            <a:extLst>
              <a:ext uri="{FF2B5EF4-FFF2-40B4-BE49-F238E27FC236}">
                <a16:creationId xmlns:a16="http://schemas.microsoft.com/office/drawing/2014/main" id="{97E95B1B-6FAC-44C8-947E-1AE9EC7F5F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083468" y="-438623"/>
            <a:ext cx="4724843" cy="3159257"/>
          </a:xfrm>
          <a:prstGeom prst="rect">
            <a:avLst/>
          </a:prstGeom>
        </p:spPr>
      </p:pic>
      <p:pic>
        <p:nvPicPr>
          <p:cNvPr id="33" name="图片 9">
            <a:extLst>
              <a:ext uri="{FF2B5EF4-FFF2-40B4-BE49-F238E27FC236}">
                <a16:creationId xmlns:a16="http://schemas.microsoft.com/office/drawing/2014/main" id="{6F0F5813-82DE-458D-9EA3-42E1A7D68DA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27451" y="122506"/>
            <a:ext cx="2427723" cy="1619723"/>
          </a:xfrm>
          <a:prstGeom prst="rect">
            <a:avLst/>
          </a:prstGeom>
        </p:spPr>
      </p:pic>
      <p:pic>
        <p:nvPicPr>
          <p:cNvPr id="2" name="THÍ NGHIỆM 1_ CẢM NHẬN VỀ ĐỘ NÓNG, LẠNH CỦA NƯỚC-BÀI 7_ THANG NHIỆT ĐỘ">
            <a:hlinkClick r:id="" action="ppaction://media"/>
            <a:extLst>
              <a:ext uri="{FF2B5EF4-FFF2-40B4-BE49-F238E27FC236}">
                <a16:creationId xmlns:a16="http://schemas.microsoft.com/office/drawing/2014/main" id="{EAE56F40-5B91-44FC-830E-6F876E5AC85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92316" y="222931"/>
            <a:ext cx="10896019" cy="61386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0F84FA-88D7-47A9-AC5E-0B3DAA1E59DF}"/>
              </a:ext>
            </a:extLst>
          </p:cNvPr>
          <p:cNvSpPr txBox="1"/>
          <p:nvPr/>
        </p:nvSpPr>
        <p:spPr>
          <a:xfrm>
            <a:off x="11258539" y="6492875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30091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58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894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56E9A1F-FFAE-42DE-BDC9-8CEAA328B5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55492" y="4380365"/>
            <a:ext cx="2458511" cy="263978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07A53FB-7C3A-4E36-8D88-47F7A0201A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24" y="-131303"/>
            <a:ext cx="3318499" cy="221402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9BDEF28-E4B0-4D11-929E-04A3A86E8F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6725" y="219516"/>
            <a:ext cx="2035888" cy="203588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787ADB3-CFC7-42E0-BD4B-36DA563223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13357" y="-169475"/>
            <a:ext cx="3425383" cy="22903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70" y="1472899"/>
            <a:ext cx="11979723" cy="3619605"/>
          </a:xfrm>
          <a:prstGeom prst="rect">
            <a:avLst/>
          </a:prstGeom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837240" y="2553344"/>
            <a:ext cx="9209131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    </a:t>
            </a:r>
            <a:r>
              <a:rPr lang="en-US" altLang="en-US" sz="4400" b="1" dirty="0" err="1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Làm</a:t>
            </a: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thế</a:t>
            </a: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nào</a:t>
            </a: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để</a:t>
            </a: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biết</a:t>
            </a: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chính</a:t>
            </a: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xác</a:t>
            </a: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nhiệt</a:t>
            </a: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độ</a:t>
            </a: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của</a:t>
            </a: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vật</a:t>
            </a:r>
            <a:r>
              <a:rPr lang="en-US" altLang="en-US" sz="44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DF2BB0-503B-4246-A27B-29E74B110BD5}"/>
              </a:ext>
            </a:extLst>
          </p:cNvPr>
          <p:cNvSpPr txBox="1"/>
          <p:nvPr/>
        </p:nvSpPr>
        <p:spPr>
          <a:xfrm>
            <a:off x="11258539" y="6492875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02308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894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07A53FB-7C3A-4E36-8D88-47F7A0201A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24" y="-131303"/>
            <a:ext cx="3318499" cy="221402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9BDEF28-E4B0-4D11-929E-04A3A86E8F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6725" y="219516"/>
            <a:ext cx="2035888" cy="203588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787ADB3-CFC7-42E0-BD4B-36DA563223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13357" y="-169475"/>
            <a:ext cx="3425383" cy="2290375"/>
          </a:xfrm>
          <a:prstGeom prst="rect">
            <a:avLst/>
          </a:prstGeom>
        </p:spPr>
      </p:pic>
      <p:sp>
        <p:nvSpPr>
          <p:cNvPr id="23" name="TextBox 4">
            <a:extLst>
              <a:ext uri="{FF2B5EF4-FFF2-40B4-BE49-F238E27FC236}">
                <a16:creationId xmlns:a16="http://schemas.microsoft.com/office/drawing/2014/main" id="{6F81E4D1-D5F9-49A6-B323-24E5CF4A8C66}"/>
              </a:ext>
            </a:extLst>
          </p:cNvPr>
          <p:cNvSpPr txBox="1"/>
          <p:nvPr/>
        </p:nvSpPr>
        <p:spPr>
          <a:xfrm>
            <a:off x="4404204" y="2939114"/>
            <a:ext cx="3383592" cy="523166"/>
          </a:xfrm>
          <a:prstGeom prst="rect">
            <a:avLst/>
          </a:prstGeom>
          <a:noFill/>
        </p:spPr>
        <p:txBody>
          <a:bodyPr wrap="square" lIns="91390" tIns="45693" rIns="91390" bIns="45693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dirty="0">
                <a:solidFill>
                  <a:srgbClr val="7F7F7F"/>
                </a:solidFill>
                <a:latin typeface="Arial" panose="020B0604020202020204" pitchFamily="34" charset="0"/>
                <a:ea typeface="方正卡通简体" panose="03000509000000000000" pitchFamily="65" charset="-122"/>
              </a:rPr>
              <a:t>HOẠT ĐỘNG 1</a:t>
            </a:r>
            <a:endParaRPr lang="zh-CN" altLang="en-US" sz="2800" dirty="0">
              <a:solidFill>
                <a:srgbClr val="7F7F7F"/>
              </a:solidFill>
              <a:latin typeface="Arial" panose="020B0604020202020204" pitchFamily="34" charset="0"/>
              <a:ea typeface="方正卡通简体" panose="03000509000000000000" pitchFamily="65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94" y="-1356799"/>
            <a:ext cx="9097978" cy="798492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67924" y="2290374"/>
            <a:ext cx="6428363" cy="28007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8800" b="1" dirty="0" err="1">
                <a:solidFill>
                  <a:srgbClr val="FF0000"/>
                </a:solidFill>
                <a:latin typeface="UTM Bustamalaka" panose="02040603050506020204" pitchFamily="18" charset="0"/>
              </a:rPr>
              <a:t>Các</a:t>
            </a:r>
            <a:r>
              <a:rPr lang="en-US" altLang="en-US" sz="8800" b="1" dirty="0">
                <a:solidFill>
                  <a:srgbClr val="FF0000"/>
                </a:solidFill>
                <a:latin typeface="UTM Bustamalaka" panose="02040603050506020204" pitchFamily="18" charset="0"/>
              </a:rPr>
              <a:t> </a:t>
            </a:r>
            <a:r>
              <a:rPr lang="en-US" altLang="en-US" sz="8800" b="1" dirty="0" err="1">
                <a:solidFill>
                  <a:srgbClr val="FF0000"/>
                </a:solidFill>
                <a:latin typeface="UTM Bustamalaka" panose="02040603050506020204" pitchFamily="18" charset="0"/>
              </a:rPr>
              <a:t>loại</a:t>
            </a:r>
            <a:r>
              <a:rPr lang="en-US" altLang="en-US" sz="8800" b="1" dirty="0">
                <a:solidFill>
                  <a:srgbClr val="FF0000"/>
                </a:solidFill>
                <a:latin typeface="UTM Bustamalaka" panose="02040603050506020204" pitchFamily="18" charset="0"/>
              </a:rPr>
              <a:t> </a:t>
            </a:r>
            <a:r>
              <a:rPr lang="en-US" altLang="en-US" sz="8800" b="1" dirty="0" err="1">
                <a:solidFill>
                  <a:srgbClr val="FF0000"/>
                </a:solidFill>
                <a:latin typeface="UTM Bustamalaka" panose="02040603050506020204" pitchFamily="18" charset="0"/>
              </a:rPr>
              <a:t>nhiệt</a:t>
            </a:r>
            <a:r>
              <a:rPr lang="en-US" altLang="en-US" sz="8800" b="1" dirty="0">
                <a:solidFill>
                  <a:srgbClr val="FF0000"/>
                </a:solidFill>
                <a:latin typeface="UTM Bustamalaka" panose="02040603050506020204" pitchFamily="18" charset="0"/>
              </a:rPr>
              <a:t> </a:t>
            </a:r>
            <a:r>
              <a:rPr lang="en-US" altLang="en-US" sz="8800" b="1" dirty="0" err="1">
                <a:solidFill>
                  <a:srgbClr val="FF0000"/>
                </a:solidFill>
                <a:latin typeface="UTM Bustamalaka" panose="02040603050506020204" pitchFamily="18" charset="0"/>
              </a:rPr>
              <a:t>kế</a:t>
            </a:r>
            <a:r>
              <a:rPr lang="en-US" altLang="en-US" sz="8800" b="1" dirty="0">
                <a:solidFill>
                  <a:srgbClr val="FF0000"/>
                </a:solidFill>
                <a:latin typeface="UTM Bustamalaka" panose="02040603050506020204" pitchFamily="18" charset="0"/>
              </a:rPr>
              <a:t>, </a:t>
            </a:r>
          </a:p>
          <a:p>
            <a:pPr algn="ctr"/>
            <a:r>
              <a:rPr lang="en-US" altLang="en-US" sz="8800" b="1" dirty="0" err="1">
                <a:solidFill>
                  <a:srgbClr val="FF0000"/>
                </a:solidFill>
                <a:latin typeface="UTM Bustamalaka" panose="02040603050506020204" pitchFamily="18" charset="0"/>
              </a:rPr>
              <a:t>cách</a:t>
            </a:r>
            <a:r>
              <a:rPr lang="en-US" altLang="en-US" sz="8800" b="1" dirty="0">
                <a:solidFill>
                  <a:srgbClr val="FF0000"/>
                </a:solidFill>
                <a:latin typeface="UTM Bustamalaka" panose="02040603050506020204" pitchFamily="18" charset="0"/>
              </a:rPr>
              <a:t> </a:t>
            </a:r>
            <a:r>
              <a:rPr lang="en-US" altLang="en-US" sz="8800" b="1" dirty="0" err="1">
                <a:solidFill>
                  <a:srgbClr val="FF0000"/>
                </a:solidFill>
                <a:latin typeface="UTM Bustamalaka" panose="02040603050506020204" pitchFamily="18" charset="0"/>
              </a:rPr>
              <a:t>sử</a:t>
            </a:r>
            <a:r>
              <a:rPr lang="en-US" altLang="en-US" sz="8800" b="1" dirty="0">
                <a:solidFill>
                  <a:srgbClr val="FF0000"/>
                </a:solidFill>
                <a:latin typeface="UTM Bustamalaka" panose="02040603050506020204" pitchFamily="18" charset="0"/>
              </a:rPr>
              <a:t> </a:t>
            </a:r>
            <a:r>
              <a:rPr lang="en-US" altLang="en-US" sz="8800" b="1" dirty="0" err="1">
                <a:solidFill>
                  <a:srgbClr val="FF0000"/>
                </a:solidFill>
                <a:latin typeface="UTM Bustamalaka" panose="02040603050506020204" pitchFamily="18" charset="0"/>
              </a:rPr>
              <a:t>dụng</a:t>
            </a:r>
            <a:endParaRPr lang="vi-VN" altLang="en-US" sz="8800" b="1" dirty="0">
              <a:solidFill>
                <a:srgbClr val="FF0000"/>
              </a:solidFill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C56E9A1F-FFAE-42DE-BDC9-8CEAA328B5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49761" y="-50976"/>
            <a:ext cx="2458511" cy="263978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CC1C730-50AC-43A4-BEEE-D9F116AD2E29}"/>
              </a:ext>
            </a:extLst>
          </p:cNvPr>
          <p:cNvSpPr txBox="1"/>
          <p:nvPr/>
        </p:nvSpPr>
        <p:spPr>
          <a:xfrm>
            <a:off x="11258539" y="6492875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802479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894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EE6CD39-2150-4673-840C-84F8693FCC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1754" y="3796045"/>
            <a:ext cx="2521628" cy="365378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3D2E590-2095-4BAB-A42B-6F5A9C2044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316" y="5499814"/>
            <a:ext cx="1731414" cy="101812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pic>
        <p:nvPicPr>
          <p:cNvPr id="32" name="图片 7">
            <a:extLst>
              <a:ext uri="{FF2B5EF4-FFF2-40B4-BE49-F238E27FC236}">
                <a16:creationId xmlns:a16="http://schemas.microsoft.com/office/drawing/2014/main" id="{97E95B1B-6FAC-44C8-947E-1AE9EC7F5F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83468" y="-438623"/>
            <a:ext cx="4724843" cy="3159257"/>
          </a:xfrm>
          <a:prstGeom prst="rect">
            <a:avLst/>
          </a:prstGeom>
        </p:spPr>
      </p:pic>
      <p:pic>
        <p:nvPicPr>
          <p:cNvPr id="33" name="图片 9">
            <a:extLst>
              <a:ext uri="{FF2B5EF4-FFF2-40B4-BE49-F238E27FC236}">
                <a16:creationId xmlns:a16="http://schemas.microsoft.com/office/drawing/2014/main" id="{6F0F5813-82DE-458D-9EA3-42E1A7D68D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27451" y="122506"/>
            <a:ext cx="2427723" cy="16197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44" y="0"/>
            <a:ext cx="11495979" cy="78884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2C18C0F-4467-4090-8299-0D357B2C6E01}"/>
              </a:ext>
            </a:extLst>
          </p:cNvPr>
          <p:cNvSpPr txBox="1"/>
          <p:nvPr/>
        </p:nvSpPr>
        <p:spPr>
          <a:xfrm>
            <a:off x="11258539" y="6492875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575585" y="1126071"/>
            <a:ext cx="910402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357188"/>
            <a:r>
              <a:rPr lang="en-US" sz="4000" dirty="0" err="1">
                <a:latin typeface="+mj-lt"/>
              </a:rPr>
              <a:t>Để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đo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nhiệt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độ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của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vật</a:t>
            </a:r>
            <a:r>
              <a:rPr lang="en-US" sz="4000" dirty="0">
                <a:latin typeface="+mj-lt"/>
              </a:rPr>
              <a:t>, ta </a:t>
            </a:r>
            <a:r>
              <a:rPr lang="en-US" sz="4000" dirty="0" err="1">
                <a:latin typeface="+mj-lt"/>
              </a:rPr>
              <a:t>sử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dụng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nhiệt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kế</a:t>
            </a:r>
            <a:r>
              <a:rPr lang="en-US" sz="4000">
                <a:latin typeface="+mj-lt"/>
              </a:rPr>
              <a:t>. </a:t>
            </a:r>
            <a:endParaRPr lang="vi-VN" sz="4000" dirty="0">
              <a:latin typeface="+mj-lt"/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5752022" y="2283189"/>
            <a:ext cx="4927591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357188"/>
            <a:r>
              <a:rPr lang="en-US" sz="4000"/>
              <a:t>Có nhiều loại nhiệt kế khác nhau: Nhiệt kế đo nhiệt độ cơ thể, nhiệt kế đo nhiệt độ không khí…</a:t>
            </a:r>
            <a:endParaRPr lang="vi-VN" sz="4000" dirty="0"/>
          </a:p>
        </p:txBody>
      </p:sp>
    </p:spTree>
    <p:extLst>
      <p:ext uri="{BB962C8B-B14F-4D97-AF65-F5344CB8AC3E}">
        <p14:creationId xmlns:p14="http://schemas.microsoft.com/office/powerpoint/2010/main" val="287435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894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EE6CD39-2150-4673-840C-84F8693FCC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1754" y="3796045"/>
            <a:ext cx="2521628" cy="365378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3D2E590-2095-4BAB-A42B-6F5A9C2044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316" y="5499814"/>
            <a:ext cx="1731414" cy="101812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pic>
        <p:nvPicPr>
          <p:cNvPr id="32" name="图片 7">
            <a:extLst>
              <a:ext uri="{FF2B5EF4-FFF2-40B4-BE49-F238E27FC236}">
                <a16:creationId xmlns:a16="http://schemas.microsoft.com/office/drawing/2014/main" id="{97E95B1B-6FAC-44C8-947E-1AE9EC7F5F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83468" y="-438623"/>
            <a:ext cx="4724843" cy="3159257"/>
          </a:xfrm>
          <a:prstGeom prst="rect">
            <a:avLst/>
          </a:prstGeom>
        </p:spPr>
      </p:pic>
      <p:pic>
        <p:nvPicPr>
          <p:cNvPr id="33" name="图片 9">
            <a:extLst>
              <a:ext uri="{FF2B5EF4-FFF2-40B4-BE49-F238E27FC236}">
                <a16:creationId xmlns:a16="http://schemas.microsoft.com/office/drawing/2014/main" id="{6F0F5813-82DE-458D-9EA3-42E1A7D68D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27451" y="122506"/>
            <a:ext cx="2427723" cy="16197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EE7B2F-7519-4509-8DD1-A4E632BC83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67" y="1897145"/>
            <a:ext cx="3483263" cy="4358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27501" y="918328"/>
            <a:ext cx="1879708" cy="1934192"/>
          </a:xfrm>
          <a:prstGeom prst="rect">
            <a:avLst/>
          </a:prstGeom>
        </p:spPr>
      </p:pic>
      <p:sp>
        <p:nvSpPr>
          <p:cNvPr id="14" name="文本框 34">
            <a:extLst>
              <a:ext uri="{FF2B5EF4-FFF2-40B4-BE49-F238E27FC236}">
                <a16:creationId xmlns:a16="http://schemas.microsoft.com/office/drawing/2014/main" id="{2B8075FB-CC11-41C6-892F-DBCE6CA63AB1}"/>
              </a:ext>
            </a:extLst>
          </p:cNvPr>
          <p:cNvSpPr txBox="1"/>
          <p:nvPr/>
        </p:nvSpPr>
        <p:spPr>
          <a:xfrm>
            <a:off x="8648928" y="1031333"/>
            <a:ext cx="17547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3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3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3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thuỷ</a:t>
            </a:r>
            <a:r>
              <a:rPr lang="en-US" sz="3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ngân</a:t>
            </a:r>
            <a:endParaRPr lang="en-US" sz="3200" b="1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828" y="4687712"/>
            <a:ext cx="1954452" cy="1629699"/>
          </a:xfrm>
          <a:prstGeom prst="rect">
            <a:avLst/>
          </a:prstGeom>
        </p:spPr>
      </p:pic>
      <p:sp>
        <p:nvSpPr>
          <p:cNvPr id="16" name="文本框 34">
            <a:extLst>
              <a:ext uri="{FF2B5EF4-FFF2-40B4-BE49-F238E27FC236}">
                <a16:creationId xmlns:a16="http://schemas.microsoft.com/office/drawing/2014/main" id="{2B8075FB-CC11-41C6-892F-DBCE6CA63AB1}"/>
              </a:ext>
            </a:extLst>
          </p:cNvPr>
          <p:cNvSpPr txBox="1"/>
          <p:nvPr/>
        </p:nvSpPr>
        <p:spPr>
          <a:xfrm>
            <a:off x="2623450" y="4756958"/>
            <a:ext cx="20003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3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3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3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3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endParaRPr lang="en-US" sz="3200" b="1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3055853" y="210303"/>
            <a:ext cx="7924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88898" y="945248"/>
            <a:ext cx="4495023" cy="3303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4973" y="3338602"/>
            <a:ext cx="3408379" cy="3422346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015" y="5370897"/>
            <a:ext cx="1831705" cy="1487103"/>
          </a:xfrm>
          <a:prstGeom prst="rect">
            <a:avLst/>
          </a:prstGeom>
        </p:spPr>
      </p:pic>
      <p:sp>
        <p:nvSpPr>
          <p:cNvPr id="21" name="文本框 34">
            <a:extLst>
              <a:ext uri="{FF2B5EF4-FFF2-40B4-BE49-F238E27FC236}">
                <a16:creationId xmlns:a16="http://schemas.microsoft.com/office/drawing/2014/main" id="{2B8075FB-CC11-41C6-892F-DBCE6CA63AB1}"/>
              </a:ext>
            </a:extLst>
          </p:cNvPr>
          <p:cNvSpPr txBox="1"/>
          <p:nvPr/>
        </p:nvSpPr>
        <p:spPr>
          <a:xfrm>
            <a:off x="6809931" y="5515622"/>
            <a:ext cx="17978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3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3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3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endParaRPr lang="en-US" sz="3200" b="1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487571-6E35-4592-B0EA-E2CD5FD4A6A3}"/>
              </a:ext>
            </a:extLst>
          </p:cNvPr>
          <p:cNvSpPr txBox="1"/>
          <p:nvPr/>
        </p:nvSpPr>
        <p:spPr>
          <a:xfrm>
            <a:off x="11258539" y="6492875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96052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894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EE6CD39-2150-4673-840C-84F8693FCC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1754" y="3796045"/>
            <a:ext cx="2521628" cy="365378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3D2E590-2095-4BAB-A42B-6F5A9C2044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316" y="5499814"/>
            <a:ext cx="1731414" cy="101812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pic>
        <p:nvPicPr>
          <p:cNvPr id="32" name="图片 7">
            <a:extLst>
              <a:ext uri="{FF2B5EF4-FFF2-40B4-BE49-F238E27FC236}">
                <a16:creationId xmlns:a16="http://schemas.microsoft.com/office/drawing/2014/main" id="{97E95B1B-6FAC-44C8-947E-1AE9EC7F5F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83468" y="-438623"/>
            <a:ext cx="4724843" cy="3159257"/>
          </a:xfrm>
          <a:prstGeom prst="rect">
            <a:avLst/>
          </a:prstGeom>
        </p:spPr>
      </p:pic>
      <p:pic>
        <p:nvPicPr>
          <p:cNvPr id="33" name="图片 9">
            <a:extLst>
              <a:ext uri="{FF2B5EF4-FFF2-40B4-BE49-F238E27FC236}">
                <a16:creationId xmlns:a16="http://schemas.microsoft.com/office/drawing/2014/main" id="{6F0F5813-82DE-458D-9EA3-42E1A7D68D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27451" y="122506"/>
            <a:ext cx="2427723" cy="16197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571500"/>
            <a:ext cx="10058400" cy="565785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77" y="571500"/>
            <a:ext cx="9722625" cy="59933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152" y="793771"/>
            <a:ext cx="8426095" cy="560335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0DD3517-18A8-4897-BA73-5448A893A172}"/>
              </a:ext>
            </a:extLst>
          </p:cNvPr>
          <p:cNvSpPr txBox="1"/>
          <p:nvPr/>
        </p:nvSpPr>
        <p:spPr>
          <a:xfrm>
            <a:off x="11258539" y="6492875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78687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894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EE6CD39-2150-4673-840C-84F8693FCC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1754" y="3796045"/>
            <a:ext cx="2521628" cy="365378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3D2E590-2095-4BAB-A42B-6F5A9C2044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316" y="5499814"/>
            <a:ext cx="1731414" cy="101812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pic>
        <p:nvPicPr>
          <p:cNvPr id="32" name="图片 7">
            <a:extLst>
              <a:ext uri="{FF2B5EF4-FFF2-40B4-BE49-F238E27FC236}">
                <a16:creationId xmlns:a16="http://schemas.microsoft.com/office/drawing/2014/main" id="{97E95B1B-6FAC-44C8-947E-1AE9EC7F5F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83468" y="-438623"/>
            <a:ext cx="4724843" cy="3159257"/>
          </a:xfrm>
          <a:prstGeom prst="rect">
            <a:avLst/>
          </a:prstGeom>
        </p:spPr>
      </p:pic>
      <p:pic>
        <p:nvPicPr>
          <p:cNvPr id="33" name="图片 9">
            <a:extLst>
              <a:ext uri="{FF2B5EF4-FFF2-40B4-BE49-F238E27FC236}">
                <a16:creationId xmlns:a16="http://schemas.microsoft.com/office/drawing/2014/main" id="{6F0F5813-82DE-458D-9EA3-42E1A7D68D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27451" y="122506"/>
            <a:ext cx="2427723" cy="1619723"/>
          </a:xfrm>
          <a:prstGeom prst="rect">
            <a:avLst/>
          </a:prstGeom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3168316" y="189865"/>
            <a:ext cx="6705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3" r="23603"/>
          <a:stretch/>
        </p:blipFill>
        <p:spPr bwMode="auto">
          <a:xfrm>
            <a:off x="4590652" y="1395413"/>
            <a:ext cx="3096125" cy="4953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02" b="99199" l="11912" r="88889">
                        <a14:foregroundMark x1="72573" y1="5205" x2="82983" y2="7608"/>
                        <a14:foregroundMark x1="82983" y1="7608" x2="83383" y2="18318"/>
                        <a14:foregroundMark x1="83383" y1="18318" x2="79079" y2="22122"/>
                        <a14:foregroundMark x1="72372" y1="5005" x2="83984" y2="8108"/>
                        <a14:foregroundMark x1="73273" y1="1602" x2="73674" y2="2703"/>
                        <a14:foregroundMark x1="88889" y1="14314" x2="86687" y2="14114"/>
                        <a14:foregroundMark x1="25325" y1="72773" x2="14314" y2="84184"/>
                        <a14:foregroundMark x1="14314" y1="84184" x2="20320" y2="95495"/>
                        <a14:foregroundMark x1="20320" y1="95495" x2="30931" y2="93093"/>
                        <a14:foregroundMark x1="30931" y1="93093" x2="32032" y2="92192"/>
                        <a14:foregroundMark x1="29129" y1="97798" x2="27528" y2="99299"/>
                        <a14:foregroundMark x1="20821" y1="78779" x2="12412" y2="85586"/>
                        <a14:foregroundMark x1="12412" y1="85586" x2="11912" y2="86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25" r="16125"/>
          <a:stretch/>
        </p:blipFill>
        <p:spPr bwMode="auto">
          <a:xfrm>
            <a:off x="8534400" y="1395414"/>
            <a:ext cx="3096126" cy="4953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5" r="19865"/>
          <a:stretch/>
        </p:blipFill>
        <p:spPr bwMode="auto">
          <a:xfrm>
            <a:off x="757871" y="1395413"/>
            <a:ext cx="2985159" cy="4953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B6EB740-F682-4056-B6F6-1138F20B9EF8}"/>
              </a:ext>
            </a:extLst>
          </p:cNvPr>
          <p:cNvSpPr txBox="1"/>
          <p:nvPr/>
        </p:nvSpPr>
        <p:spPr>
          <a:xfrm>
            <a:off x="11258539" y="6492875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64843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894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56E9A1F-FFAE-42DE-BDC9-8CEAA328B5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09430" y="3900940"/>
            <a:ext cx="2458511" cy="263978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07A53FB-7C3A-4E36-8D88-47F7A0201A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24" y="-131303"/>
            <a:ext cx="3318499" cy="221402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9BDEF28-E4B0-4D11-929E-04A3A86E8F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6725" y="219516"/>
            <a:ext cx="2035888" cy="203588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787ADB3-CFC7-42E0-BD4B-36DA563223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13357" y="-169475"/>
            <a:ext cx="3425383" cy="22903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74" y="415925"/>
            <a:ext cx="10123020" cy="5655972"/>
          </a:xfrm>
          <a:prstGeom prst="rect">
            <a:avLst/>
          </a:prstGeom>
        </p:spPr>
      </p:pic>
      <p:sp>
        <p:nvSpPr>
          <p:cNvPr id="17" name="文本框 2"/>
          <p:cNvSpPr txBox="1"/>
          <p:nvPr/>
        </p:nvSpPr>
        <p:spPr>
          <a:xfrm>
            <a:off x="1641996" y="2278280"/>
            <a:ext cx="8571577" cy="18620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r"/>
            <a:r>
              <a:rPr lang="en-US" altLang="zh-CN" sz="11500" b="1" dirty="0">
                <a:solidFill>
                  <a:srgbClr val="FF0000"/>
                </a:solidFill>
                <a:latin typeface="UTM Bustamalaka" panose="02040603050506020204" pitchFamily="18" charset="0"/>
                <a:ea typeface="方正字迹-邢体草书繁体" panose="03000502000000000000" charset="-122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06" y="4955005"/>
            <a:ext cx="1709955" cy="170995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613" y="-406588"/>
            <a:ext cx="1603058" cy="160305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6C35F0F-92A1-4962-B865-6718AF0D431B}"/>
              </a:ext>
            </a:extLst>
          </p:cNvPr>
          <p:cNvSpPr txBox="1"/>
          <p:nvPr/>
        </p:nvSpPr>
        <p:spPr>
          <a:xfrm>
            <a:off x="11258539" y="6492875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4100222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894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EE6CD39-2150-4673-840C-84F8693FCC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1754" y="3796045"/>
            <a:ext cx="2521628" cy="365378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3D2E590-2095-4BAB-A42B-6F5A9C2044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316" y="5499814"/>
            <a:ext cx="1731414" cy="101812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pic>
        <p:nvPicPr>
          <p:cNvPr id="32" name="图片 7">
            <a:extLst>
              <a:ext uri="{FF2B5EF4-FFF2-40B4-BE49-F238E27FC236}">
                <a16:creationId xmlns:a16="http://schemas.microsoft.com/office/drawing/2014/main" id="{97E95B1B-6FAC-44C8-947E-1AE9EC7F5F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83468" y="-438623"/>
            <a:ext cx="4724843" cy="3159257"/>
          </a:xfrm>
          <a:prstGeom prst="rect">
            <a:avLst/>
          </a:prstGeom>
        </p:spPr>
      </p:pic>
      <p:pic>
        <p:nvPicPr>
          <p:cNvPr id="33" name="图片 9">
            <a:extLst>
              <a:ext uri="{FF2B5EF4-FFF2-40B4-BE49-F238E27FC236}">
                <a16:creationId xmlns:a16="http://schemas.microsoft.com/office/drawing/2014/main" id="{6F0F5813-82DE-458D-9EA3-42E1A7D68D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27451" y="122506"/>
            <a:ext cx="2427723" cy="1619723"/>
          </a:xfrm>
          <a:prstGeom prst="rect">
            <a:avLst/>
          </a:prstGeom>
        </p:spPr>
      </p:pic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1261241" y="1781782"/>
            <a:ext cx="10489324" cy="280076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prstDash val="dashDot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536575">
              <a:spcBef>
                <a:spcPct val="50000"/>
              </a:spcBef>
            </a:pP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2a);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4400" b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(hình 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2b)...</a:t>
            </a: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4816513" y="633005"/>
            <a:ext cx="32766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图片 1" descr="5e63b5e32960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71981" y="4798063"/>
            <a:ext cx="2208557" cy="22085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61BF20D-8B8F-4435-A5D4-9F9E87B24571}"/>
              </a:ext>
            </a:extLst>
          </p:cNvPr>
          <p:cNvSpPr txBox="1"/>
          <p:nvPr/>
        </p:nvSpPr>
        <p:spPr>
          <a:xfrm>
            <a:off x="11258539" y="6492875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88348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894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07A53FB-7C3A-4E36-8D88-47F7A0201A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24" y="-131303"/>
            <a:ext cx="3318499" cy="221402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9BDEF28-E4B0-4D11-929E-04A3A86E8F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6725" y="219516"/>
            <a:ext cx="2035888" cy="203588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787ADB3-CFC7-42E0-BD4B-36DA563223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13357" y="-169475"/>
            <a:ext cx="3425383" cy="2290375"/>
          </a:xfrm>
          <a:prstGeom prst="rect">
            <a:avLst/>
          </a:prstGeom>
        </p:spPr>
      </p:pic>
      <p:sp>
        <p:nvSpPr>
          <p:cNvPr id="23" name="TextBox 4">
            <a:extLst>
              <a:ext uri="{FF2B5EF4-FFF2-40B4-BE49-F238E27FC236}">
                <a16:creationId xmlns:a16="http://schemas.microsoft.com/office/drawing/2014/main" id="{6F81E4D1-D5F9-49A6-B323-24E5CF4A8C66}"/>
              </a:ext>
            </a:extLst>
          </p:cNvPr>
          <p:cNvSpPr txBox="1"/>
          <p:nvPr/>
        </p:nvSpPr>
        <p:spPr>
          <a:xfrm>
            <a:off x="4404204" y="2939114"/>
            <a:ext cx="3383592" cy="523166"/>
          </a:xfrm>
          <a:prstGeom prst="rect">
            <a:avLst/>
          </a:prstGeom>
          <a:noFill/>
        </p:spPr>
        <p:txBody>
          <a:bodyPr wrap="square" lIns="91390" tIns="45693" rIns="91390" bIns="45693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dirty="0">
                <a:solidFill>
                  <a:srgbClr val="7F7F7F"/>
                </a:solidFill>
                <a:latin typeface="Arial" panose="020B0604020202020204" pitchFamily="34" charset="0"/>
                <a:ea typeface="方正卡通简体" panose="03000509000000000000" pitchFamily="65" charset="-122"/>
              </a:rPr>
              <a:t>HOẠT ĐỘNG 1</a:t>
            </a:r>
            <a:endParaRPr lang="zh-CN" altLang="en-US" sz="2800" dirty="0">
              <a:solidFill>
                <a:srgbClr val="7F7F7F"/>
              </a:solidFill>
              <a:latin typeface="Arial" panose="020B0604020202020204" pitchFamily="34" charset="0"/>
              <a:ea typeface="方正卡通简体" panose="03000509000000000000" pitchFamily="65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219" y="-1127389"/>
            <a:ext cx="9097978" cy="798492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752718" y="2385870"/>
            <a:ext cx="4684296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 err="1">
                <a:solidFill>
                  <a:srgbClr val="FF0000"/>
                </a:solidFill>
                <a:latin typeface="UTM Bustamalaka" panose="02040603050506020204" pitchFamily="18" charset="0"/>
              </a:rPr>
              <a:t>Thực</a:t>
            </a:r>
            <a:r>
              <a:rPr lang="en-US" sz="9600" b="1" dirty="0">
                <a:solidFill>
                  <a:srgbClr val="FF0000"/>
                </a:solidFill>
                <a:latin typeface="UTM Bustamalaka" panose="02040603050506020204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UTM Bustamalaka" panose="02040603050506020204" pitchFamily="18" charset="0"/>
              </a:rPr>
              <a:t>hành</a:t>
            </a:r>
            <a:r>
              <a:rPr lang="en-US" sz="9600" b="1" dirty="0">
                <a:solidFill>
                  <a:srgbClr val="FF0000"/>
                </a:solidFill>
                <a:latin typeface="UTM Bustamalaka" panose="02040603050506020204" pitchFamily="18" charset="0"/>
              </a:rPr>
              <a:t> </a:t>
            </a:r>
          </a:p>
          <a:p>
            <a:r>
              <a:rPr lang="en-US" sz="9600" b="1" dirty="0" err="1">
                <a:solidFill>
                  <a:srgbClr val="FF0000"/>
                </a:solidFill>
                <a:latin typeface="UTM Bustamalaka" panose="02040603050506020204" pitchFamily="18" charset="0"/>
              </a:rPr>
              <a:t>Đo</a:t>
            </a:r>
            <a:r>
              <a:rPr lang="en-US" sz="9600" b="1" dirty="0">
                <a:solidFill>
                  <a:srgbClr val="FF0000"/>
                </a:solidFill>
                <a:latin typeface="UTM Bustamalaka" panose="02040603050506020204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UTM Bustamalaka" panose="02040603050506020204" pitchFamily="18" charset="0"/>
              </a:rPr>
              <a:t>nhiệt</a:t>
            </a:r>
            <a:r>
              <a:rPr lang="en-US" sz="9600" b="1" dirty="0">
                <a:solidFill>
                  <a:srgbClr val="FF0000"/>
                </a:solidFill>
                <a:latin typeface="UTM Bustamalaka" panose="02040603050506020204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UTM Bustamalaka" panose="02040603050506020204" pitchFamily="18" charset="0"/>
              </a:rPr>
              <a:t>độ</a:t>
            </a:r>
            <a:endParaRPr lang="en-US" sz="9600" b="1" dirty="0">
              <a:solidFill>
                <a:srgbClr val="FF0000"/>
              </a:solidFill>
              <a:latin typeface="UTM Bustamalaka" panose="02040603050506020204" pitchFamily="18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C56E9A1F-FFAE-42DE-BDC9-8CEAA328B5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49761" y="-50976"/>
            <a:ext cx="2458511" cy="263978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428B8E2-F0C3-4DAA-B4F1-9379869C9B4F}"/>
              </a:ext>
            </a:extLst>
          </p:cNvPr>
          <p:cNvSpPr txBox="1"/>
          <p:nvPr/>
        </p:nvSpPr>
        <p:spPr>
          <a:xfrm>
            <a:off x="11258539" y="6492875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413661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894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56E9A1F-FFAE-42DE-BDC9-8CEAA328B5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71767" y="4217757"/>
            <a:ext cx="2458511" cy="263978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07A53FB-7C3A-4E36-8D88-47F7A0201A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24" y="-131303"/>
            <a:ext cx="3318499" cy="221402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9BDEF28-E4B0-4D11-929E-04A3A86E8F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6725" y="219516"/>
            <a:ext cx="2035888" cy="203588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787ADB3-CFC7-42E0-BD4B-36DA563223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13357" y="-169475"/>
            <a:ext cx="3425383" cy="2290375"/>
          </a:xfrm>
          <a:prstGeom prst="rect">
            <a:avLst/>
          </a:prstGeom>
        </p:spPr>
      </p:pic>
      <p:pic>
        <p:nvPicPr>
          <p:cNvPr id="12" name="Picture 10" descr="kien1005"/>
          <p:cNvPicPr>
            <a:picLocks noChangeAspect="1" noChangeArrowheads="1"/>
          </p:cNvPicPr>
          <p:nvPr/>
        </p:nvPicPr>
        <p:blipFill>
          <a:blip r:embed="rId10">
            <a:lum bright="-10000" contrast="40000"/>
          </a:blip>
          <a:srcRect b="6897"/>
          <a:stretch>
            <a:fillRect/>
          </a:stretch>
        </p:blipFill>
        <p:spPr bwMode="auto">
          <a:xfrm>
            <a:off x="2386538" y="475765"/>
            <a:ext cx="7346951" cy="4437933"/>
          </a:xfrm>
          <a:prstGeom prst="round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829069" y="5048202"/>
            <a:ext cx="100319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latin typeface="+mj-lt"/>
              </a:rPr>
              <a:t>Nhiệt</a:t>
            </a:r>
            <a:r>
              <a:rPr lang="en-US" altLang="en-US" sz="4000" b="1" dirty="0">
                <a:latin typeface="+mj-lt"/>
              </a:rPr>
              <a:t> </a:t>
            </a:r>
            <a:r>
              <a:rPr lang="en-US" altLang="en-US" sz="4000" b="1" dirty="0" err="1">
                <a:latin typeface="+mj-lt"/>
              </a:rPr>
              <a:t>kế</a:t>
            </a:r>
            <a:r>
              <a:rPr lang="en-US" altLang="en-US" sz="4000" b="1" dirty="0">
                <a:latin typeface="+mj-lt"/>
              </a:rPr>
              <a:t> ở </a:t>
            </a:r>
            <a:r>
              <a:rPr lang="en-US" altLang="en-US" sz="4000" b="1" dirty="0" err="1">
                <a:latin typeface="+mj-lt"/>
              </a:rPr>
              <a:t>trong</a:t>
            </a:r>
            <a:r>
              <a:rPr lang="en-US" altLang="en-US" sz="4000" b="1" dirty="0">
                <a:latin typeface="+mj-lt"/>
              </a:rPr>
              <a:t> </a:t>
            </a:r>
            <a:r>
              <a:rPr lang="en-US" altLang="en-US" sz="4000" b="1" dirty="0" err="1">
                <a:latin typeface="+mj-lt"/>
              </a:rPr>
              <a:t>hình</a:t>
            </a:r>
            <a:r>
              <a:rPr lang="en-US" altLang="en-US" sz="4000" b="1" dirty="0">
                <a:latin typeface="+mj-lt"/>
              </a:rPr>
              <a:t> </a:t>
            </a:r>
            <a:r>
              <a:rPr lang="en-US" altLang="en-US" sz="4000" b="1" dirty="0" err="1">
                <a:latin typeface="+mj-lt"/>
              </a:rPr>
              <a:t>chỉ</a:t>
            </a:r>
            <a:r>
              <a:rPr lang="en-US" altLang="en-US" sz="4000" b="1" dirty="0">
                <a:latin typeface="+mj-lt"/>
              </a:rPr>
              <a:t> bao </a:t>
            </a:r>
            <a:r>
              <a:rPr lang="en-US" altLang="en-US" sz="4000" b="1" dirty="0" err="1">
                <a:latin typeface="+mj-lt"/>
              </a:rPr>
              <a:t>nhiêu</a:t>
            </a:r>
            <a:r>
              <a:rPr lang="en-US" altLang="en-US" sz="4000" b="1" dirty="0">
                <a:latin typeface="+mj-lt"/>
              </a:rPr>
              <a:t> </a:t>
            </a:r>
            <a:r>
              <a:rPr lang="en-US" altLang="en-US" sz="4000" b="1" dirty="0" err="1">
                <a:latin typeface="+mj-lt"/>
              </a:rPr>
              <a:t>độ</a:t>
            </a:r>
            <a:r>
              <a:rPr lang="en-US" altLang="en-US" sz="4000" b="1" dirty="0">
                <a:latin typeface="+mj-lt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FF0364-E90D-41CC-9F39-C24F437025F8}"/>
              </a:ext>
            </a:extLst>
          </p:cNvPr>
          <p:cNvSpPr txBox="1"/>
          <p:nvPr/>
        </p:nvSpPr>
        <p:spPr>
          <a:xfrm>
            <a:off x="11258539" y="6492875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6213718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894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56E9A1F-FFAE-42DE-BDC9-8CEAA328B5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6763" y="4696604"/>
            <a:ext cx="2094300" cy="224871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07A53FB-7C3A-4E36-8D88-47F7A0201A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79386" y="-286431"/>
            <a:ext cx="2453514" cy="163693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9BDEF28-E4B0-4D11-929E-04A3A86E8F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72467" y="214372"/>
            <a:ext cx="1701085" cy="170108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787ADB3-CFC7-42E0-BD4B-36DA563223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19417" y="-305097"/>
            <a:ext cx="2658805" cy="1777804"/>
          </a:xfrm>
          <a:prstGeom prst="rect">
            <a:avLst/>
          </a:prstGeom>
        </p:spPr>
      </p:pic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2508913" y="1098551"/>
            <a:ext cx="5943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US" sz="2400">
              <a:latin typeface="Times New Roman" panose="02020603050405020304" pitchFamily="18" charset="0"/>
            </a:endParaRPr>
          </a:p>
        </p:txBody>
      </p:sp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1404257" y="574450"/>
            <a:ext cx="9381218" cy="1154162"/>
          </a:xfrm>
          <a:prstGeom prst="rect">
            <a:avLst/>
          </a:prstGeom>
          <a:solidFill>
            <a:schemeClr val="bg1"/>
          </a:solidFill>
          <a:ln w="57150">
            <a:solidFill>
              <a:srgbClr val="F735C4"/>
            </a:solidFill>
            <a:prstDash val="lgDash"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FontTx/>
              <a:buChar char="-"/>
            </a:pPr>
            <a:r>
              <a:rPr lang="vi-VN" altLang="en-US" b="1" i="1" dirty="0">
                <a:latin typeface="+mj-lt"/>
              </a:rPr>
              <a:t> Nhiệt độ của hơi nước đang sôi là </a:t>
            </a:r>
            <a:r>
              <a:rPr lang="vi-VN" altLang="en-US" b="1" i="1">
                <a:latin typeface="+mj-lt"/>
              </a:rPr>
              <a:t>bao </a:t>
            </a:r>
            <a:r>
              <a:rPr lang="vi-VN" altLang="en-US" b="1" i="1" smtClean="0">
                <a:latin typeface="+mj-lt"/>
              </a:rPr>
              <a:t>nhiêu?</a:t>
            </a:r>
            <a:endParaRPr lang="vi-VN" altLang="en-US" b="1" i="1" dirty="0">
              <a:latin typeface="+mj-lt"/>
            </a:endParaRPr>
          </a:p>
          <a:p>
            <a:pPr eaLnBrk="1" hangingPunct="1">
              <a:spcBef>
                <a:spcPts val="600"/>
              </a:spcBef>
              <a:buFontTx/>
              <a:buNone/>
            </a:pPr>
            <a:r>
              <a:rPr lang="vi-VN" altLang="en-US" b="1" i="1" dirty="0">
                <a:latin typeface="+mj-lt"/>
              </a:rPr>
              <a:t>- Nhiệt độ của nước đá đang tan là </a:t>
            </a:r>
            <a:r>
              <a:rPr lang="vi-VN" altLang="en-US" b="1" i="1">
                <a:latin typeface="+mj-lt"/>
              </a:rPr>
              <a:t>bao </a:t>
            </a:r>
            <a:r>
              <a:rPr lang="vi-VN" altLang="en-US" b="1" i="1" smtClean="0">
                <a:latin typeface="+mj-lt"/>
              </a:rPr>
              <a:t>nhiêu?</a:t>
            </a:r>
            <a:endParaRPr lang="en-US" altLang="en-US" b="1" i="1" dirty="0">
              <a:latin typeface="+mj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503213" y="1953814"/>
            <a:ext cx="9170711" cy="3900254"/>
            <a:chOff x="800915" y="1898651"/>
            <a:chExt cx="9170711" cy="3900254"/>
          </a:xfrm>
        </p:grpSpPr>
        <p:grpSp>
          <p:nvGrpSpPr>
            <p:cNvPr id="10" name="Group 3"/>
            <p:cNvGrpSpPr>
              <a:grpSpLocks/>
            </p:cNvGrpSpPr>
            <p:nvPr/>
          </p:nvGrpSpPr>
          <p:grpSpPr bwMode="auto">
            <a:xfrm>
              <a:off x="800915" y="1898651"/>
              <a:ext cx="9170711" cy="3867150"/>
              <a:chOff x="-175" y="1584"/>
              <a:chExt cx="5985" cy="2736"/>
            </a:xfrm>
          </p:grpSpPr>
          <p:pic>
            <p:nvPicPr>
              <p:cNvPr id="18" name="Picture 6" descr="kien7001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04" y="1584"/>
                <a:ext cx="3552" cy="27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Hộp_Văn_Bản 6"/>
              <p:cNvSpPr txBox="1">
                <a:spLocks noChangeArrowheads="1"/>
              </p:cNvSpPr>
              <p:nvPr/>
            </p:nvSpPr>
            <p:spPr bwMode="auto">
              <a:xfrm>
                <a:off x="-175" y="2516"/>
                <a:ext cx="862" cy="145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dirty="0" err="1">
                    <a:solidFill>
                      <a:srgbClr val="F36522"/>
                    </a:solidFill>
                    <a:latin typeface="+mj-lt"/>
                  </a:rPr>
                  <a:t>Nước</a:t>
                </a:r>
                <a:r>
                  <a:rPr lang="en-US" altLang="en-US" dirty="0">
                    <a:solidFill>
                      <a:srgbClr val="F36522"/>
                    </a:solidFill>
                    <a:latin typeface="+mj-lt"/>
                  </a:rPr>
                  <a:t> </a:t>
                </a:r>
                <a:r>
                  <a:rPr lang="en-US" altLang="en-US" dirty="0" err="1">
                    <a:solidFill>
                      <a:srgbClr val="F36522"/>
                    </a:solidFill>
                    <a:latin typeface="+mj-lt"/>
                  </a:rPr>
                  <a:t>đá</a:t>
                </a:r>
                <a:r>
                  <a:rPr lang="en-US" altLang="en-US" dirty="0">
                    <a:solidFill>
                      <a:srgbClr val="F36522"/>
                    </a:solidFill>
                    <a:latin typeface="+mj-lt"/>
                  </a:rPr>
                  <a:t> </a:t>
                </a:r>
                <a:r>
                  <a:rPr lang="en-US" altLang="en-US" dirty="0" err="1">
                    <a:solidFill>
                      <a:srgbClr val="F36522"/>
                    </a:solidFill>
                    <a:latin typeface="+mj-lt"/>
                  </a:rPr>
                  <a:t>đang</a:t>
                </a:r>
                <a:r>
                  <a:rPr lang="en-US" altLang="en-US" dirty="0">
                    <a:solidFill>
                      <a:srgbClr val="F36522"/>
                    </a:solidFill>
                    <a:latin typeface="+mj-lt"/>
                  </a:rPr>
                  <a:t> tan</a:t>
                </a:r>
                <a:endParaRPr lang="vi-VN" altLang="en-US" dirty="0">
                  <a:solidFill>
                    <a:srgbClr val="F36522"/>
                  </a:solidFill>
                  <a:latin typeface="+mj-lt"/>
                </a:endParaRPr>
              </a:p>
            </p:txBody>
          </p:sp>
          <p:sp>
            <p:nvSpPr>
              <p:cNvPr id="20" name="Hộp_Văn_Bản 8"/>
              <p:cNvSpPr txBox="1">
                <a:spLocks noChangeArrowheads="1"/>
              </p:cNvSpPr>
              <p:nvPr/>
            </p:nvSpPr>
            <p:spPr bwMode="auto">
              <a:xfrm>
                <a:off x="4899" y="2877"/>
                <a:ext cx="911" cy="111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dirty="0" err="1">
                    <a:solidFill>
                      <a:srgbClr val="0070C0"/>
                    </a:solidFill>
                    <a:latin typeface="+mj-lt"/>
                  </a:rPr>
                  <a:t>Nước</a:t>
                </a:r>
                <a:r>
                  <a:rPr lang="en-US" altLang="en-US" dirty="0">
                    <a:solidFill>
                      <a:srgbClr val="0070C0"/>
                    </a:solidFill>
                    <a:latin typeface="+mj-lt"/>
                  </a:rPr>
                  <a:t> </a:t>
                </a:r>
                <a:r>
                  <a:rPr lang="en-US" altLang="en-US" dirty="0" err="1">
                    <a:solidFill>
                      <a:srgbClr val="0070C0"/>
                    </a:solidFill>
                    <a:latin typeface="+mj-lt"/>
                  </a:rPr>
                  <a:t>đang</a:t>
                </a:r>
                <a:r>
                  <a:rPr lang="en-US" altLang="en-US" dirty="0">
                    <a:solidFill>
                      <a:srgbClr val="0070C0"/>
                    </a:solidFill>
                    <a:latin typeface="+mj-lt"/>
                  </a:rPr>
                  <a:t> </a:t>
                </a:r>
                <a:r>
                  <a:rPr lang="en-US" altLang="en-US" dirty="0" err="1">
                    <a:solidFill>
                      <a:srgbClr val="0070C0"/>
                    </a:solidFill>
                    <a:latin typeface="+mj-lt"/>
                  </a:rPr>
                  <a:t>sôi</a:t>
                </a:r>
                <a:endParaRPr lang="vi-VN" altLang="en-US" dirty="0">
                  <a:solidFill>
                    <a:srgbClr val="0070C0"/>
                  </a:solidFill>
                  <a:latin typeface="+mj-lt"/>
                </a:endParaRPr>
              </a:p>
            </p:txBody>
          </p:sp>
          <p:sp>
            <p:nvSpPr>
              <p:cNvPr id="21" name="AutoShape 7"/>
              <p:cNvSpPr>
                <a:spLocks noChangeArrowheads="1"/>
              </p:cNvSpPr>
              <p:nvPr/>
            </p:nvSpPr>
            <p:spPr bwMode="auto">
              <a:xfrm>
                <a:off x="765" y="3149"/>
                <a:ext cx="288" cy="192"/>
              </a:xfrm>
              <a:prstGeom prst="rightArrow">
                <a:avLst>
                  <a:gd name="adj1" fmla="val 50000"/>
                  <a:gd name="adj2" fmla="val 37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2400"/>
              </a:p>
            </p:txBody>
          </p:sp>
          <p:sp>
            <p:nvSpPr>
              <p:cNvPr id="22" name="AutoShape 8"/>
              <p:cNvSpPr>
                <a:spLocks noChangeArrowheads="1"/>
              </p:cNvSpPr>
              <p:nvPr/>
            </p:nvSpPr>
            <p:spPr bwMode="auto">
              <a:xfrm>
                <a:off x="4656" y="3312"/>
                <a:ext cx="192" cy="240"/>
              </a:xfrm>
              <a:prstGeom prst="leftArrow">
                <a:avLst>
                  <a:gd name="adj1" fmla="val 50000"/>
                  <a:gd name="adj2" fmla="val 25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vi-VN" altLang="en-US" sz="2400"/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3732" y="1925783"/>
              <a:ext cx="2373606" cy="384001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7338" y="1925783"/>
              <a:ext cx="2909382" cy="3873122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9FD24B1B-599A-4EB2-8540-AECBCE69817F}"/>
              </a:ext>
            </a:extLst>
          </p:cNvPr>
          <p:cNvSpPr txBox="1"/>
          <p:nvPr/>
        </p:nvSpPr>
        <p:spPr>
          <a:xfrm>
            <a:off x="11258539" y="6492875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2929306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r="28894"/>
          <a:stretch/>
        </p:blipFill>
        <p:spPr>
          <a:xfrm>
            <a:off x="41198" y="-27120"/>
            <a:ext cx="12194267" cy="685800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787ADB3-CFC7-42E0-BD4B-36DA5632231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483043" y="-193473"/>
            <a:ext cx="2150718" cy="143807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0922" y="5722682"/>
            <a:ext cx="12193057" cy="1091279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E3E560A9-F2CB-456C-9061-B16CBBD8E6CB}"/>
              </a:ext>
            </a:extLst>
          </p:cNvPr>
          <p:cNvSpPr txBox="1"/>
          <p:nvPr/>
        </p:nvSpPr>
        <p:spPr>
          <a:xfrm>
            <a:off x="2236465" y="17896"/>
            <a:ext cx="6157823" cy="830997"/>
          </a:xfrm>
          <a:prstGeom prst="rect">
            <a:avLst/>
          </a:prstGeom>
          <a:ln w="57150"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en-US" sz="4800" b="1" dirty="0" err="1">
                <a:solidFill>
                  <a:srgbClr val="FF0000"/>
                </a:solidFill>
                <a:latin typeface="UTM Edwardian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4800" b="1" dirty="0">
                <a:solidFill>
                  <a:srgbClr val="FF0000"/>
                </a:solidFill>
                <a:latin typeface="UTM Edwardia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UTM Edwardian" panose="020406030505060202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4800" b="1" dirty="0">
                <a:solidFill>
                  <a:srgbClr val="FF0000"/>
                </a:solidFill>
                <a:latin typeface="UTM Edwardia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UTM Edwardian" panose="020406030505060202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4800" b="1" dirty="0">
                <a:solidFill>
                  <a:srgbClr val="FF0000"/>
                </a:solidFill>
                <a:latin typeface="UTM Edwardia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UTM Edwardian" panose="020406030505060202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4800" b="1" dirty="0">
                <a:solidFill>
                  <a:srgbClr val="FF0000"/>
                </a:solidFill>
                <a:latin typeface="UTM Edwardia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UTM Edwardian" panose="020406030505060202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4800" b="1" dirty="0">
                <a:solidFill>
                  <a:srgbClr val="FF0000"/>
                </a:solidFill>
                <a:latin typeface="UTM Edwardian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UTM Edwardian" panose="02040603050506020204" pitchFamily="18" charset="0"/>
                <a:cs typeface="Times New Roman" panose="02020603050405020304" pitchFamily="18" charset="0"/>
              </a:rPr>
              <a:t>thể</a:t>
            </a:r>
            <a:endParaRPr lang="zh-CN" altLang="en-US" sz="2800" dirty="0">
              <a:solidFill>
                <a:srgbClr val="FF0000"/>
              </a:solidFill>
              <a:latin typeface="UTM Edwardian" panose="02040603050506020204" pitchFamily="18" charset="0"/>
              <a:ea typeface="方正卡通简体" panose="03000509000000000000" pitchFamily="65" charset="-122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F8A350B7-3585-4D23-AA57-AFF2DEF6EBD1}"/>
              </a:ext>
            </a:extLst>
          </p:cNvPr>
          <p:cNvGrpSpPr/>
          <p:nvPr/>
        </p:nvGrpSpPr>
        <p:grpSpPr>
          <a:xfrm rot="20320671">
            <a:off x="1173789" y="935165"/>
            <a:ext cx="2498757" cy="1128572"/>
            <a:chOff x="4238677" y="1538083"/>
            <a:chExt cx="2498757" cy="1128572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49" name="MH_Other_2">
              <a:extLst>
                <a:ext uri="{FF2B5EF4-FFF2-40B4-BE49-F238E27FC236}">
                  <a16:creationId xmlns:a16="http://schemas.microsoft.com/office/drawing/2014/main" id="{F3BE315E-B847-4421-B957-7CD19B1E6553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 rot="1404342" flipH="1">
              <a:off x="4238677" y="1567545"/>
              <a:ext cx="2498757" cy="814028"/>
            </a:xfrm>
            <a:custGeom>
              <a:avLst/>
              <a:gdLst/>
              <a:ahLst/>
              <a:cxnLst/>
              <a:rect l="l" t="t" r="r" b="b"/>
              <a:pathLst>
                <a:path w="6079847" h="1981442">
                  <a:moveTo>
                    <a:pt x="990721" y="0"/>
                  </a:moveTo>
                  <a:cubicBezTo>
                    <a:pt x="1271960" y="0"/>
                    <a:pt x="1525829" y="117186"/>
                    <a:pt x="1704855" y="306645"/>
                  </a:cubicBezTo>
                  <a:lnTo>
                    <a:pt x="5582182" y="306645"/>
                  </a:lnTo>
                  <a:cubicBezTo>
                    <a:pt x="5857035" y="306645"/>
                    <a:pt x="6079847" y="529457"/>
                    <a:pt x="6079847" y="804310"/>
                  </a:cubicBezTo>
                  <a:lnTo>
                    <a:pt x="6079847" y="1177132"/>
                  </a:lnTo>
                  <a:cubicBezTo>
                    <a:pt x="6079847" y="1451985"/>
                    <a:pt x="5857035" y="1674797"/>
                    <a:pt x="5582182" y="1674797"/>
                  </a:cubicBezTo>
                  <a:lnTo>
                    <a:pt x="1704855" y="1674797"/>
                  </a:lnTo>
                  <a:cubicBezTo>
                    <a:pt x="1525829" y="1864256"/>
                    <a:pt x="1271960" y="1981442"/>
                    <a:pt x="990721" y="1981442"/>
                  </a:cubicBezTo>
                  <a:cubicBezTo>
                    <a:pt x="443561" y="1981442"/>
                    <a:pt x="0" y="1537881"/>
                    <a:pt x="0" y="990721"/>
                  </a:cubicBezTo>
                  <a:cubicBezTo>
                    <a:pt x="0" y="443561"/>
                    <a:pt x="443561" y="0"/>
                    <a:pt x="990721" y="0"/>
                  </a:cubicBezTo>
                  <a:close/>
                </a:path>
              </a:pathLst>
            </a:custGeom>
            <a:grpFill/>
            <a:ln w="5080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25400" dir="5400000" algn="ctr" rotWithShape="0">
                <a:prstClr val="black">
                  <a:alpha val="10000"/>
                </a:prst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 kern="0">
                <a:solidFill>
                  <a:srgbClr val="FFFFFF"/>
                </a:solidFill>
                <a:latin typeface="Calibri"/>
                <a:ea typeface="宋体"/>
              </a:endParaRPr>
            </a:p>
          </p:txBody>
        </p:sp>
        <p:sp>
          <p:nvSpPr>
            <p:cNvPr id="52" name="MH_Other_5">
              <a:extLst>
                <a:ext uri="{FF2B5EF4-FFF2-40B4-BE49-F238E27FC236}">
                  <a16:creationId xmlns:a16="http://schemas.microsoft.com/office/drawing/2014/main" id="{075DE8D9-A375-4C67-814E-87F4AAEE40ED}"/>
                </a:ext>
              </a:extLst>
            </p:cNvPr>
            <p:cNvSpPr txBox="1"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5871884" y="1967689"/>
              <a:ext cx="815745" cy="698966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3600" dirty="0">
                  <a:solidFill>
                    <a:srgbClr val="FFFFFF"/>
                  </a:solidFill>
                  <a:latin typeface="Berlin Sans FB" panose="020E0602020502020306" pitchFamily="34" charset="0"/>
                </a:rPr>
                <a:t>A</a:t>
              </a:r>
              <a:endParaRPr lang="zh-CN" altLang="en-US" sz="3600" dirty="0">
                <a:solidFill>
                  <a:srgbClr val="FFFFFF"/>
                </a:solidFill>
                <a:latin typeface="Berlin Sans FB" panose="020E0602020502020306" pitchFamily="34" charset="0"/>
              </a:endParaRPr>
            </a:p>
          </p:txBody>
        </p:sp>
        <p:sp>
          <p:nvSpPr>
            <p:cNvPr id="56" name="MH_SubTitle_1">
              <a:extLst>
                <a:ext uri="{FF2B5EF4-FFF2-40B4-BE49-F238E27FC236}">
                  <a16:creationId xmlns:a16="http://schemas.microsoft.com/office/drawing/2014/main" id="{C06F61BC-95C9-46B9-8A3A-BE0186EC0394}"/>
                </a:ext>
              </a:extLst>
            </p:cNvPr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 rot="1440741">
              <a:off x="4367293" y="1538083"/>
              <a:ext cx="1504406" cy="39842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no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altLang="zh-CN" sz="2800" b="1" dirty="0" err="1">
                  <a:solidFill>
                    <a:srgbClr val="FFFFFF"/>
                  </a:solidFill>
                  <a:latin typeface="+mn-lt"/>
                  <a:ea typeface="+mn-ea"/>
                </a:rPr>
                <a:t>Bước</a:t>
              </a:r>
              <a:r>
                <a:rPr lang="en-US" altLang="zh-CN" sz="2800" b="1" dirty="0">
                  <a:solidFill>
                    <a:srgbClr val="FFFFFF"/>
                  </a:solidFill>
                  <a:latin typeface="+mn-lt"/>
                  <a:ea typeface="+mn-ea"/>
                </a:rPr>
                <a:t> 1</a:t>
              </a: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C828B433-7D71-4574-BD48-813FB973AC6B}"/>
              </a:ext>
            </a:extLst>
          </p:cNvPr>
          <p:cNvGrpSpPr/>
          <p:nvPr/>
        </p:nvGrpSpPr>
        <p:grpSpPr>
          <a:xfrm rot="20158184">
            <a:off x="2186404" y="3385229"/>
            <a:ext cx="2498757" cy="1117812"/>
            <a:chOff x="4204330" y="3470565"/>
            <a:chExt cx="2498757" cy="1117812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50" name="MH_Other_3">
              <a:extLst>
                <a:ext uri="{FF2B5EF4-FFF2-40B4-BE49-F238E27FC236}">
                  <a16:creationId xmlns:a16="http://schemas.microsoft.com/office/drawing/2014/main" id="{731E02AE-F226-4358-8F30-DEDF35CD621E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 rot="1404342" flipH="1">
              <a:off x="4204330" y="3489269"/>
              <a:ext cx="2498757" cy="814028"/>
            </a:xfrm>
            <a:custGeom>
              <a:avLst/>
              <a:gdLst/>
              <a:ahLst/>
              <a:cxnLst/>
              <a:rect l="l" t="t" r="r" b="b"/>
              <a:pathLst>
                <a:path w="6079847" h="1981442">
                  <a:moveTo>
                    <a:pt x="990721" y="0"/>
                  </a:moveTo>
                  <a:cubicBezTo>
                    <a:pt x="1271960" y="0"/>
                    <a:pt x="1525829" y="117186"/>
                    <a:pt x="1704855" y="306645"/>
                  </a:cubicBezTo>
                  <a:lnTo>
                    <a:pt x="5582182" y="306645"/>
                  </a:lnTo>
                  <a:cubicBezTo>
                    <a:pt x="5857035" y="306645"/>
                    <a:pt x="6079847" y="529457"/>
                    <a:pt x="6079847" y="804310"/>
                  </a:cubicBezTo>
                  <a:lnTo>
                    <a:pt x="6079847" y="1177132"/>
                  </a:lnTo>
                  <a:cubicBezTo>
                    <a:pt x="6079847" y="1451985"/>
                    <a:pt x="5857035" y="1674797"/>
                    <a:pt x="5582182" y="1674797"/>
                  </a:cubicBezTo>
                  <a:lnTo>
                    <a:pt x="1704855" y="1674797"/>
                  </a:lnTo>
                  <a:cubicBezTo>
                    <a:pt x="1525829" y="1864256"/>
                    <a:pt x="1271960" y="1981442"/>
                    <a:pt x="990721" y="1981442"/>
                  </a:cubicBezTo>
                  <a:cubicBezTo>
                    <a:pt x="443561" y="1981442"/>
                    <a:pt x="0" y="1537881"/>
                    <a:pt x="0" y="990721"/>
                  </a:cubicBezTo>
                  <a:cubicBezTo>
                    <a:pt x="0" y="443561"/>
                    <a:pt x="443561" y="0"/>
                    <a:pt x="990721" y="0"/>
                  </a:cubicBezTo>
                  <a:close/>
                </a:path>
              </a:pathLst>
            </a:custGeom>
            <a:grpFill/>
            <a:ln w="5080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25400" dir="5400000" algn="ctr" rotWithShape="0">
                <a:prstClr val="black">
                  <a:alpha val="10000"/>
                </a:prstClr>
              </a:outerShdw>
            </a:effectLst>
          </p:spPr>
          <p:txBody>
            <a:bodyPr anchor="ctr">
              <a:normAutofit/>
            </a:bodyPr>
            <a:lstStyle/>
            <a:p>
              <a:pPr algn="ctr">
                <a:defRPr/>
              </a:pPr>
              <a:endParaRPr lang="zh-CN" altLang="en-US" kern="0">
                <a:solidFill>
                  <a:srgbClr val="FFFFFF"/>
                </a:solidFill>
                <a:latin typeface="Calibri"/>
                <a:ea typeface="宋体"/>
              </a:endParaRPr>
            </a:p>
          </p:txBody>
        </p:sp>
        <p:sp>
          <p:nvSpPr>
            <p:cNvPr id="54" name="MH_Other_7">
              <a:extLst>
                <a:ext uri="{FF2B5EF4-FFF2-40B4-BE49-F238E27FC236}">
                  <a16:creationId xmlns:a16="http://schemas.microsoft.com/office/drawing/2014/main" id="{185BA9D1-BECE-48D9-8AE2-55C651C54896}"/>
                </a:ext>
              </a:extLst>
            </p:cNvPr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5823798" y="3889413"/>
              <a:ext cx="817463" cy="69896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3600">
                  <a:solidFill>
                    <a:srgbClr val="FFFFFF"/>
                  </a:solidFill>
                  <a:latin typeface="Berlin Sans FB" panose="020E0602020502020306" pitchFamily="34" charset="0"/>
                </a:rPr>
                <a:t>C</a:t>
              </a:r>
              <a:endParaRPr lang="zh-CN" altLang="en-US" sz="3600">
                <a:solidFill>
                  <a:srgbClr val="FFFFFF"/>
                </a:solidFill>
                <a:latin typeface="Berlin Sans FB" panose="020E0602020502020306" pitchFamily="34" charset="0"/>
              </a:endParaRPr>
            </a:p>
          </p:txBody>
        </p:sp>
        <p:sp>
          <p:nvSpPr>
            <p:cNvPr id="57" name="MH_SubTitle_3">
              <a:extLst>
                <a:ext uri="{FF2B5EF4-FFF2-40B4-BE49-F238E27FC236}">
                  <a16:creationId xmlns:a16="http://schemas.microsoft.com/office/drawing/2014/main" id="{5F2FE71F-700E-4B4E-A70C-FD47E4035072}"/>
                </a:ext>
              </a:extLst>
            </p:cNvPr>
            <p:cNvSpPr txBox="1"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 rot="1440741">
              <a:off x="4376089" y="3470565"/>
              <a:ext cx="1504406" cy="39842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no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altLang="zh-CN" sz="2800" b="1" dirty="0" err="1">
                  <a:solidFill>
                    <a:srgbClr val="FFFFFF"/>
                  </a:solidFill>
                  <a:latin typeface="+mn-lt"/>
                  <a:ea typeface="+mn-ea"/>
                </a:rPr>
                <a:t>Bước</a:t>
              </a:r>
              <a:r>
                <a:rPr lang="en-US" altLang="zh-CN" sz="2800" b="1" dirty="0">
                  <a:solidFill>
                    <a:srgbClr val="FFFFFF"/>
                  </a:solidFill>
                  <a:latin typeface="+mn-lt"/>
                  <a:ea typeface="+mn-ea"/>
                </a:rPr>
                <a:t> 3</a:t>
              </a: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233A254E-A409-44B9-AAC9-88FBD89656A2}"/>
              </a:ext>
            </a:extLst>
          </p:cNvPr>
          <p:cNvGrpSpPr/>
          <p:nvPr/>
        </p:nvGrpSpPr>
        <p:grpSpPr>
          <a:xfrm>
            <a:off x="5008861" y="1110669"/>
            <a:ext cx="2498757" cy="1113762"/>
            <a:chOff x="5880472" y="2506025"/>
            <a:chExt cx="2498757" cy="1113762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48" name="MH_Other_1">
              <a:extLst>
                <a:ext uri="{FF2B5EF4-FFF2-40B4-BE49-F238E27FC236}">
                  <a16:creationId xmlns:a16="http://schemas.microsoft.com/office/drawing/2014/main" id="{ECA149D3-F51B-40E6-8850-B4AA13B84F11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 rot="20195658">
              <a:off x="5880472" y="2527548"/>
              <a:ext cx="2498757" cy="814028"/>
            </a:xfrm>
            <a:custGeom>
              <a:avLst/>
              <a:gdLst/>
              <a:ahLst/>
              <a:cxnLst/>
              <a:rect l="l" t="t" r="r" b="b"/>
              <a:pathLst>
                <a:path w="6079847" h="1981442">
                  <a:moveTo>
                    <a:pt x="990721" y="0"/>
                  </a:moveTo>
                  <a:cubicBezTo>
                    <a:pt x="1271960" y="0"/>
                    <a:pt x="1525829" y="117186"/>
                    <a:pt x="1704855" y="306645"/>
                  </a:cubicBezTo>
                  <a:lnTo>
                    <a:pt x="5582182" y="306645"/>
                  </a:lnTo>
                  <a:cubicBezTo>
                    <a:pt x="5857035" y="306645"/>
                    <a:pt x="6079847" y="529457"/>
                    <a:pt x="6079847" y="804310"/>
                  </a:cubicBezTo>
                  <a:lnTo>
                    <a:pt x="6079847" y="1177132"/>
                  </a:lnTo>
                  <a:cubicBezTo>
                    <a:pt x="6079847" y="1451985"/>
                    <a:pt x="5857035" y="1674797"/>
                    <a:pt x="5582182" y="1674797"/>
                  </a:cubicBezTo>
                  <a:lnTo>
                    <a:pt x="1704855" y="1674797"/>
                  </a:lnTo>
                  <a:cubicBezTo>
                    <a:pt x="1525829" y="1864256"/>
                    <a:pt x="1271960" y="1981442"/>
                    <a:pt x="990721" y="1981442"/>
                  </a:cubicBezTo>
                  <a:cubicBezTo>
                    <a:pt x="443561" y="1981442"/>
                    <a:pt x="0" y="1537881"/>
                    <a:pt x="0" y="990721"/>
                  </a:cubicBezTo>
                  <a:cubicBezTo>
                    <a:pt x="0" y="443561"/>
                    <a:pt x="443561" y="0"/>
                    <a:pt x="990721" y="0"/>
                  </a:cubicBezTo>
                  <a:close/>
                </a:path>
              </a:pathLst>
            </a:custGeom>
            <a:grpFill/>
            <a:ln w="5080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25400" dir="5400000" algn="ctr" rotWithShape="0">
                <a:prstClr val="black">
                  <a:alpha val="10000"/>
                </a:prst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 kern="0">
                <a:solidFill>
                  <a:sysClr val="window" lastClr="FFFFFF"/>
                </a:solidFill>
                <a:latin typeface="Calibri"/>
                <a:ea typeface="宋体"/>
              </a:endParaRPr>
            </a:p>
          </p:txBody>
        </p:sp>
        <p:sp>
          <p:nvSpPr>
            <p:cNvPr id="53" name="MH_Other_6">
              <a:extLst>
                <a:ext uri="{FF2B5EF4-FFF2-40B4-BE49-F238E27FC236}">
                  <a16:creationId xmlns:a16="http://schemas.microsoft.com/office/drawing/2014/main" id="{EAEB8CBF-523C-4844-AF06-81892C593DBB}"/>
                </a:ext>
              </a:extLst>
            </p:cNvPr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5949165" y="2920823"/>
              <a:ext cx="817463" cy="69896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3600" dirty="0">
                  <a:solidFill>
                    <a:srgbClr val="FFFFFF"/>
                  </a:solidFill>
                  <a:latin typeface="Berlin Sans FB" panose="020E0602020502020306" pitchFamily="34" charset="0"/>
                </a:rPr>
                <a:t>B</a:t>
              </a:r>
              <a:endParaRPr lang="zh-CN" altLang="en-US" sz="3600" dirty="0">
                <a:solidFill>
                  <a:srgbClr val="FFFFFF"/>
                </a:solidFill>
                <a:latin typeface="Berlin Sans FB" panose="020E0602020502020306" pitchFamily="34" charset="0"/>
              </a:endParaRPr>
            </a:p>
          </p:txBody>
        </p:sp>
        <p:sp>
          <p:nvSpPr>
            <p:cNvPr id="58" name="MH_SubTitle_2">
              <a:extLst>
                <a:ext uri="{FF2B5EF4-FFF2-40B4-BE49-F238E27FC236}">
                  <a16:creationId xmlns:a16="http://schemas.microsoft.com/office/drawing/2014/main" id="{69338D02-360C-46CC-A095-4611624E3B52}"/>
                </a:ext>
              </a:extLst>
            </p:cNvPr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rot="20135815">
              <a:off x="6675608" y="2506025"/>
              <a:ext cx="1504406" cy="40014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no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altLang="zh-CN" sz="2800" b="1" dirty="0" err="1">
                  <a:solidFill>
                    <a:srgbClr val="FFFFFF"/>
                  </a:solidFill>
                  <a:latin typeface="+mn-lt"/>
                  <a:ea typeface="+mn-ea"/>
                </a:rPr>
                <a:t>Bước</a:t>
              </a:r>
              <a:r>
                <a:rPr lang="en-US" altLang="zh-CN" sz="2800" b="1" dirty="0">
                  <a:solidFill>
                    <a:srgbClr val="FFFFFF"/>
                  </a:solidFill>
                  <a:latin typeface="+mn-lt"/>
                  <a:ea typeface="+mn-ea"/>
                </a:rPr>
                <a:t> 2</a:t>
              </a: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0B380EBA-CF39-4111-A4DA-2D2A4055ACC3}"/>
              </a:ext>
            </a:extLst>
          </p:cNvPr>
          <p:cNvGrpSpPr/>
          <p:nvPr/>
        </p:nvGrpSpPr>
        <p:grpSpPr>
          <a:xfrm rot="756033">
            <a:off x="5632673" y="3484189"/>
            <a:ext cx="2498756" cy="1065922"/>
            <a:chOff x="5892493" y="4449273"/>
            <a:chExt cx="2498756" cy="1065922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51" name="MH_Other_4">
              <a:extLst>
                <a:ext uri="{FF2B5EF4-FFF2-40B4-BE49-F238E27FC236}">
                  <a16:creationId xmlns:a16="http://schemas.microsoft.com/office/drawing/2014/main" id="{155C621A-49F3-4ACF-8E18-1E2D715FF9C9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 rot="20195658">
              <a:off x="5892493" y="4449273"/>
              <a:ext cx="2498756" cy="814028"/>
            </a:xfrm>
            <a:custGeom>
              <a:avLst/>
              <a:gdLst/>
              <a:ahLst/>
              <a:cxnLst/>
              <a:rect l="l" t="t" r="r" b="b"/>
              <a:pathLst>
                <a:path w="6079847" h="1981442">
                  <a:moveTo>
                    <a:pt x="990721" y="0"/>
                  </a:moveTo>
                  <a:cubicBezTo>
                    <a:pt x="1271960" y="0"/>
                    <a:pt x="1525829" y="117186"/>
                    <a:pt x="1704855" y="306645"/>
                  </a:cubicBezTo>
                  <a:lnTo>
                    <a:pt x="5582182" y="306645"/>
                  </a:lnTo>
                  <a:cubicBezTo>
                    <a:pt x="5857035" y="306645"/>
                    <a:pt x="6079847" y="529457"/>
                    <a:pt x="6079847" y="804310"/>
                  </a:cubicBezTo>
                  <a:lnTo>
                    <a:pt x="6079847" y="1177132"/>
                  </a:lnTo>
                  <a:cubicBezTo>
                    <a:pt x="6079847" y="1451985"/>
                    <a:pt x="5857035" y="1674797"/>
                    <a:pt x="5582182" y="1674797"/>
                  </a:cubicBezTo>
                  <a:lnTo>
                    <a:pt x="1704855" y="1674797"/>
                  </a:lnTo>
                  <a:cubicBezTo>
                    <a:pt x="1525829" y="1864256"/>
                    <a:pt x="1271960" y="1981442"/>
                    <a:pt x="990721" y="1981442"/>
                  </a:cubicBezTo>
                  <a:cubicBezTo>
                    <a:pt x="443561" y="1981442"/>
                    <a:pt x="0" y="1537881"/>
                    <a:pt x="0" y="990721"/>
                  </a:cubicBezTo>
                  <a:cubicBezTo>
                    <a:pt x="0" y="443561"/>
                    <a:pt x="443561" y="0"/>
                    <a:pt x="990721" y="0"/>
                  </a:cubicBezTo>
                  <a:close/>
                </a:path>
              </a:pathLst>
            </a:custGeom>
            <a:grpFill/>
            <a:ln w="5080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25400" dir="5400000" algn="ctr" rotWithShape="0">
                <a:prstClr val="black">
                  <a:alpha val="10000"/>
                </a:prst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zh-CN" altLang="en-US" kern="0">
                <a:solidFill>
                  <a:sysClr val="window" lastClr="FFFFFF"/>
                </a:solidFill>
                <a:latin typeface="+mn-ea"/>
              </a:endParaRPr>
            </a:p>
          </p:txBody>
        </p:sp>
        <p:sp>
          <p:nvSpPr>
            <p:cNvPr id="55" name="MH_Other_8">
              <a:extLst>
                <a:ext uri="{FF2B5EF4-FFF2-40B4-BE49-F238E27FC236}">
                  <a16:creationId xmlns:a16="http://schemas.microsoft.com/office/drawing/2014/main" id="{398F7D7A-8A4A-4208-AFCC-DE2B471BF35C}"/>
                </a:ext>
              </a:extLst>
            </p:cNvPr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5949165" y="4868864"/>
              <a:ext cx="817463" cy="646331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3600" dirty="0">
                  <a:solidFill>
                    <a:schemeClr val="bg1"/>
                  </a:solidFill>
                  <a:latin typeface="Berlin Sans FB" panose="020E0602020502020306" pitchFamily="34" charset="0"/>
                </a:rPr>
                <a:t>D</a:t>
              </a:r>
              <a:endParaRPr lang="zh-CN" altLang="en-US" sz="3600" dirty="0">
                <a:solidFill>
                  <a:schemeClr val="bg1"/>
                </a:solidFill>
                <a:latin typeface="Berlin Sans FB" panose="020E0602020502020306" pitchFamily="34" charset="0"/>
              </a:endParaRPr>
            </a:p>
          </p:txBody>
        </p:sp>
        <p:sp>
          <p:nvSpPr>
            <p:cNvPr id="59" name="MH_SubTitle_4">
              <a:extLst>
                <a:ext uri="{FF2B5EF4-FFF2-40B4-BE49-F238E27FC236}">
                  <a16:creationId xmlns:a16="http://schemas.microsoft.com/office/drawing/2014/main" id="{9711C2D3-56C5-473A-99DE-D2E00CD4D5EA}"/>
                </a:ext>
              </a:extLst>
            </p:cNvPr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 rot="20135815">
              <a:off x="6651056" y="4452784"/>
              <a:ext cx="1504406" cy="40014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no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altLang="zh-CN" sz="2800" b="1" dirty="0" err="1">
                  <a:solidFill>
                    <a:schemeClr val="bg1"/>
                  </a:solidFill>
                  <a:latin typeface="+mn-lt"/>
                  <a:ea typeface="+mn-ea"/>
                </a:rPr>
                <a:t>Lưu</a:t>
              </a:r>
              <a:r>
                <a:rPr lang="en-US" altLang="zh-CN" sz="2800" b="1" dirty="0">
                  <a:solidFill>
                    <a:schemeClr val="bg1"/>
                  </a:solidFill>
                  <a:latin typeface="+mn-lt"/>
                  <a:ea typeface="+mn-ea"/>
                </a:rPr>
                <a:t> ý</a:t>
              </a:r>
            </a:p>
          </p:txBody>
        </p:sp>
      </p:grpSp>
      <p:sp>
        <p:nvSpPr>
          <p:cNvPr id="64" name="MH_Text_2">
            <a:extLst>
              <a:ext uri="{FF2B5EF4-FFF2-40B4-BE49-F238E27FC236}">
                <a16:creationId xmlns:a16="http://schemas.microsoft.com/office/drawing/2014/main" id="{4AD4CC16-7A93-420B-B600-067889C79D7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00330" y="1832559"/>
            <a:ext cx="4447678" cy="662577"/>
          </a:xfrm>
          <a:prstGeom prst="rect">
            <a:avLst/>
          </a:prstGeom>
        </p:spPr>
        <p:txBody>
          <a:bodyPr wrap="square" anchor="t" anchorCtr="0">
            <a:noAutofit/>
          </a:bodyPr>
          <a:lstStyle/>
          <a:p>
            <a:pPr>
              <a:spcBef>
                <a:spcPct val="0"/>
              </a:spcBef>
            </a:pP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Vẩy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cho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thủy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ngân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tụt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hết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xuống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bầu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trước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khi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đo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5" name="MH_Text_2">
            <a:extLst>
              <a:ext uri="{FF2B5EF4-FFF2-40B4-BE49-F238E27FC236}">
                <a16:creationId xmlns:a16="http://schemas.microsoft.com/office/drawing/2014/main" id="{4A45E3CE-DAB9-4AE8-A3B0-0A1C401C495A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02776" y="4333481"/>
            <a:ext cx="5032823" cy="662577"/>
          </a:xfrm>
          <a:prstGeom prst="rect">
            <a:avLst/>
          </a:prstGeom>
        </p:spPr>
        <p:txBody>
          <a:bodyPr wrap="square" anchor="t" anchorCtr="0">
            <a:noAutofit/>
          </a:bodyPr>
          <a:lstStyle/>
          <a:p>
            <a:pPr>
              <a:spcBef>
                <a:spcPct val="0"/>
              </a:spcBef>
            </a:pP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Bấm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giờ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. </a:t>
            </a: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Sau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 3 - 5 </a:t>
            </a: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phút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lấy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ra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ghi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kết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quả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ra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giấy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6" name="MH_Text_2">
            <a:extLst>
              <a:ext uri="{FF2B5EF4-FFF2-40B4-BE49-F238E27FC236}">
                <a16:creationId xmlns:a16="http://schemas.microsoft.com/office/drawing/2014/main" id="{FEA942A1-7E4E-4E7B-893A-4EC25340C05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419258" y="1648702"/>
            <a:ext cx="5470384" cy="662577"/>
          </a:xfrm>
          <a:prstGeom prst="rect">
            <a:avLst/>
          </a:prstGeom>
        </p:spPr>
        <p:txBody>
          <a:bodyPr wrap="square" anchor="t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Đặt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bầu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nhiệt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kế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vào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nách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kẹp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tay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lại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để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giữ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nhiệt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+mj-lt"/>
                <a:cs typeface="Times New Roman" panose="02020603050405020304" pitchFamily="18" charset="0"/>
              </a:rPr>
              <a:t>kế</a:t>
            </a:r>
            <a:r>
              <a:rPr lang="en-US" altLang="en-US" sz="3200" dirty="0">
                <a:latin typeface="+mj-lt"/>
                <a:cs typeface="Times New Roman" panose="02020603050405020304" pitchFamily="18" charset="0"/>
              </a:rPr>
              <a:t>.</a:t>
            </a:r>
          </a:p>
          <a:p>
            <a:pPr lvl="0">
              <a:lnSpc>
                <a:spcPct val="120000"/>
              </a:lnSpc>
            </a:pPr>
            <a:endParaRPr lang="zh-CN" altLang="en-US" sz="3200" dirty="0">
              <a:latin typeface="+mj-lt"/>
              <a:ea typeface="方正卡通简体" panose="03000509000000000000" pitchFamily="65" charset="-122"/>
            </a:endParaRPr>
          </a:p>
        </p:txBody>
      </p:sp>
      <p:sp>
        <p:nvSpPr>
          <p:cNvPr id="67" name="MH_Text_2">
            <a:extLst>
              <a:ext uri="{FF2B5EF4-FFF2-40B4-BE49-F238E27FC236}">
                <a16:creationId xmlns:a16="http://schemas.microsoft.com/office/drawing/2014/main" id="{91E4C7A1-F35F-48D6-B66B-2E7985D8F93A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336965" y="4271534"/>
            <a:ext cx="5995646" cy="662577"/>
          </a:xfrm>
          <a:prstGeom prst="rect">
            <a:avLst/>
          </a:prstGeom>
        </p:spPr>
        <p:txBody>
          <a:bodyPr wrap="square" anchor="t" anchorCtr="0">
            <a:noAutofit/>
          </a:bodyPr>
          <a:lstStyle/>
          <a:p>
            <a:r>
              <a:rPr lang="en-US" sz="3200" dirty="0" err="1">
                <a:latin typeface="+mj-lt"/>
                <a:cs typeface="Times New Roman" pitchFamily="18" charset="0"/>
              </a:rPr>
              <a:t>Khi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vi-VN" sz="3200" dirty="0">
                <a:latin typeface="+mj-lt"/>
                <a:cs typeface="Times New Roman" pitchFamily="18" charset="0"/>
              </a:rPr>
              <a:t>đọc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nhiệt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độ</a:t>
            </a:r>
            <a:r>
              <a:rPr lang="en-US" sz="3200" dirty="0">
                <a:latin typeface="+mj-lt"/>
                <a:cs typeface="Times New Roman" pitchFamily="18" charset="0"/>
              </a:rPr>
              <a:t> c</a:t>
            </a:r>
            <a:r>
              <a:rPr lang="vi-VN" sz="3200" dirty="0">
                <a:latin typeface="+mj-lt"/>
                <a:cs typeface="Times New Roman" pitchFamily="18" charset="0"/>
              </a:rPr>
              <a:t>ần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nh</a:t>
            </a:r>
            <a:r>
              <a:rPr lang="vi-VN" sz="3200" dirty="0">
                <a:latin typeface="+mj-lt"/>
                <a:cs typeface="Times New Roman" pitchFamily="18" charset="0"/>
              </a:rPr>
              <a:t>ìn</a:t>
            </a:r>
            <a:r>
              <a:rPr lang="en-US" sz="3200" dirty="0">
                <a:latin typeface="+mj-lt"/>
                <a:cs typeface="Times New Roman" pitchFamily="18" charset="0"/>
              </a:rPr>
              <a:t> m</a:t>
            </a:r>
            <a:r>
              <a:rPr lang="vi-VN" sz="3200" dirty="0">
                <a:latin typeface="+mj-lt"/>
                <a:cs typeface="Times New Roman" pitchFamily="18" charset="0"/>
              </a:rPr>
              <a:t>ức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ch</a:t>
            </a:r>
            <a:r>
              <a:rPr lang="vi-VN" sz="3200" dirty="0">
                <a:latin typeface="+mj-lt"/>
                <a:cs typeface="Times New Roman" pitchFamily="18" charset="0"/>
              </a:rPr>
              <a:t>ất</a:t>
            </a:r>
            <a:r>
              <a:rPr lang="en-US" sz="3200" dirty="0">
                <a:latin typeface="+mj-lt"/>
                <a:cs typeface="Times New Roman" pitchFamily="18" charset="0"/>
              </a:rPr>
              <a:t> l</a:t>
            </a:r>
            <a:r>
              <a:rPr lang="vi-VN" sz="3200" dirty="0">
                <a:latin typeface="+mj-lt"/>
                <a:cs typeface="Times New Roman" pitchFamily="18" charset="0"/>
              </a:rPr>
              <a:t>ỏng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trong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ống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theo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ph</a:t>
            </a:r>
            <a:r>
              <a:rPr lang="vi-VN" sz="3200" dirty="0">
                <a:latin typeface="+mj-lt"/>
                <a:cs typeface="Times New Roman" pitchFamily="18" charset="0"/>
              </a:rPr>
              <a:t>ươ</a:t>
            </a:r>
            <a:r>
              <a:rPr lang="en-US" sz="3200" dirty="0">
                <a:latin typeface="+mj-lt"/>
                <a:cs typeface="Times New Roman" pitchFamily="18" charset="0"/>
              </a:rPr>
              <a:t>ng vu</a:t>
            </a:r>
            <a:r>
              <a:rPr lang="vi-VN" sz="3200" dirty="0">
                <a:latin typeface="+mj-lt"/>
                <a:cs typeface="Times New Roman" pitchFamily="18" charset="0"/>
              </a:rPr>
              <a:t>ô</a:t>
            </a:r>
            <a:r>
              <a:rPr lang="en-US" sz="3200" dirty="0">
                <a:latin typeface="+mj-lt"/>
                <a:cs typeface="Times New Roman" pitchFamily="18" charset="0"/>
              </a:rPr>
              <a:t>ng g</a:t>
            </a:r>
            <a:r>
              <a:rPr lang="vi-VN" sz="3200" dirty="0">
                <a:latin typeface="+mj-lt"/>
                <a:cs typeface="Times New Roman" pitchFamily="18" charset="0"/>
              </a:rPr>
              <a:t>óc</a:t>
            </a:r>
            <a:r>
              <a:rPr lang="en-US" sz="3200" dirty="0">
                <a:latin typeface="+mj-lt"/>
                <a:cs typeface="Times New Roman" pitchFamily="18" charset="0"/>
              </a:rPr>
              <a:t> v</a:t>
            </a:r>
            <a:r>
              <a:rPr lang="vi-VN" sz="3200" dirty="0">
                <a:latin typeface="+mj-lt"/>
                <a:cs typeface="Times New Roman" pitchFamily="18" charset="0"/>
              </a:rPr>
              <a:t>ới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vi-VN" sz="3200" dirty="0">
                <a:latin typeface="+mj-lt"/>
                <a:cs typeface="Times New Roman" pitchFamily="18" charset="0"/>
              </a:rPr>
              <a:t>ống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nhi</a:t>
            </a:r>
            <a:r>
              <a:rPr lang="vi-VN" sz="3200" dirty="0">
                <a:latin typeface="+mj-lt"/>
                <a:cs typeface="Times New Roman" pitchFamily="18" charset="0"/>
              </a:rPr>
              <a:t>ệt</a:t>
            </a:r>
            <a:r>
              <a:rPr lang="en-US" sz="3200" dirty="0">
                <a:latin typeface="+mj-lt"/>
                <a:cs typeface="Times New Roman" pitchFamily="18" charset="0"/>
              </a:rPr>
              <a:t> k</a:t>
            </a:r>
            <a:r>
              <a:rPr lang="vi-VN" sz="3200" dirty="0">
                <a:latin typeface="+mj-lt"/>
                <a:cs typeface="Times New Roman" pitchFamily="18" charset="0"/>
              </a:rPr>
              <a:t>ế</a:t>
            </a:r>
            <a:r>
              <a:rPr lang="en-US" sz="3200" dirty="0">
                <a:latin typeface="+mj-lt"/>
                <a:cs typeface="Times New Roman" pitchFamily="18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E73A117-AD6C-48F1-8051-15991EB7177F}"/>
              </a:ext>
            </a:extLst>
          </p:cNvPr>
          <p:cNvSpPr txBox="1"/>
          <p:nvPr/>
        </p:nvSpPr>
        <p:spPr>
          <a:xfrm>
            <a:off x="11258539" y="6492875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93076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5" grpId="0"/>
      <p:bldP spid="66" grpId="0"/>
      <p:bldP spid="6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8894"/>
          <a:stretch/>
        </p:blipFill>
        <p:spPr>
          <a:xfrm>
            <a:off x="41198" y="-27120"/>
            <a:ext cx="12194267" cy="68580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22" y="5722682"/>
            <a:ext cx="12193057" cy="1091279"/>
          </a:xfrm>
          <a:prstGeom prst="rect">
            <a:avLst/>
          </a:prstGeom>
        </p:spPr>
      </p:pic>
      <p:pic>
        <p:nvPicPr>
          <p:cNvPr id="2" name="6.5.2 - Thí nghiệm_ Đo nhiệt độ bằng nhiệt kế - Tiến hành thí nghiệm">
            <a:hlinkClick r:id="" action="ppaction://media"/>
            <a:extLst>
              <a:ext uri="{FF2B5EF4-FFF2-40B4-BE49-F238E27FC236}">
                <a16:creationId xmlns:a16="http://schemas.microsoft.com/office/drawing/2014/main" id="{AADDFDBB-2C73-4F8B-9B37-3FED7E807EC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2538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6900" y="278606"/>
            <a:ext cx="11201400" cy="63007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835090-A0C8-4295-B7B4-2C2796DF06CE}"/>
              </a:ext>
            </a:extLst>
          </p:cNvPr>
          <p:cNvSpPr txBox="1"/>
          <p:nvPr/>
        </p:nvSpPr>
        <p:spPr>
          <a:xfrm>
            <a:off x="11258539" y="6492875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73986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8894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787ADB3-CFC7-42E0-BD4B-36DA563223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83043" y="-193473"/>
            <a:ext cx="2150718" cy="143807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3D2E590-2095-4BAB-A42B-6F5A9C2044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316" y="5499814"/>
            <a:ext cx="1731414" cy="101812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7844" y="-729242"/>
            <a:ext cx="12749844" cy="8692142"/>
          </a:xfrm>
          <a:prstGeom prst="rect">
            <a:avLst/>
          </a:prstGeom>
        </p:spPr>
      </p:pic>
      <p:sp>
        <p:nvSpPr>
          <p:cNvPr id="60" name="Text Box 3"/>
          <p:cNvSpPr txBox="1">
            <a:spLocks noChangeArrowheads="1"/>
          </p:cNvSpPr>
          <p:nvPr/>
        </p:nvSpPr>
        <p:spPr bwMode="auto">
          <a:xfrm>
            <a:off x="997638" y="1123547"/>
            <a:ext cx="9944100" cy="427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20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</a:p>
          <a:p>
            <a:pPr indent="355600" eaLnBrk="1" hangingPunct="1">
              <a:spcBef>
                <a:spcPts val="1200"/>
              </a:spcBef>
              <a:buFontTx/>
              <a:buNone/>
            </a:pPr>
            <a:r>
              <a:rPr lang="vi-VN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độ của hơi nước đang sôi là 100</a:t>
            </a:r>
            <a:r>
              <a:rPr lang="vi-VN" altLang="en-US" sz="3600" b="1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vi-VN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C, của nước đá đang tan là 0</a:t>
            </a:r>
            <a:r>
              <a:rPr lang="vi-VN" altLang="en-US" sz="3600" b="1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vi-VN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</a:p>
          <a:p>
            <a:pPr indent="355600" eaLnBrk="1" hangingPunct="1">
              <a:spcBef>
                <a:spcPts val="1200"/>
              </a:spcBef>
              <a:buFontTx/>
              <a:buNone/>
            </a:pPr>
            <a:r>
              <a:rPr lang="vi-VN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độ cơ thể của người khoẻ mạnh vào khoảng 37</a:t>
            </a:r>
            <a:r>
              <a:rPr lang="vi-VN" altLang="en-US" sz="3600" b="1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vi-VN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Khi nhiệt độ cơ thể cao hơn hoặc thấp hơn mức đó là dấu hiệu cơ thể bị bệnh, cần phải đi khám và chữa bệnh.</a:t>
            </a:r>
            <a:endParaRPr lang="en-US" alt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393" y="2339786"/>
            <a:ext cx="1726476" cy="1845615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449" y="399674"/>
            <a:ext cx="1524131" cy="15887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910F7C6-9538-46C5-ACC2-FFAEF99AF7D1}"/>
              </a:ext>
            </a:extLst>
          </p:cNvPr>
          <p:cNvSpPr txBox="1"/>
          <p:nvPr/>
        </p:nvSpPr>
        <p:spPr>
          <a:xfrm>
            <a:off x="11258539" y="6492875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75529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1FDA3D0-02C4-49FA-B3CD-9C058FECB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62" y="-298"/>
            <a:ext cx="12193057" cy="685859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7C6089F-E8FC-4E99-B4A0-3BDC829237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1432" y="4632856"/>
            <a:ext cx="2584928" cy="212768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E0F4147-BCAE-4DA3-9E4E-141F53EED1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702" y="4966414"/>
            <a:ext cx="1731414" cy="1018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F9BC747-B7FD-43D0-82DC-E3772EECBF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29" y="5334845"/>
            <a:ext cx="12193057" cy="1524132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F42B74B9-CC43-4CA2-AEAC-8F0DA46857FD}"/>
              </a:ext>
            </a:extLst>
          </p:cNvPr>
          <p:cNvSpPr txBox="1"/>
          <p:nvPr/>
        </p:nvSpPr>
        <p:spPr>
          <a:xfrm>
            <a:off x="1486454" y="1644650"/>
            <a:ext cx="921909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b="1" dirty="0">
                <a:ln w="381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卡通简体" panose="03000509000000000000" pitchFamily="65" charset="-122"/>
                <a:cs typeface="方正光辉特粗简体" panose="03000509000000000000" pitchFamily="65" charset="-122"/>
              </a:rPr>
              <a:t>DẶN DÒ</a:t>
            </a:r>
            <a:endParaRPr lang="zh-CN" altLang="en-US" sz="11500" b="1" dirty="0">
              <a:ln w="38100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方正卡通简体" panose="03000509000000000000" pitchFamily="65" charset="-122"/>
              <a:cs typeface="方正光辉特粗简体" panose="03000509000000000000" pitchFamily="65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148D6B6-B80A-4024-9189-E9B453F508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77" y="-345132"/>
            <a:ext cx="3974937" cy="265199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FE6144E-7471-4401-B426-ADB367A1C5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4527" y="573508"/>
            <a:ext cx="1322947" cy="142049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5EC1758-E13C-4349-82E4-E5B6F943FF1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883" t="19368" r="21376" b="36864"/>
          <a:stretch/>
        </p:blipFill>
        <p:spPr>
          <a:xfrm>
            <a:off x="2870199" y="4627221"/>
            <a:ext cx="2716307" cy="186247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3B8410D-600F-42E5-A8C6-FD667DD338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01754" y="3796045"/>
            <a:ext cx="2521628" cy="365378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CF9C15D-03BF-4B25-89D2-614E763446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0998B1D-8FF5-4B5A-A7C1-EB2999C2BD0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26724" y="181415"/>
            <a:ext cx="2438611" cy="2438611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938FCDA-07E4-4DC9-A431-E00A8B626C4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13357" y="-321875"/>
            <a:ext cx="4102964" cy="274343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DCA9AC01-6976-41F1-BDC7-AA35D346576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87604" y="2260358"/>
            <a:ext cx="658425" cy="90838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E496D177-14D5-4787-A512-2D782D12402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6168" y="2312548"/>
            <a:ext cx="664522" cy="90838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0FE0CEA-B000-49CE-A522-051ADC1C206F}"/>
              </a:ext>
            </a:extLst>
          </p:cNvPr>
          <p:cNvSpPr txBox="1"/>
          <p:nvPr/>
        </p:nvSpPr>
        <p:spPr>
          <a:xfrm>
            <a:off x="11258539" y="6492875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90210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4286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5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6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1FDA3D0-02C4-49FA-B3CD-9C058FECB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62" y="-298"/>
            <a:ext cx="12193057" cy="685859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7C6089F-E8FC-4E99-B4A0-3BDC829237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1432" y="4632856"/>
            <a:ext cx="2584928" cy="212768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E0F4147-BCAE-4DA3-9E4E-141F53EED1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702" y="4966414"/>
            <a:ext cx="1731414" cy="1018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F9BC747-B7FD-43D0-82DC-E3772EECBF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29" y="5334845"/>
            <a:ext cx="12193057" cy="1524132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F42B74B9-CC43-4CA2-AEAC-8F0DA46857FD}"/>
              </a:ext>
            </a:extLst>
          </p:cNvPr>
          <p:cNvSpPr txBox="1"/>
          <p:nvPr/>
        </p:nvSpPr>
        <p:spPr>
          <a:xfrm>
            <a:off x="1024941" y="1487374"/>
            <a:ext cx="10396057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b="1" dirty="0">
                <a:ln w="381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方正卡通简体" panose="03000509000000000000" pitchFamily="65" charset="-122"/>
                <a:cs typeface="方正光辉特粗简体" panose="03000509000000000000" pitchFamily="65" charset="-122"/>
              </a:rPr>
              <a:t>CHÚC CÁC EM HỌC TỐT</a:t>
            </a:r>
            <a:endParaRPr lang="zh-CN" altLang="en-US" sz="11500" b="1" dirty="0">
              <a:ln w="38100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方正卡通简体" panose="03000509000000000000" pitchFamily="65" charset="-122"/>
              <a:cs typeface="方正光辉特粗简体" panose="03000509000000000000" pitchFamily="65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148D6B6-B80A-4024-9189-E9B453F508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77" y="-345132"/>
            <a:ext cx="3974937" cy="265199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FE6144E-7471-4401-B426-ADB367A1C5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4527" y="573508"/>
            <a:ext cx="1322947" cy="142049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5EC1758-E13C-4349-82E4-E5B6F943FF1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883" t="19368" r="21376" b="36864"/>
          <a:stretch/>
        </p:blipFill>
        <p:spPr>
          <a:xfrm>
            <a:off x="2870199" y="4627221"/>
            <a:ext cx="2716307" cy="186247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3B8410D-600F-42E5-A8C6-FD667DD338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01754" y="3796045"/>
            <a:ext cx="2521628" cy="365378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CF9C15D-03BF-4B25-89D2-614E763446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0998B1D-8FF5-4B5A-A7C1-EB2999C2BD0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26724" y="181415"/>
            <a:ext cx="2438611" cy="2438611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938FCDA-07E4-4DC9-A431-E00A8B626C4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13357" y="-321875"/>
            <a:ext cx="4102964" cy="274343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DCA9AC01-6976-41F1-BDC7-AA35D346576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522903" y="2325617"/>
            <a:ext cx="658425" cy="90838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E496D177-14D5-4787-A512-2D782D12402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73409" y="2221097"/>
            <a:ext cx="664522" cy="90838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C616828-AEB2-476A-A193-93824BBB2C0E}"/>
              </a:ext>
            </a:extLst>
          </p:cNvPr>
          <p:cNvSpPr txBox="1"/>
          <p:nvPr/>
        </p:nvSpPr>
        <p:spPr>
          <a:xfrm>
            <a:off x="11258539" y="6492875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19701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4286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5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6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894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56E9A1F-FFAE-42DE-BDC9-8CEAA328B5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4194" y="3726240"/>
            <a:ext cx="2458511" cy="263978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07A53FB-7C3A-4E36-8D88-47F7A0201A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24" y="-131303"/>
            <a:ext cx="3318499" cy="221402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9BDEF28-E4B0-4D11-929E-04A3A86E8F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6725" y="219516"/>
            <a:ext cx="2035888" cy="203588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787ADB3-CFC7-42E0-BD4B-36DA563223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13357" y="-169475"/>
            <a:ext cx="3425383" cy="2290375"/>
          </a:xfrm>
          <a:prstGeom prst="rect">
            <a:avLst/>
          </a:prstGeom>
        </p:spPr>
      </p:pic>
      <p:sp>
        <p:nvSpPr>
          <p:cNvPr id="12" name="圆角矩形标注 19"/>
          <p:cNvSpPr/>
          <p:nvPr/>
        </p:nvSpPr>
        <p:spPr>
          <a:xfrm flipH="1">
            <a:off x="2546769" y="502753"/>
            <a:ext cx="2249170" cy="833755"/>
          </a:xfrm>
          <a:prstGeom prst="wedgeRoundRectCallout">
            <a:avLst/>
          </a:prstGeom>
          <a:solidFill>
            <a:schemeClr val="accent2"/>
          </a:solidFill>
          <a:ln>
            <a:noFill/>
          </a:ln>
          <a:effectLst>
            <a:outerShdw blurRad="50800" dist="50800" dir="240000" algn="ctr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 contourW="12700"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 err="1">
                <a:latin typeface="UTM Flamenco" panose="02040603050506020204" pitchFamily="18" charset="0"/>
                <a:ea typeface="方正字迹-邢体草书繁体" panose="03000502000000000000" charset="-122"/>
              </a:rPr>
              <a:t>Câu</a:t>
            </a:r>
            <a:r>
              <a:rPr lang="en-US" altLang="zh-CN" sz="4000" dirty="0">
                <a:latin typeface="UTM Flamenco" panose="02040603050506020204" pitchFamily="18" charset="0"/>
                <a:ea typeface="方正字迹-邢体草书繁体" panose="03000502000000000000" charset="-122"/>
              </a:rPr>
              <a:t> 1 </a:t>
            </a: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954987" y="1962823"/>
            <a:ext cx="10317707" cy="1438632"/>
          </a:xfrm>
          <a:prstGeom prst="snip1Rect">
            <a:avLst/>
          </a:prstGeom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000" b="1" dirty="0" err="1">
                <a:solidFill>
                  <a:srgbClr val="00B050"/>
                </a:solidFill>
              </a:rPr>
              <a:t>Tại</a:t>
            </a:r>
            <a:r>
              <a:rPr lang="en-US" altLang="en-US" sz="4000" b="1" dirty="0">
                <a:solidFill>
                  <a:srgbClr val="00B050"/>
                </a:solidFill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</a:rPr>
              <a:t>sao</a:t>
            </a:r>
            <a:r>
              <a:rPr lang="en-US" altLang="en-US" sz="4000" b="1" dirty="0">
                <a:solidFill>
                  <a:srgbClr val="00B050"/>
                </a:solidFill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</a:rPr>
              <a:t>không</a:t>
            </a:r>
            <a:r>
              <a:rPr lang="en-US" altLang="en-US" sz="4000" b="1" dirty="0">
                <a:solidFill>
                  <a:srgbClr val="00B050"/>
                </a:solidFill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</a:rPr>
              <a:t>nên</a:t>
            </a:r>
            <a:r>
              <a:rPr lang="en-US" altLang="en-US" sz="2800" b="1" dirty="0">
                <a:solidFill>
                  <a:srgbClr val="00B050"/>
                </a:solidFill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</a:rPr>
              <a:t>nhìn</a:t>
            </a:r>
            <a:r>
              <a:rPr lang="en-US" altLang="en-US" sz="4000" b="1" dirty="0">
                <a:solidFill>
                  <a:srgbClr val="00B050"/>
                </a:solidFill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</a:rPr>
              <a:t>trực</a:t>
            </a:r>
            <a:r>
              <a:rPr lang="en-US" altLang="en-US" sz="4000" b="1" dirty="0">
                <a:solidFill>
                  <a:srgbClr val="00B050"/>
                </a:solidFill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</a:rPr>
              <a:t>tiếp</a:t>
            </a:r>
            <a:r>
              <a:rPr lang="en-US" altLang="en-US" sz="4000" b="1" dirty="0">
                <a:solidFill>
                  <a:srgbClr val="00B050"/>
                </a:solidFill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</a:rPr>
              <a:t>vào</a:t>
            </a:r>
            <a:r>
              <a:rPr lang="en-US" altLang="en-US" sz="4000" b="1" dirty="0">
                <a:solidFill>
                  <a:srgbClr val="00B050"/>
                </a:solidFill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</a:rPr>
              <a:t>mặt</a:t>
            </a:r>
            <a:r>
              <a:rPr lang="en-US" altLang="en-US" sz="4000" b="1" dirty="0">
                <a:solidFill>
                  <a:srgbClr val="00B050"/>
                </a:solidFill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</a:rPr>
              <a:t>trời</a:t>
            </a:r>
            <a:r>
              <a:rPr lang="en-US" altLang="en-US" sz="4000" b="1" dirty="0">
                <a:solidFill>
                  <a:srgbClr val="00B050"/>
                </a:solidFill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</a:rPr>
              <a:t>và</a:t>
            </a:r>
            <a:r>
              <a:rPr lang="en-US" altLang="en-US" sz="4000" b="1" dirty="0">
                <a:solidFill>
                  <a:srgbClr val="00B050"/>
                </a:solidFill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</a:rPr>
              <a:t>ánh</a:t>
            </a:r>
            <a:r>
              <a:rPr lang="en-US" altLang="en-US" sz="4000" b="1" dirty="0">
                <a:solidFill>
                  <a:srgbClr val="00B050"/>
                </a:solidFill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</a:rPr>
              <a:t>lửa</a:t>
            </a:r>
            <a:r>
              <a:rPr lang="en-US" altLang="en-US" sz="4000" b="1" dirty="0">
                <a:solidFill>
                  <a:srgbClr val="00B050"/>
                </a:solidFill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</a:rPr>
              <a:t>hàn</a:t>
            </a:r>
            <a:r>
              <a:rPr lang="en-US" altLang="en-US" sz="4000" b="1" dirty="0">
                <a:solidFill>
                  <a:srgbClr val="00B050"/>
                </a:solidFill>
              </a:rPr>
              <a:t> ? </a:t>
            </a:r>
          </a:p>
        </p:txBody>
      </p:sp>
      <p:sp>
        <p:nvSpPr>
          <p:cNvPr id="18" name="Rectangle 20"/>
          <p:cNvSpPr>
            <a:spLocks noChangeArrowheads="1"/>
          </p:cNvSpPr>
          <p:nvPr/>
        </p:nvSpPr>
        <p:spPr bwMode="auto">
          <a:xfrm>
            <a:off x="1050878" y="3710780"/>
            <a:ext cx="9307773" cy="2093655"/>
          </a:xfrm>
          <a:prstGeom prst="snip2DiagRect">
            <a:avLst/>
          </a:prstGeom>
          <a:ln w="57150">
            <a:solidFill>
              <a:srgbClr val="FFFF00"/>
            </a:solidFill>
            <a:prstDash val="dashDot"/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chemeClr val="accent1"/>
                </a:solidFill>
              </a:rPr>
              <a:t>     </a:t>
            </a:r>
            <a:r>
              <a:rPr lang="en-US" altLang="en-US" sz="3600" b="1" dirty="0" err="1">
                <a:solidFill>
                  <a:srgbClr val="0070C0"/>
                </a:solidFill>
              </a:rPr>
              <a:t>Vì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mặt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trời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hoặc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ánh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lửa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hàn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có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ánh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sáng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quá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mạnh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chiếu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vào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mắt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có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thể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làm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hỏng</a:t>
            </a:r>
            <a:r>
              <a:rPr lang="en-US" altLang="en-US" sz="3600" b="1" dirty="0">
                <a:solidFill>
                  <a:srgbClr val="0070C0"/>
                </a:solidFill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</a:rPr>
              <a:t>mắt</a:t>
            </a:r>
            <a:r>
              <a:rPr lang="en-US" altLang="en-US" sz="3600" b="1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49775E-A37C-4A4F-92A1-4C6C5AFD01F9}"/>
              </a:ext>
            </a:extLst>
          </p:cNvPr>
          <p:cNvSpPr txBox="1"/>
          <p:nvPr/>
        </p:nvSpPr>
        <p:spPr>
          <a:xfrm>
            <a:off x="11258539" y="6492875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558505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894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56E9A1F-FFAE-42DE-BDC9-8CEAA328B5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6925" y="4217757"/>
            <a:ext cx="2458511" cy="263978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07A53FB-7C3A-4E36-8D88-47F7A0201A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24" y="-131303"/>
            <a:ext cx="3318499" cy="221402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9BDEF28-E4B0-4D11-929E-04A3A86E8F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90160" y="207024"/>
            <a:ext cx="2035888" cy="203588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787ADB3-CFC7-42E0-BD4B-36DA563223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13357" y="-169475"/>
            <a:ext cx="3425383" cy="2290375"/>
          </a:xfrm>
          <a:prstGeom prst="rect">
            <a:avLst/>
          </a:prstGeom>
        </p:spPr>
      </p:pic>
      <p:sp>
        <p:nvSpPr>
          <p:cNvPr id="12" name="Rectangle 16"/>
          <p:cNvSpPr>
            <a:spLocks noChangeArrowheads="1"/>
          </p:cNvSpPr>
          <p:nvPr/>
        </p:nvSpPr>
        <p:spPr bwMode="auto">
          <a:xfrm>
            <a:off x="563550" y="3140693"/>
            <a:ext cx="10454185" cy="194095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B050"/>
            </a:solidFill>
            <a:prstDash val="dash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en-US" altLang="en-US" sz="3200" b="1" dirty="0"/>
              <a:t> 	</a:t>
            </a:r>
            <a:r>
              <a:rPr lang="en-US" altLang="en-US" sz="3600" b="1" dirty="0" err="1"/>
              <a:t>Để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bảo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vệ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đôi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mắt</a:t>
            </a:r>
            <a:r>
              <a:rPr lang="en-US" altLang="en-US" sz="3600" b="1" dirty="0"/>
              <a:t> ta </a:t>
            </a:r>
            <a:r>
              <a:rPr lang="en-US" altLang="en-US" sz="3600" b="1" dirty="0" err="1"/>
              <a:t>không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nhìn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thẳng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vào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mặt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trời</a:t>
            </a:r>
            <a:r>
              <a:rPr lang="en-US" altLang="en-US" sz="3600" b="1" dirty="0"/>
              <a:t>, </a:t>
            </a:r>
            <a:r>
              <a:rPr lang="en-US" altLang="en-US" sz="3600" b="1" dirty="0" err="1"/>
              <a:t>không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chiếu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đèn</a:t>
            </a:r>
            <a:r>
              <a:rPr lang="en-US" altLang="en-US" sz="3600" b="1" dirty="0"/>
              <a:t> pin </a:t>
            </a:r>
            <a:r>
              <a:rPr lang="en-US" altLang="en-US" sz="3600" b="1" dirty="0" err="1"/>
              <a:t>vào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mắt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nhau</a:t>
            </a:r>
            <a:r>
              <a:rPr lang="en-US" altLang="en-US" sz="3600" b="1" dirty="0"/>
              <a:t>, </a:t>
            </a:r>
            <a:r>
              <a:rPr lang="en-US" altLang="en-US" sz="3600" b="1" dirty="0" err="1"/>
              <a:t>tránh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viết</a:t>
            </a:r>
            <a:r>
              <a:rPr lang="en-US" altLang="en-US" sz="3600" b="1" dirty="0"/>
              <a:t>, </a:t>
            </a:r>
            <a:r>
              <a:rPr lang="en-US" altLang="en-US" sz="3600" b="1" dirty="0" err="1"/>
              <a:t>đọc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dưới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ánh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sáng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quá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yếu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hoặc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quá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mạnh</a:t>
            </a:r>
            <a:r>
              <a:rPr lang="en-US" altLang="en-US" sz="3600" b="1" dirty="0"/>
              <a:t>, …</a:t>
            </a:r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1143580" y="1536681"/>
            <a:ext cx="9294126" cy="919401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800" b="1" dirty="0" err="1">
                <a:solidFill>
                  <a:schemeClr val="bg1"/>
                </a:solidFill>
              </a:rPr>
              <a:t>Để</a:t>
            </a:r>
            <a:r>
              <a:rPr lang="en-US" altLang="en-US" sz="4800" b="1" dirty="0">
                <a:solidFill>
                  <a:schemeClr val="bg1"/>
                </a:solidFill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</a:rPr>
              <a:t>bảo</a:t>
            </a:r>
            <a:r>
              <a:rPr lang="en-US" altLang="en-US" sz="4800" b="1" dirty="0">
                <a:solidFill>
                  <a:schemeClr val="bg1"/>
                </a:solidFill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</a:rPr>
              <a:t>vệ</a:t>
            </a:r>
            <a:r>
              <a:rPr lang="en-US" altLang="en-US" sz="4800" b="1" dirty="0">
                <a:solidFill>
                  <a:schemeClr val="bg1"/>
                </a:solidFill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</a:rPr>
              <a:t>mắt</a:t>
            </a:r>
            <a:r>
              <a:rPr lang="en-US" altLang="en-US" sz="4800" b="1" dirty="0">
                <a:solidFill>
                  <a:schemeClr val="bg1"/>
                </a:solidFill>
              </a:rPr>
              <a:t>, ta </a:t>
            </a:r>
            <a:r>
              <a:rPr lang="en-US" altLang="en-US" sz="4800" b="1" dirty="0" err="1">
                <a:solidFill>
                  <a:schemeClr val="bg1"/>
                </a:solidFill>
              </a:rPr>
              <a:t>phải</a:t>
            </a:r>
            <a:r>
              <a:rPr lang="en-US" altLang="en-US" sz="4800" b="1" dirty="0">
                <a:solidFill>
                  <a:schemeClr val="bg1"/>
                </a:solidFill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</a:rPr>
              <a:t>làm</a:t>
            </a:r>
            <a:r>
              <a:rPr lang="en-US" altLang="en-US" sz="4800" b="1" dirty="0">
                <a:solidFill>
                  <a:schemeClr val="bg1"/>
                </a:solidFill>
              </a:rPr>
              <a:t> </a:t>
            </a:r>
            <a:r>
              <a:rPr lang="en-US" altLang="en-US" sz="4800" b="1" dirty="0" err="1">
                <a:solidFill>
                  <a:schemeClr val="bg1"/>
                </a:solidFill>
              </a:rPr>
              <a:t>gì</a:t>
            </a:r>
            <a:r>
              <a:rPr lang="en-US" altLang="en-US" sz="4800" b="1" dirty="0">
                <a:solidFill>
                  <a:schemeClr val="bg1"/>
                </a:solidFill>
              </a:rPr>
              <a:t>? </a:t>
            </a:r>
          </a:p>
        </p:txBody>
      </p:sp>
      <p:sp>
        <p:nvSpPr>
          <p:cNvPr id="18" name="圆角矩形标注 19"/>
          <p:cNvSpPr/>
          <p:nvPr/>
        </p:nvSpPr>
        <p:spPr>
          <a:xfrm flipH="1">
            <a:off x="2546769" y="502753"/>
            <a:ext cx="2249170" cy="833755"/>
          </a:xfrm>
          <a:prstGeom prst="wedgeRoundRectCallout">
            <a:avLst/>
          </a:prstGeom>
          <a:solidFill>
            <a:schemeClr val="accent2"/>
          </a:solidFill>
          <a:ln>
            <a:noFill/>
          </a:ln>
          <a:effectLst>
            <a:outerShdw blurRad="50800" dist="50800" dir="240000" algn="ctr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 contourW="12700"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 err="1">
                <a:latin typeface="UTM Flamenco" panose="02040603050506020204" pitchFamily="18" charset="0"/>
                <a:ea typeface="方正字迹-邢体草书繁体" panose="03000502000000000000" charset="-122"/>
              </a:rPr>
              <a:t>Câu</a:t>
            </a:r>
            <a:r>
              <a:rPr lang="en-US" altLang="zh-CN" sz="4000" dirty="0">
                <a:latin typeface="UTM Flamenco" panose="02040603050506020204" pitchFamily="18" charset="0"/>
                <a:ea typeface="方正字迹-邢体草书繁体" panose="03000502000000000000" charset="-122"/>
              </a:rPr>
              <a:t> 2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33EFC0-82B0-4A20-A73B-4E4C795A2332}"/>
              </a:ext>
            </a:extLst>
          </p:cNvPr>
          <p:cNvSpPr txBox="1"/>
          <p:nvPr/>
        </p:nvSpPr>
        <p:spPr>
          <a:xfrm>
            <a:off x="11258539" y="6492875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474402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894"/>
          <a:stretch/>
        </p:blipFill>
        <p:spPr>
          <a:xfrm>
            <a:off x="-697" y="0"/>
            <a:ext cx="12194267" cy="6858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7E95B1B-6FAC-44C8-947E-1AE9EC7F5F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03408" y="-355269"/>
            <a:ext cx="4724843" cy="315925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F0F5813-82DE-458D-9EA3-42E1A7D68D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3065" y="218960"/>
            <a:ext cx="2427723" cy="161972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E661B69-88C1-48AA-885C-8C9392DCC2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168425" y="-238902"/>
            <a:ext cx="1985026" cy="198502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3060" y="6144877"/>
            <a:ext cx="12193057" cy="1091279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C4046BB5-D276-44CF-BD9F-8CB02CBFE0CA}"/>
              </a:ext>
            </a:extLst>
          </p:cNvPr>
          <p:cNvGrpSpPr/>
          <p:nvPr/>
        </p:nvGrpSpPr>
        <p:grpSpPr>
          <a:xfrm>
            <a:off x="5081519" y="1819801"/>
            <a:ext cx="1515661" cy="1277457"/>
            <a:chOff x="1770392" y="2794610"/>
            <a:chExt cx="1072181" cy="998471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3FD2F113-DE29-46A4-A0C8-C98AB3B247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10122" b="21922"/>
            <a:stretch/>
          </p:blipFill>
          <p:spPr>
            <a:xfrm>
              <a:off x="1770392" y="2794610"/>
              <a:ext cx="1072181" cy="998471"/>
            </a:xfrm>
            <a:prstGeom prst="rect">
              <a:avLst/>
            </a:prstGeom>
          </p:spPr>
        </p:pic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E65A3BA8-7570-4A78-9848-23CB7328193B}"/>
                </a:ext>
              </a:extLst>
            </p:cNvPr>
            <p:cNvSpPr/>
            <p:nvPr/>
          </p:nvSpPr>
          <p:spPr>
            <a:xfrm>
              <a:off x="2079319" y="3027145"/>
              <a:ext cx="533400" cy="533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2E2EEE7A-A3AE-4AED-ABD9-179027EEB41F}"/>
                </a:ext>
              </a:extLst>
            </p:cNvPr>
            <p:cNvSpPr txBox="1"/>
            <p:nvPr/>
          </p:nvSpPr>
          <p:spPr>
            <a:xfrm>
              <a:off x="1936509" y="3054158"/>
              <a:ext cx="837573" cy="5051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>
                  <a:solidFill>
                    <a:srgbClr val="44CAD8"/>
                  </a:solidFill>
                  <a:latin typeface="Arial Black" panose="020B0A04020102020204" pitchFamily="34" charset="0"/>
                  <a:ea typeface="方正卡通简体" panose="03000509000000000000" pitchFamily="65" charset="-122"/>
                </a:rPr>
                <a:t>01</a:t>
              </a:r>
              <a:endParaRPr lang="zh-CN" altLang="en-US" sz="3600" dirty="0">
                <a:solidFill>
                  <a:srgbClr val="44CAD8"/>
                </a:solidFill>
                <a:latin typeface="Arial Black" panose="020B0A04020102020204" pitchFamily="34" charset="0"/>
                <a:ea typeface="方正卡通简体" panose="03000509000000000000" pitchFamily="65" charset="-122"/>
              </a:endParaRP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464D5891-AC6B-4EAB-9F4A-B6445C84CB92}"/>
              </a:ext>
            </a:extLst>
          </p:cNvPr>
          <p:cNvGrpSpPr/>
          <p:nvPr/>
        </p:nvGrpSpPr>
        <p:grpSpPr>
          <a:xfrm>
            <a:off x="6765758" y="2870693"/>
            <a:ext cx="1515661" cy="1277457"/>
            <a:chOff x="1770392" y="2794610"/>
            <a:chExt cx="1072181" cy="998471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994D6CC4-59AD-4A9C-A6CB-F3E20C5DBC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10122" b="21922"/>
            <a:stretch/>
          </p:blipFill>
          <p:spPr>
            <a:xfrm>
              <a:off x="1770392" y="2794610"/>
              <a:ext cx="1072181" cy="998471"/>
            </a:xfrm>
            <a:prstGeom prst="rect">
              <a:avLst/>
            </a:prstGeom>
          </p:spPr>
        </p:pic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F146E275-B918-4113-A36B-6F46862D3FB1}"/>
                </a:ext>
              </a:extLst>
            </p:cNvPr>
            <p:cNvSpPr/>
            <p:nvPr/>
          </p:nvSpPr>
          <p:spPr>
            <a:xfrm>
              <a:off x="2079319" y="3027145"/>
              <a:ext cx="533400" cy="533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6D3C1257-0610-499A-8712-3D195AB5DD27}"/>
                </a:ext>
              </a:extLst>
            </p:cNvPr>
            <p:cNvSpPr txBox="1"/>
            <p:nvPr/>
          </p:nvSpPr>
          <p:spPr>
            <a:xfrm>
              <a:off x="1936509" y="3054158"/>
              <a:ext cx="837573" cy="5051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>
                  <a:solidFill>
                    <a:srgbClr val="44CAD8"/>
                  </a:solidFill>
                  <a:latin typeface="Arial Black" panose="020B0A04020102020204" pitchFamily="34" charset="0"/>
                  <a:ea typeface="方正卡通简体" panose="03000509000000000000" pitchFamily="65" charset="-122"/>
                </a:rPr>
                <a:t>02</a:t>
              </a:r>
              <a:endParaRPr lang="zh-CN" altLang="en-US" sz="3600" dirty="0">
                <a:solidFill>
                  <a:srgbClr val="44CAD8"/>
                </a:solidFill>
                <a:latin typeface="Arial Black" panose="020B0A04020102020204" pitchFamily="34" charset="0"/>
                <a:ea typeface="方正卡通简体" panose="03000509000000000000" pitchFamily="65" charset="-122"/>
              </a:endParaRP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2D585980-234F-4B49-A19B-7A53F6168439}"/>
              </a:ext>
            </a:extLst>
          </p:cNvPr>
          <p:cNvGrpSpPr/>
          <p:nvPr/>
        </p:nvGrpSpPr>
        <p:grpSpPr>
          <a:xfrm>
            <a:off x="5081519" y="3879701"/>
            <a:ext cx="1515661" cy="1277457"/>
            <a:chOff x="1770392" y="2794610"/>
            <a:chExt cx="1072181" cy="998471"/>
          </a:xfrm>
        </p:grpSpPr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E1FA5940-D540-4919-811B-65156752B3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10122" b="21922"/>
            <a:stretch/>
          </p:blipFill>
          <p:spPr>
            <a:xfrm>
              <a:off x="1770392" y="2794610"/>
              <a:ext cx="1072181" cy="998471"/>
            </a:xfrm>
            <a:prstGeom prst="rect">
              <a:avLst/>
            </a:prstGeom>
          </p:spPr>
        </p:pic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5D6AD967-EF2B-4139-BF20-67A77E120823}"/>
                </a:ext>
              </a:extLst>
            </p:cNvPr>
            <p:cNvSpPr/>
            <p:nvPr/>
          </p:nvSpPr>
          <p:spPr>
            <a:xfrm>
              <a:off x="2079319" y="3027145"/>
              <a:ext cx="533400" cy="533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7C76914C-090B-4082-8530-37624AAC2EBC}"/>
                </a:ext>
              </a:extLst>
            </p:cNvPr>
            <p:cNvSpPr txBox="1"/>
            <p:nvPr/>
          </p:nvSpPr>
          <p:spPr>
            <a:xfrm>
              <a:off x="1936509" y="3054158"/>
              <a:ext cx="837573" cy="5051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>
                  <a:solidFill>
                    <a:srgbClr val="44CAD8"/>
                  </a:solidFill>
                  <a:latin typeface="Arial Black" panose="020B0A04020102020204" pitchFamily="34" charset="0"/>
                  <a:ea typeface="方正卡通简体" panose="03000509000000000000" pitchFamily="65" charset="-122"/>
                </a:rPr>
                <a:t>03</a:t>
              </a:r>
              <a:endParaRPr lang="zh-CN" altLang="en-US" sz="3600" dirty="0">
                <a:solidFill>
                  <a:srgbClr val="44CAD8"/>
                </a:solidFill>
                <a:latin typeface="Arial Black" panose="020B0A04020102020204" pitchFamily="34" charset="0"/>
                <a:ea typeface="方正卡通简体" panose="03000509000000000000" pitchFamily="65" charset="-122"/>
              </a:endParaRPr>
            </a:p>
          </p:txBody>
        </p:sp>
      </p:grpSp>
      <p:sp>
        <p:nvSpPr>
          <p:cNvPr id="41" name="TextBox 18">
            <a:extLst>
              <a:ext uri="{FF2B5EF4-FFF2-40B4-BE49-F238E27FC236}">
                <a16:creationId xmlns:a16="http://schemas.microsoft.com/office/drawing/2014/main" id="{850D28AF-E180-443B-9BAC-EBFF88BF6AB5}"/>
              </a:ext>
            </a:extLst>
          </p:cNvPr>
          <p:cNvSpPr txBox="1"/>
          <p:nvPr/>
        </p:nvSpPr>
        <p:spPr>
          <a:xfrm>
            <a:off x="6372017" y="2059006"/>
            <a:ext cx="5364049" cy="861661"/>
          </a:xfrm>
          <a:prstGeom prst="rect">
            <a:avLst/>
          </a:prstGeom>
          <a:noFill/>
        </p:spPr>
        <p:txBody>
          <a:bodyPr wrap="square" lIns="121810" tIns="60904" rIns="121810" bIns="60904" rtlCol="0">
            <a:spAutoFit/>
          </a:bodyPr>
          <a:lstStyle/>
          <a:p>
            <a:r>
              <a:rPr lang="en-US" altLang="en-US" sz="48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Sự</a:t>
            </a:r>
            <a:r>
              <a:rPr lang="en-US" altLang="en-US" sz="48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nóng</a:t>
            </a:r>
            <a:r>
              <a:rPr lang="en-US" altLang="en-US" sz="48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, </a:t>
            </a:r>
            <a:r>
              <a:rPr lang="en-US" altLang="en-US" sz="48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lạnh</a:t>
            </a:r>
            <a:r>
              <a:rPr lang="en-US" altLang="en-US" sz="48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của</a:t>
            </a:r>
            <a:r>
              <a:rPr lang="en-US" altLang="en-US" sz="4800" b="1" dirty="0">
                <a:solidFill>
                  <a:srgbClr val="FF0000"/>
                </a:solidFill>
                <a:latin typeface="UTM French Vanilla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UTM French Vanilla" panose="02040603050506020204" pitchFamily="18" charset="0"/>
              </a:rPr>
              <a:t>vật</a:t>
            </a:r>
            <a:endParaRPr lang="en-US" altLang="zh-CN" sz="4800" b="1" dirty="0">
              <a:solidFill>
                <a:srgbClr val="FF0000"/>
              </a:solidFill>
              <a:latin typeface="UTM French Vanilla" panose="02040603050506020204" pitchFamily="18" charset="0"/>
              <a:ea typeface="方正字迹-邢体草书繁体" panose="03000502000000000000" charset="-122"/>
            </a:endParaRPr>
          </a:p>
        </p:txBody>
      </p:sp>
      <p:sp>
        <p:nvSpPr>
          <p:cNvPr id="50" name="TextBox 18">
            <a:extLst>
              <a:ext uri="{FF2B5EF4-FFF2-40B4-BE49-F238E27FC236}">
                <a16:creationId xmlns:a16="http://schemas.microsoft.com/office/drawing/2014/main" id="{C49B5844-3531-4F32-88BB-C64FB325BC7E}"/>
              </a:ext>
            </a:extLst>
          </p:cNvPr>
          <p:cNvSpPr txBox="1"/>
          <p:nvPr/>
        </p:nvSpPr>
        <p:spPr>
          <a:xfrm>
            <a:off x="246534" y="2961961"/>
            <a:ext cx="6871642" cy="861661"/>
          </a:xfrm>
          <a:prstGeom prst="rect">
            <a:avLst/>
          </a:prstGeom>
          <a:noFill/>
        </p:spPr>
        <p:txBody>
          <a:bodyPr wrap="square" lIns="121810" tIns="60904" rIns="121810" bIns="60904" rtlCol="0">
            <a:spAutoFit/>
          </a:bodyPr>
          <a:lstStyle/>
          <a:p>
            <a:r>
              <a:rPr lang="en-US" altLang="en-US" sz="4800" b="1" dirty="0" err="1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</a:rPr>
              <a:t>Các</a:t>
            </a:r>
            <a:r>
              <a:rPr lang="en-US" altLang="en-US" sz="4800" b="1" dirty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</a:rPr>
              <a:t>loại</a:t>
            </a:r>
            <a:r>
              <a:rPr lang="en-US" altLang="en-US" sz="4800" b="1" dirty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</a:rPr>
              <a:t>nhiệt</a:t>
            </a:r>
            <a:r>
              <a:rPr lang="en-US" altLang="en-US" sz="4800" b="1" dirty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</a:rPr>
              <a:t>kế</a:t>
            </a:r>
            <a:r>
              <a:rPr lang="en-US" altLang="en-US" sz="4800" b="1" dirty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</a:rPr>
              <a:t>, </a:t>
            </a:r>
            <a:r>
              <a:rPr lang="en-US" altLang="en-US" sz="4800" b="1" dirty="0" err="1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</a:rPr>
              <a:t>cách</a:t>
            </a:r>
            <a:r>
              <a:rPr lang="en-US" altLang="en-US" sz="4800" b="1" dirty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</a:rPr>
              <a:t>sử</a:t>
            </a:r>
            <a:r>
              <a:rPr lang="en-US" altLang="en-US" sz="4800" b="1" dirty="0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</a:rPr>
              <a:t>dụng</a:t>
            </a:r>
            <a:endParaRPr lang="vi-VN" altLang="en-US" sz="4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1" name="TextBox 18">
            <a:extLst>
              <a:ext uri="{FF2B5EF4-FFF2-40B4-BE49-F238E27FC236}">
                <a16:creationId xmlns:a16="http://schemas.microsoft.com/office/drawing/2014/main" id="{9BDB9941-96D5-431B-A4A6-E37DD36A8A43}"/>
              </a:ext>
            </a:extLst>
          </p:cNvPr>
          <p:cNvSpPr txBox="1"/>
          <p:nvPr/>
        </p:nvSpPr>
        <p:spPr>
          <a:xfrm>
            <a:off x="6440831" y="4104104"/>
            <a:ext cx="5484469" cy="861661"/>
          </a:xfrm>
          <a:prstGeom prst="rect">
            <a:avLst/>
          </a:prstGeom>
          <a:noFill/>
        </p:spPr>
        <p:txBody>
          <a:bodyPr wrap="square" lIns="121810" tIns="60904" rIns="121810" bIns="60904" rtlCol="0">
            <a:spAutoFit/>
          </a:bodyPr>
          <a:lstStyle/>
          <a:p>
            <a:pPr>
              <a:tabLst>
                <a:tab pos="5567363" algn="l"/>
              </a:tabLst>
            </a:pPr>
            <a:r>
              <a:rPr lang="en-US" altLang="zh-CN" sz="4800" b="1" dirty="0" err="1">
                <a:solidFill>
                  <a:srgbClr val="0070C0"/>
                </a:solidFill>
                <a:latin typeface="UTM French Vanilla" panose="02040603050506020204" pitchFamily="18" charset="0"/>
              </a:rPr>
              <a:t>Thực</a:t>
            </a:r>
            <a:r>
              <a:rPr lang="en-US" altLang="zh-CN" sz="4800" b="1" dirty="0">
                <a:solidFill>
                  <a:srgbClr val="0070C0"/>
                </a:solidFill>
                <a:latin typeface="UTM French Vanilla" panose="02040603050506020204" pitchFamily="18" charset="0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UTM French Vanilla" panose="02040603050506020204" pitchFamily="18" charset="0"/>
              </a:rPr>
              <a:t>hành</a:t>
            </a:r>
            <a:r>
              <a:rPr lang="en-US" altLang="zh-CN" sz="4800" b="1" dirty="0">
                <a:solidFill>
                  <a:srgbClr val="0070C0"/>
                </a:solidFill>
                <a:latin typeface="UTM French Vanilla" panose="02040603050506020204" pitchFamily="18" charset="0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UTM French Vanilla" panose="02040603050506020204" pitchFamily="18" charset="0"/>
              </a:rPr>
              <a:t>đo</a:t>
            </a:r>
            <a:r>
              <a:rPr lang="en-US" altLang="zh-CN" sz="4800" b="1" dirty="0">
                <a:solidFill>
                  <a:srgbClr val="0070C0"/>
                </a:solidFill>
                <a:latin typeface="UTM French Vanilla" panose="02040603050506020204" pitchFamily="18" charset="0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UTM French Vanilla" panose="02040603050506020204" pitchFamily="18" charset="0"/>
              </a:rPr>
              <a:t>nhiệt</a:t>
            </a:r>
            <a:r>
              <a:rPr lang="en-US" altLang="zh-CN" sz="4800" b="1" dirty="0">
                <a:solidFill>
                  <a:srgbClr val="0070C0"/>
                </a:solidFill>
                <a:latin typeface="UTM French Vanilla" panose="02040603050506020204" pitchFamily="18" charset="0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UTM French Vanilla" panose="02040603050506020204" pitchFamily="18" charset="0"/>
              </a:rPr>
              <a:t>độ</a:t>
            </a:r>
            <a:endParaRPr lang="vi-VN" altLang="en-US" sz="4800" b="1" dirty="0">
              <a:solidFill>
                <a:srgbClr val="0070C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17930" y="1224359"/>
            <a:ext cx="180049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dirty="0" err="1">
                <a:solidFill>
                  <a:srgbClr val="C00000"/>
                </a:solidFill>
                <a:latin typeface="UTM Edwardian" panose="02040603050506020204" pitchFamily="18" charset="0"/>
                <a:ea typeface="方正卡通简体" panose="03000509000000000000" pitchFamily="65" charset="-122"/>
              </a:rPr>
              <a:t>Bài</a:t>
            </a:r>
            <a:r>
              <a:rPr lang="en-US" altLang="zh-CN" sz="4400" b="1" dirty="0">
                <a:solidFill>
                  <a:srgbClr val="C00000"/>
                </a:solidFill>
                <a:latin typeface="UTM Edwardian" panose="02040603050506020204" pitchFamily="18" charset="0"/>
                <a:ea typeface="方正卡通简体" panose="03000509000000000000" pitchFamily="65" charset="-122"/>
              </a:rPr>
              <a:t> </a:t>
            </a:r>
            <a:r>
              <a:rPr lang="en-US" altLang="zh-CN" sz="4400" b="1" dirty="0" err="1">
                <a:solidFill>
                  <a:srgbClr val="C00000"/>
                </a:solidFill>
                <a:latin typeface="UTM Edwardian" panose="02040603050506020204" pitchFamily="18" charset="0"/>
                <a:ea typeface="方正卡通简体" panose="03000509000000000000" pitchFamily="65" charset="-122"/>
              </a:rPr>
              <a:t>mới</a:t>
            </a:r>
            <a:endParaRPr lang="zh-CN" altLang="en-US" sz="2400" b="1" dirty="0">
              <a:solidFill>
                <a:srgbClr val="C00000"/>
              </a:solidFill>
              <a:latin typeface="UTM Edwardian" panose="02040603050506020204" pitchFamily="18" charset="0"/>
              <a:ea typeface="方正卡通简体" panose="03000509000000000000" pitchFamily="65" charset="-122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66BCA7E-E30D-42FD-BC0D-78D62DC3439F}"/>
              </a:ext>
            </a:extLst>
          </p:cNvPr>
          <p:cNvSpPr txBox="1"/>
          <p:nvPr/>
        </p:nvSpPr>
        <p:spPr>
          <a:xfrm>
            <a:off x="11258539" y="6492875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029831263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50" grpId="0"/>
      <p:bldP spid="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894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07A53FB-7C3A-4E36-8D88-47F7A0201A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24" y="-131303"/>
            <a:ext cx="3318499" cy="221402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9BDEF28-E4B0-4D11-929E-04A3A86E8F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6725" y="219516"/>
            <a:ext cx="2035888" cy="203588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787ADB3-CFC7-42E0-BD4B-36DA563223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13357" y="-169475"/>
            <a:ext cx="3425383" cy="2290375"/>
          </a:xfrm>
          <a:prstGeom prst="rect">
            <a:avLst/>
          </a:prstGeom>
        </p:spPr>
      </p:pic>
      <p:sp>
        <p:nvSpPr>
          <p:cNvPr id="23" name="TextBox 4">
            <a:extLst>
              <a:ext uri="{FF2B5EF4-FFF2-40B4-BE49-F238E27FC236}">
                <a16:creationId xmlns:a16="http://schemas.microsoft.com/office/drawing/2014/main" id="{6F81E4D1-D5F9-49A6-B323-24E5CF4A8C66}"/>
              </a:ext>
            </a:extLst>
          </p:cNvPr>
          <p:cNvSpPr txBox="1"/>
          <p:nvPr/>
        </p:nvSpPr>
        <p:spPr>
          <a:xfrm>
            <a:off x="4404204" y="2939114"/>
            <a:ext cx="3383592" cy="523166"/>
          </a:xfrm>
          <a:prstGeom prst="rect">
            <a:avLst/>
          </a:prstGeom>
          <a:noFill/>
        </p:spPr>
        <p:txBody>
          <a:bodyPr wrap="square" lIns="91390" tIns="45693" rIns="91390" bIns="45693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dirty="0">
                <a:solidFill>
                  <a:srgbClr val="7F7F7F"/>
                </a:solidFill>
                <a:latin typeface="Arial" panose="020B0604020202020204" pitchFamily="34" charset="0"/>
                <a:ea typeface="方正卡通简体" panose="03000509000000000000" pitchFamily="65" charset="-122"/>
              </a:rPr>
              <a:t>HOẠT ĐỘNG 1</a:t>
            </a:r>
            <a:endParaRPr lang="zh-CN" altLang="en-US" sz="2800" dirty="0">
              <a:solidFill>
                <a:srgbClr val="7F7F7F"/>
              </a:solidFill>
              <a:latin typeface="Arial" panose="020B0604020202020204" pitchFamily="34" charset="0"/>
              <a:ea typeface="方正卡通简体" panose="03000509000000000000" pitchFamily="65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94" y="-1909739"/>
            <a:ext cx="9097978" cy="798492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183861" y="2504291"/>
            <a:ext cx="714650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8000" b="1" dirty="0" err="1">
                <a:solidFill>
                  <a:srgbClr val="FF0000"/>
                </a:solidFill>
                <a:latin typeface="UTM Bustamalaka" panose="02040603050506020204" pitchFamily="18" charset="0"/>
              </a:rPr>
              <a:t>Sự</a:t>
            </a:r>
            <a:r>
              <a:rPr lang="en-US" altLang="en-US" sz="8000" b="1" dirty="0">
                <a:solidFill>
                  <a:srgbClr val="FF0000"/>
                </a:solidFill>
                <a:latin typeface="UTM Bustamalaka" panose="02040603050506020204" pitchFamily="18" charset="0"/>
              </a:rPr>
              <a:t> </a:t>
            </a:r>
            <a:r>
              <a:rPr lang="en-US" altLang="en-US" sz="8000" b="1" dirty="0" err="1">
                <a:solidFill>
                  <a:srgbClr val="FF0000"/>
                </a:solidFill>
                <a:latin typeface="UTM Bustamalaka" panose="02040603050506020204" pitchFamily="18" charset="0"/>
              </a:rPr>
              <a:t>nóng</a:t>
            </a:r>
            <a:r>
              <a:rPr lang="en-US" altLang="en-US" sz="8000" b="1" dirty="0">
                <a:solidFill>
                  <a:srgbClr val="FF0000"/>
                </a:solidFill>
                <a:latin typeface="UTM Bustamalaka" panose="02040603050506020204" pitchFamily="18" charset="0"/>
              </a:rPr>
              <a:t>, </a:t>
            </a:r>
            <a:r>
              <a:rPr lang="en-US" altLang="en-US" sz="8000" b="1" dirty="0" err="1">
                <a:solidFill>
                  <a:srgbClr val="FF0000"/>
                </a:solidFill>
                <a:latin typeface="UTM Bustamalaka" panose="02040603050506020204" pitchFamily="18" charset="0"/>
              </a:rPr>
              <a:t>lạnh</a:t>
            </a:r>
            <a:r>
              <a:rPr lang="en-US" altLang="en-US" sz="8000" b="1" dirty="0">
                <a:solidFill>
                  <a:srgbClr val="FF0000"/>
                </a:solidFill>
                <a:latin typeface="UTM Bustamalaka" panose="02040603050506020204" pitchFamily="18" charset="0"/>
              </a:rPr>
              <a:t> </a:t>
            </a:r>
            <a:r>
              <a:rPr lang="en-US" altLang="en-US" sz="8000" b="1" dirty="0" err="1">
                <a:solidFill>
                  <a:srgbClr val="FF0000"/>
                </a:solidFill>
                <a:latin typeface="UTM Bustamalaka" panose="02040603050506020204" pitchFamily="18" charset="0"/>
              </a:rPr>
              <a:t>của</a:t>
            </a:r>
            <a:r>
              <a:rPr lang="en-US" altLang="en-US" sz="8000" b="1" dirty="0">
                <a:solidFill>
                  <a:srgbClr val="FF0000"/>
                </a:solidFill>
                <a:latin typeface="UTM Bustamalaka" panose="02040603050506020204" pitchFamily="18" charset="0"/>
              </a:rPr>
              <a:t> </a:t>
            </a:r>
            <a:r>
              <a:rPr lang="en-US" altLang="en-US" sz="8000" b="1" dirty="0" err="1">
                <a:solidFill>
                  <a:srgbClr val="FF0000"/>
                </a:solidFill>
                <a:latin typeface="UTM Bustamalaka" panose="02040603050506020204" pitchFamily="18" charset="0"/>
              </a:rPr>
              <a:t>vật</a:t>
            </a:r>
            <a:endParaRPr lang="en-US" altLang="zh-CN" sz="8000" b="1" dirty="0">
              <a:solidFill>
                <a:srgbClr val="FF0000"/>
              </a:solidFill>
              <a:latin typeface="UTM Bustamalaka" panose="02040603050506020204" pitchFamily="18" charset="0"/>
              <a:ea typeface="方正字迹-邢体草书繁体" panose="03000502000000000000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C56E9A1F-FFAE-42DE-BDC9-8CEAA328B5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49761" y="-50976"/>
            <a:ext cx="2458511" cy="263978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13410FA-C156-418F-A70A-B5D16F7B2464}"/>
              </a:ext>
            </a:extLst>
          </p:cNvPr>
          <p:cNvSpPr txBox="1"/>
          <p:nvPr/>
        </p:nvSpPr>
        <p:spPr>
          <a:xfrm>
            <a:off x="11258539" y="6492875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053307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894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56E9A1F-FFAE-42DE-BDC9-8CEAA328B5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55492" y="4380365"/>
            <a:ext cx="2458511" cy="263978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07A53FB-7C3A-4E36-8D88-47F7A0201A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24" y="-131303"/>
            <a:ext cx="3318499" cy="221402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9BDEF28-E4B0-4D11-929E-04A3A86E8F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6725" y="219516"/>
            <a:ext cx="2035888" cy="203588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787ADB3-CFC7-42E0-BD4B-36DA563223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13357" y="-169475"/>
            <a:ext cx="3425383" cy="22903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70" y="1472899"/>
            <a:ext cx="11979723" cy="3619605"/>
          </a:xfrm>
          <a:prstGeom prst="rect">
            <a:avLst/>
          </a:prstGeom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837241" y="2553344"/>
            <a:ext cx="913758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   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Em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hãy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kể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tên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vật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nóng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vật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lạnh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thường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gặp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hằng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ngày</a:t>
            </a:r>
            <a:r>
              <a:rPr lang="en-US" altLang="en-US" sz="3600" b="1" dirty="0">
                <a:solidFill>
                  <a:schemeClr val="accent6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C4C4DF-CA4C-498B-82BA-9C7773E2FE21}"/>
              </a:ext>
            </a:extLst>
          </p:cNvPr>
          <p:cNvSpPr txBox="1"/>
          <p:nvPr/>
        </p:nvSpPr>
        <p:spPr>
          <a:xfrm>
            <a:off x="11258539" y="6492875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092990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8894"/>
          <a:stretch/>
        </p:blipFill>
        <p:spPr>
          <a:xfrm>
            <a:off x="0" y="76430"/>
            <a:ext cx="12194267" cy="685800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787ADB3-CFC7-42E0-BD4B-36DA563223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83043" y="-193473"/>
            <a:ext cx="2150718" cy="143807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EE6CD39-2150-4673-840C-84F8693FCC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1754" y="3796045"/>
            <a:ext cx="2521628" cy="365378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3D2E590-2095-4BAB-A42B-6F5A9C2044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316" y="5499814"/>
            <a:ext cx="1731414" cy="101812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1768446" y="267490"/>
            <a:ext cx="9085497" cy="70788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prstDash val="sysDash"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文本框 66"/>
          <p:cNvSpPr txBox="1"/>
          <p:nvPr/>
        </p:nvSpPr>
        <p:spPr>
          <a:xfrm>
            <a:off x="2498531" y="4961883"/>
            <a:ext cx="2156956" cy="715089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文本框 67"/>
          <p:cNvSpPr txBox="1"/>
          <p:nvPr/>
        </p:nvSpPr>
        <p:spPr>
          <a:xfrm>
            <a:off x="8184196" y="4954435"/>
            <a:ext cx="2117558" cy="715089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  <a:prstDash val="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lạnh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 Box 12"/>
          <p:cNvSpPr txBox="1">
            <a:spLocks noChangeArrowheads="1"/>
          </p:cNvSpPr>
          <p:nvPr/>
        </p:nvSpPr>
        <p:spPr bwMode="auto">
          <a:xfrm>
            <a:off x="1768446" y="1377687"/>
            <a:ext cx="3594100" cy="35394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đun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Nồi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nấu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ăn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nung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lò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xi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măng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….</a:t>
            </a: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7382228" y="1377687"/>
            <a:ext cx="3686992" cy="353943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đá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Khe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tủ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lạnh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+ 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tủ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tủ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ra ta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)…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2BCFB0-9B4A-402F-8E7D-F96F8D3D49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881" y="2672620"/>
            <a:ext cx="3491793" cy="38453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5A07314-9E11-40D5-9A8D-A165AA752014}"/>
              </a:ext>
            </a:extLst>
          </p:cNvPr>
          <p:cNvSpPr txBox="1"/>
          <p:nvPr/>
        </p:nvSpPr>
        <p:spPr>
          <a:xfrm>
            <a:off x="11258539" y="6492875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21466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8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894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5766261"/>
            <a:ext cx="12193057" cy="109127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56E9A1F-FFAE-42DE-BDC9-8CEAA328B5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56901" y="2738395"/>
            <a:ext cx="2458511" cy="263978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07A53FB-7C3A-4E36-8D88-47F7A0201A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24" y="-131303"/>
            <a:ext cx="3318499" cy="221402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9BDEF28-E4B0-4D11-929E-04A3A86E8F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6725" y="219516"/>
            <a:ext cx="2035888" cy="203588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787ADB3-CFC7-42E0-BD4B-36DA563223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13357" y="-169475"/>
            <a:ext cx="3425383" cy="2290375"/>
          </a:xfrm>
          <a:prstGeom prst="rect">
            <a:avLst/>
          </a:prstGeom>
        </p:spPr>
      </p:pic>
      <p:pic>
        <p:nvPicPr>
          <p:cNvPr id="12" name="图片 7">
            <a:extLst>
              <a:ext uri="{FF2B5EF4-FFF2-40B4-BE49-F238E27FC236}">
                <a16:creationId xmlns:a16="http://schemas.microsoft.com/office/drawing/2014/main" id="{97E95B1B-6FAC-44C8-947E-1AE9EC7F5F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372698" y="-558309"/>
            <a:ext cx="4724843" cy="3159257"/>
          </a:xfrm>
          <a:prstGeom prst="rect">
            <a:avLst/>
          </a:prstGeom>
        </p:spPr>
      </p:pic>
      <p:pic>
        <p:nvPicPr>
          <p:cNvPr id="17" name="图片 9">
            <a:extLst>
              <a:ext uri="{FF2B5EF4-FFF2-40B4-BE49-F238E27FC236}">
                <a16:creationId xmlns:a16="http://schemas.microsoft.com/office/drawing/2014/main" id="{6F0F5813-82DE-458D-9EA3-42E1A7D68D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3065" y="218960"/>
            <a:ext cx="2427723" cy="161972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28454" y="1012573"/>
            <a:ext cx="22012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err="1">
                <a:solidFill>
                  <a:srgbClr val="C00000"/>
                </a:solidFill>
                <a:latin typeface="UTM Edwardian" panose="02040603050506020204" pitchFamily="18" charset="0"/>
                <a:ea typeface="方正卡通简体" panose="03000509000000000000" pitchFamily="65" charset="-122"/>
              </a:rPr>
              <a:t>Thí</a:t>
            </a:r>
            <a:r>
              <a:rPr lang="en-US" altLang="zh-CN" sz="4000" b="1" dirty="0">
                <a:solidFill>
                  <a:srgbClr val="C00000"/>
                </a:solidFill>
                <a:latin typeface="UTM Edwardian" panose="02040603050506020204" pitchFamily="18" charset="0"/>
                <a:ea typeface="方正卡通简体" panose="03000509000000000000" pitchFamily="65" charset="-122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UTM Edwardian" panose="02040603050506020204" pitchFamily="18" charset="0"/>
                <a:ea typeface="方正卡通简体" panose="03000509000000000000" pitchFamily="65" charset="-122"/>
              </a:rPr>
              <a:t>nghiệm</a:t>
            </a:r>
            <a:endParaRPr lang="zh-CN" altLang="en-US" sz="2000" b="1" dirty="0">
              <a:solidFill>
                <a:srgbClr val="C00000"/>
              </a:solidFill>
              <a:latin typeface="UTM Edwardian" panose="02040603050506020204" pitchFamily="18" charset="0"/>
              <a:ea typeface="方正卡通简体" panose="03000509000000000000" pitchFamily="65" charset="-122"/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1907759" y="5462915"/>
            <a:ext cx="2514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rgbClr val="0000CC"/>
                </a:solidFill>
                <a:latin typeface=".VnTime" pitchFamily="34" charset="0"/>
              </a:rPr>
              <a:t> 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</a:rPr>
              <a:t>Ly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</a:rPr>
              <a:t>nước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</a:rPr>
              <a:t>có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</a:rPr>
              <a:t>nước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</a:rPr>
              <a:t>đá</a:t>
            </a:r>
            <a:endParaRPr lang="en-US" sz="3600" b="1" dirty="0">
              <a:solidFill>
                <a:srgbClr val="0000CC"/>
              </a:solidFill>
              <a:latin typeface=".VnTime" pitchFamily="34" charset="0"/>
            </a:endParaRP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5028066" y="5462915"/>
            <a:ext cx="21336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Ly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nước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</a:rPr>
              <a:t>nguội</a:t>
            </a:r>
            <a:endParaRPr lang="en-US" sz="4000" b="1" dirty="0">
              <a:solidFill>
                <a:srgbClr val="0000CC"/>
              </a:solidFill>
              <a:latin typeface=".VnTime" pitchFamily="34" charset="0"/>
            </a:endParaRP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7937267" y="5534798"/>
            <a:ext cx="2819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rgbClr val="0000CC"/>
                </a:solidFill>
                <a:latin typeface=".VnTime" pitchFamily="34" charset="0"/>
              </a:rPr>
              <a:t> 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</a:rPr>
              <a:t>Ly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</a:rPr>
              <a:t>nước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</a:rPr>
              <a:t>ấm</a:t>
            </a:r>
            <a:endParaRPr lang="en-US" sz="3600" b="1" dirty="0">
              <a:solidFill>
                <a:srgbClr val="0000CC"/>
              </a:solidFill>
              <a:latin typeface=".VnTime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21414" y="1821959"/>
            <a:ext cx="8946597" cy="35312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1650608" y="159714"/>
            <a:ext cx="9625263" cy="1200329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prstDash val="lgDashDotDot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3 </a:t>
            </a:r>
            <a:r>
              <a:rPr lang="en-US" sz="36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cốc</a:t>
            </a:r>
            <a:r>
              <a:rPr lang="en-US" sz="36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nước</a:t>
            </a:r>
            <a:r>
              <a:rPr lang="en-US" sz="36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cốc</a:t>
            </a:r>
            <a:r>
              <a:rPr lang="en-US" sz="36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2 </a:t>
            </a:r>
            <a:r>
              <a:rPr lang="en-US" sz="36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nóng</a:t>
            </a:r>
            <a:r>
              <a:rPr lang="en-US" sz="36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hơn</a:t>
            </a:r>
            <a:r>
              <a:rPr lang="en-US" sz="36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cốc</a:t>
            </a:r>
            <a:r>
              <a:rPr lang="en-US" sz="36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nào</a:t>
            </a:r>
            <a:r>
              <a:rPr lang="en-US" sz="36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lạnh</a:t>
            </a:r>
            <a:r>
              <a:rPr lang="en-US" sz="36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hơn</a:t>
            </a:r>
            <a:r>
              <a:rPr lang="en-US" sz="36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cốc</a:t>
            </a:r>
            <a:r>
              <a:rPr lang="en-US" sz="36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nào</a:t>
            </a:r>
            <a:r>
              <a:rPr lang="en-US" sz="36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7991320-C0B1-4EF4-A710-732B7898B863}"/>
              </a:ext>
            </a:extLst>
          </p:cNvPr>
          <p:cNvSpPr txBox="1"/>
          <p:nvPr/>
        </p:nvSpPr>
        <p:spPr>
          <a:xfrm>
            <a:off x="11258539" y="6492875"/>
            <a:ext cx="93346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50" dirty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VN Bach Dang Nang" panose="020708030907060203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514988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海洋风PPT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Text"/>
  <p:tag name="MH_ORDER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Text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Text"/>
  <p:tag name="MH_ORDER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37"/>
  <p:tag name="MH_LIBRARY" val="GRAPHIC"/>
  <p:tag name="MH_TYPE" val="Text"/>
  <p:tag name="MH_ORDER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37"/>
  <p:tag name="MH_LIBRARY" val="GRAPHIC"/>
  <p:tag name="MH_TYPE" val="Text"/>
  <p:tag name="MH_ORDER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37"/>
  <p:tag name="MH_LIBRARY" val="GRAPHIC"/>
  <p:tag name="MH_TYPE" val="Text"/>
  <p:tag name="MH_ORDER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37"/>
  <p:tag name="MH_LIBRARY" val="GRAPHIC"/>
  <p:tag name="MH_TYPE" val="Text"/>
  <p:tag name="MH_ORDER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2302"/>
  <p:tag name="MH_LIBRARY" val="GRAPHIC"/>
  <p:tag name="MH_TYPE" val="Other"/>
  <p:tag name="MH_ORDER" val="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2302"/>
  <p:tag name="MH_LIBRARY" val="GRAPHIC"/>
  <p:tag name="MH_TYPE" val="Other"/>
  <p:tag name="MH_ORDER" val="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2302"/>
  <p:tag name="MH_LIBRARY" val="GRAPHIC"/>
  <p:tag name="MH_TYPE" val="SubTitle"/>
  <p:tag name="MH_ORDER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2302"/>
  <p:tag name="MH_LIBRARY" val="GRAPHIC"/>
  <p:tag name="MH_TYPE" val="Other"/>
  <p:tag name="MH_ORDER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2302"/>
  <p:tag name="MH_LIBRARY" val="GRAPHIC"/>
  <p:tag name="MH_TYPE" val="Other"/>
  <p:tag name="MH_ORDER" val="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2302"/>
  <p:tag name="MH_LIBRARY" val="GRAPHIC"/>
  <p:tag name="MH_TYPE" val="SubTitle"/>
  <p:tag name="MH_ORDER" val="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2302"/>
  <p:tag name="MH_LIBRARY" val="GRAPHIC"/>
  <p:tag name="MH_TYPE" val="Other"/>
  <p:tag name="MH_ORDER" val="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2302"/>
  <p:tag name="MH_LIBRARY" val="GRAPHIC"/>
  <p:tag name="MH_TYPE" val="Other"/>
  <p:tag name="MH_ORDER" val="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2302"/>
  <p:tag name="MH_LIBRARY" val="GRAPHIC"/>
  <p:tag name="MH_TYPE" val="SubTitle"/>
  <p:tag name="MH_ORDER" val="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2302"/>
  <p:tag name="MH_LIBRARY" val="GRAPHIC"/>
  <p:tag name="MH_TYPE" val="Other"/>
  <p:tag name="MH_ORDER" val="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2302"/>
  <p:tag name="MH_LIBRARY" val="GRAPHIC"/>
  <p:tag name="MH_TYPE" val="Other"/>
  <p:tag name="MH_ORDER" val="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2302"/>
  <p:tag name="MH_LIBRARY" val="GRAPHIC"/>
  <p:tag name="MH_TYPE" val="SubTitle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Other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Other"/>
  <p:tag name="MH_ORDER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Other"/>
  <p:tag name="MH_ORDER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Text"/>
  <p:tag name="MH_ORDER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1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1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2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2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2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620</TotalTime>
  <Words>793</Words>
  <Application>Microsoft Office PowerPoint</Application>
  <PresentationFormat>Widescreen</PresentationFormat>
  <Paragraphs>146</Paragraphs>
  <Slides>28</Slides>
  <Notes>28</Notes>
  <HiddenSlides>0</HiddenSlides>
  <MMClips>2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8" baseType="lpstr">
      <vt:lpstr>宋体</vt:lpstr>
      <vt:lpstr>.VnTime</vt:lpstr>
      <vt:lpstr>Arial</vt:lpstr>
      <vt:lpstr>Arial Black</vt:lpstr>
      <vt:lpstr>Berlin Sans FB</vt:lpstr>
      <vt:lpstr>Calibri</vt:lpstr>
      <vt:lpstr>等线</vt:lpstr>
      <vt:lpstr>黑体</vt:lpstr>
      <vt:lpstr>Times New Roman</vt:lpstr>
      <vt:lpstr>UTM Bustamalaka</vt:lpstr>
      <vt:lpstr>UTM Edwardian</vt:lpstr>
      <vt:lpstr>UTM Flamenco</vt:lpstr>
      <vt:lpstr>UTM French Vanilla</vt:lpstr>
      <vt:lpstr>UTM Rockwell</vt:lpstr>
      <vt:lpstr>UVN Bach Dang Nang</vt:lpstr>
      <vt:lpstr>华康少女文字W5(P)</vt:lpstr>
      <vt:lpstr>方正光辉特粗简体</vt:lpstr>
      <vt:lpstr>方正卡通简体</vt:lpstr>
      <vt:lpstr>方正字迹-邢体草书繁体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KTUTS</dc:title>
  <dc:creator>PC</dc:creator>
  <dc:description>www.051661.com</dc:description>
  <cp:lastModifiedBy>User</cp:lastModifiedBy>
  <cp:revision>36</cp:revision>
  <dcterms:created xsi:type="dcterms:W3CDTF">2017-05-26T02:40:49Z</dcterms:created>
  <dcterms:modified xsi:type="dcterms:W3CDTF">2022-02-20T17:38:26Z</dcterms:modified>
  <cp:version>P14</cp:version>
</cp:coreProperties>
</file>