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79" r:id="rId13"/>
    <p:sldId id="285" r:id="rId14"/>
    <p:sldId id="266" r:id="rId15"/>
    <p:sldId id="287" r:id="rId16"/>
    <p:sldId id="267" r:id="rId17"/>
    <p:sldId id="286" r:id="rId18"/>
  </p:sldIdLst>
  <p:sldSz cx="18288000" cy="10287000"/>
  <p:notesSz cx="6858000" cy="9144000"/>
  <p:embeddedFontLst>
    <p:embeddedFont>
      <p:font typeface="SVN-Whimsy" panose="02040603050506020204" pitchFamily="18" charset="0"/>
      <p:regular r:id="rId19"/>
    </p:embeddedFont>
    <p:embeddedFont>
      <p:font typeface=".VnTime" panose="020B7200000000000000" pitchFamily="34" charset="0"/>
      <p:regular r:id="rId20"/>
      <p:bold r:id="rId21"/>
      <p:italic r:id="rId22"/>
      <p:boldItalic r:id="rId23"/>
    </p:embeddedFont>
    <p:embeddedFont>
      <p:font typeface=".VnArial" panose="020B7200000000000000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</p:embeddedFont>
    <p:embeddedFont>
      <p:font typeface="SVN-The Voice Light" panose="02040603050506020204" pitchFamily="18" charset="0"/>
      <p:regular r:id="rId29"/>
    </p:embeddedFont>
    <p:embeddedFont>
      <p:font typeface=".VnUniverse" panose="020B7200000000000000" pitchFamily="34" charset="0"/>
      <p:regular r:id="rId30"/>
    </p:embeddedFont>
    <p:embeddedFont>
      <p:font typeface="UVN Vung Tau" panose="03080702040302070203" pitchFamily="66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 Classic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0.jpeg"/><Relationship Id="rId7" Type="http://schemas.openxmlformats.org/officeDocument/2006/relationships/image" Target="../media/image4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jpe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sv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sv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7.svg"/><Relationship Id="rId7" Type="http://schemas.openxmlformats.org/officeDocument/2006/relationships/image" Target="../media/image27.jpeg"/><Relationship Id="rId12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9.svg"/><Relationship Id="rId7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35.jpeg"/><Relationship Id="rId4" Type="http://schemas.openxmlformats.org/officeDocument/2006/relationships/image" Target="../media/image14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5556" flipH="1" flipV="1">
            <a:off x="2171309" y="-2448439"/>
            <a:ext cx="13945382" cy="182292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15971" y="1028700"/>
            <a:ext cx="1078461" cy="107846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8042521"/>
            <a:ext cx="1536353" cy="15363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94005" y="8810698"/>
            <a:ext cx="942098" cy="94209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004479" y="734059"/>
            <a:ext cx="1625997" cy="162599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37B2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18778" y="6849134"/>
            <a:ext cx="675570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Montserrat"/>
              </a:rPr>
              <a:t>A Science Presentation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5669757" y="4000499"/>
            <a:ext cx="6827043" cy="187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VN Vung Tau" panose="03080702040302070203" pitchFamily="66" charset="0"/>
                <a:cs typeface="Times New Roman" panose="02020603050405020304" pitchFamily="18" charset="0"/>
              </a:rPr>
              <a:t>LẮP CÁI ĐU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VN Vung Tau" panose="03080702040302070203" pitchFamily="66" charset="0"/>
                <a:cs typeface="Times New Roman" panose="02020603050405020304" pitchFamily="18" charset="0"/>
              </a:rPr>
              <a:t>Tiết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VN Vung Tau" panose="03080702040302070203" pitchFamily="66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SC_00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31132"/>
            <a:ext cx="4114800" cy="32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663" y="4229101"/>
            <a:ext cx="757238" cy="4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SC_0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543301"/>
            <a:ext cx="5029200" cy="309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1" y="4229101"/>
            <a:ext cx="757238" cy="4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DSC_0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004">
            <a:off x="3993357" y="2316957"/>
            <a:ext cx="6065043" cy="44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DSC_01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00300"/>
            <a:ext cx="6172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01" y="4343401"/>
            <a:ext cx="740570" cy="44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4343401"/>
            <a:ext cx="740570" cy="44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01800" y="9944100"/>
            <a:ext cx="1600200" cy="3429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F8BAF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40071221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203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_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1" y="3771900"/>
            <a:ext cx="4855370" cy="5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DSC_0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DSC_0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85901"/>
            <a:ext cx="72009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5143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5143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DSC_00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1"/>
            <a:ext cx="69723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434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SC_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1"/>
            <a:ext cx="481488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DSC_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0">
            <a:off x="10058401" y="2971801"/>
            <a:ext cx="485537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DSC_0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7438"/>
            <a:ext cx="8343900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72788"/>
            <a:ext cx="1371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latin typeface="Times New Roman" pitchFamily="18" charset="0"/>
              </a:rPr>
              <a:t>Để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hoàn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chỉnh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chúng</a:t>
            </a:r>
            <a:r>
              <a:rPr lang="en-US" sz="4800" b="1" dirty="0">
                <a:latin typeface="Times New Roman" pitchFamily="18" charset="0"/>
              </a:rPr>
              <a:t> ta </a:t>
            </a:r>
            <a:r>
              <a:rPr lang="en-US" sz="4800" b="1" dirty="0" err="1">
                <a:latin typeface="Times New Roman" pitchFamily="18" charset="0"/>
              </a:rPr>
              <a:t>phải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gì</a:t>
            </a:r>
            <a:r>
              <a:rPr lang="en-US" sz="48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312010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1595" y="0"/>
            <a:ext cx="18897600" cy="11315700"/>
            <a:chOff x="0" y="0"/>
            <a:chExt cx="4765090" cy="23965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5090" cy="2396573"/>
            </a:xfrm>
            <a:custGeom>
              <a:avLst/>
              <a:gdLst/>
              <a:ahLst/>
              <a:cxnLst/>
              <a:rect l="l" t="t" r="r" b="b"/>
              <a:pathLst>
                <a:path w="4765090" h="2396573">
                  <a:moveTo>
                    <a:pt x="4640630" y="2396573"/>
                  </a:moveTo>
                  <a:lnTo>
                    <a:pt x="124460" y="2396573"/>
                  </a:lnTo>
                  <a:cubicBezTo>
                    <a:pt x="55880" y="2396573"/>
                    <a:pt x="0" y="2340693"/>
                    <a:pt x="0" y="2272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40630" y="0"/>
                  </a:lnTo>
                  <a:cubicBezTo>
                    <a:pt x="4709210" y="0"/>
                    <a:pt x="4765090" y="55880"/>
                    <a:pt x="4765090" y="124460"/>
                  </a:cubicBezTo>
                  <a:lnTo>
                    <a:pt x="4765090" y="2272113"/>
                  </a:lnTo>
                  <a:cubicBezTo>
                    <a:pt x="4765090" y="2340694"/>
                    <a:pt x="4709210" y="2396573"/>
                    <a:pt x="4640630" y="2396573"/>
                  </a:cubicBezTo>
                  <a:close/>
                </a:path>
              </a:pathLst>
            </a:custGeom>
            <a:solidFill>
              <a:srgbClr val="81B21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92260" y="1028700"/>
            <a:ext cx="1758733" cy="175873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511762" y="1368836"/>
            <a:ext cx="1078461" cy="107846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500" y="914400"/>
            <a:ext cx="811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200" b="1">
              <a:solidFill>
                <a:srgbClr val="FF66FF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56475" y="201506"/>
            <a:ext cx="6515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endParaRPr lang="en-US" altLang="en-US" sz="5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31880" y="906619"/>
            <a:ext cx="6515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05001" y="4442903"/>
            <a:ext cx="3771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đu</a:t>
            </a:r>
            <a:r>
              <a:rPr lang="en-US" altLang="en-US" sz="3600" b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429500" y="4327600"/>
            <a:ext cx="491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đu</a:t>
            </a:r>
            <a:endParaRPr lang="en-US" altLang="en-US" sz="36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197244" y="4217044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đu</a:t>
            </a:r>
            <a:endParaRPr lang="en-US" altLang="en-US" sz="36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31881" y="5674010"/>
            <a:ext cx="52911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ráp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đu</a:t>
            </a:r>
            <a:r>
              <a:rPr lang="en-US" altLang="en-US" sz="42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10" descr="DSC_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1" y="1986899"/>
            <a:ext cx="17145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DSC_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1"/>
            <a:ext cx="1943100" cy="6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SC_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8131"/>
            <a:ext cx="19431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DSC_0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91" y="1978095"/>
            <a:ext cx="1714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DSC_004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2575068"/>
            <a:ext cx="13358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DSC_0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2091899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DSC_01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459" y="1462018"/>
            <a:ext cx="30861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DSC_01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22" y="5341717"/>
            <a:ext cx="3658208" cy="36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1585112" y="8942400"/>
            <a:ext cx="106570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20000"/>
              </a:spcBef>
            </a:pPr>
            <a:r>
              <a:rPr lang="en-US" altLang="en-US" sz="4200" dirty="0" err="1">
                <a:solidFill>
                  <a:srgbClr val="FF0066"/>
                </a:solidFill>
              </a:rPr>
              <a:t>Thực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hành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lắp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cái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đu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theo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nhóm</a:t>
            </a:r>
            <a:r>
              <a:rPr lang="en-US" altLang="en-US" sz="4200" dirty="0">
                <a:solidFill>
                  <a:srgbClr val="FF0066"/>
                </a:solidFill>
              </a:rPr>
              <a:t> </a:t>
            </a:r>
            <a:r>
              <a:rPr lang="en-US" altLang="en-US" sz="4200" dirty="0" err="1">
                <a:solidFill>
                  <a:srgbClr val="FF0066"/>
                </a:solidFill>
              </a:rPr>
              <a:t>đôi</a:t>
            </a:r>
            <a:endParaRPr lang="en-US" altLang="en-US" sz="4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26920" y="7949749"/>
            <a:ext cx="5262792" cy="526279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35556" flipH="1" flipV="1">
            <a:off x="9256728" y="-3666344"/>
            <a:ext cx="12275927" cy="160469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43259" y="-509524"/>
            <a:ext cx="1194623" cy="119462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259300" y="3509945"/>
            <a:ext cx="1426911" cy="142691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BB1E"/>
            </a:solidFill>
          </p:spPr>
        </p:sp>
      </p:grp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7326086" y="1485900"/>
            <a:ext cx="9601200" cy="30861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VN-Whimsy" panose="02040603050506020204" pitchFamily="18" charset="0"/>
                <a:cs typeface="Times New Roman" panose="02020603050405020304" pitchFamily="18" charset="0"/>
              </a:rPr>
              <a:t>Thưc</a:t>
            </a:r>
            <a:r>
              <a:rPr lang="en-US" sz="5400" kern="10" spc="-5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spc="-54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VN-Whimsy" panose="02040603050506020204" pitchFamily="18" charset="0"/>
                <a:cs typeface="Times New Roman" panose="02020603050405020304" pitchFamily="18" charset="0"/>
              </a:rPr>
              <a:t>hành</a:t>
            </a:r>
            <a:endParaRPr lang="en-US" sz="5400" kern="10" spc="-5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TwinkleLullaby-ThePianoGuys-2549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0" y="118162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26920" y="7949749"/>
            <a:ext cx="5262792" cy="5262792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5556" flipH="1" flipV="1">
            <a:off x="9256728" y="-3666344"/>
            <a:ext cx="12275927" cy="160469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43259" y="-509524"/>
            <a:ext cx="1194623" cy="119462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259300" y="3509945"/>
            <a:ext cx="1426911" cy="142691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BB1E"/>
            </a:solidFill>
          </p:spPr>
        </p:sp>
      </p:grp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7326086" y="1485900"/>
            <a:ext cx="9601200" cy="30861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VN-Whimsy" panose="02040603050506020204" pitchFamily="18" charset="0"/>
                <a:cs typeface="Times New Roman" panose="02020603050405020304" pitchFamily="18" charset="0"/>
              </a:rPr>
              <a:t>TRÌNH BÀY SẢN PHẨM</a:t>
            </a:r>
          </a:p>
        </p:txBody>
      </p:sp>
    </p:spTree>
    <p:extLst>
      <p:ext uri="{BB962C8B-B14F-4D97-AF65-F5344CB8AC3E}">
        <p14:creationId xmlns:p14="http://schemas.microsoft.com/office/powerpoint/2010/main" val="262174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5556" flipH="1" flipV="1">
            <a:off x="2171309" y="-2448439"/>
            <a:ext cx="13945382" cy="182292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8259" y="1028700"/>
            <a:ext cx="1078461" cy="107846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9275" y="8042521"/>
            <a:ext cx="1758733" cy="17587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18778" y="8921888"/>
            <a:ext cx="1078461" cy="10784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2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013664" y="9090287"/>
            <a:ext cx="1625997" cy="162599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18778" y="6349978"/>
            <a:ext cx="675570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Montserrat"/>
              </a:rPr>
              <a:t>Do you have any questions?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86880" y="7500860"/>
            <a:ext cx="4253939" cy="317885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71600" y="1604099"/>
            <a:ext cx="12915900" cy="14859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7200" b="1" smtClean="0">
                <a:solidFill>
                  <a:srgbClr val="FF6600"/>
                </a:solidFill>
                <a:latin typeface="SVN-The Voice Light" panose="02040603050506020204" pitchFamily="18" charset="0"/>
              </a:rPr>
              <a:t>*</a:t>
            </a:r>
            <a:r>
              <a:rPr lang="en-US" altLang="en-US" b="1" smtClean="0">
                <a:solidFill>
                  <a:srgbClr val="FF6600"/>
                </a:solidFill>
                <a:latin typeface="SVN-The Voice Light" panose="02040603050506020204" pitchFamily="18" charset="0"/>
              </a:rPr>
              <a:t>Tiêu chuẩn đánh giá sản phẩm</a:t>
            </a:r>
            <a:r>
              <a:rPr lang="en-US" altLang="en-US" sz="7200" b="1" smtClean="0">
                <a:solidFill>
                  <a:srgbClr val="FF6600"/>
                </a:solidFill>
                <a:latin typeface="SVN-The Voice Light" panose="02040603050506020204" pitchFamily="18" charset="0"/>
              </a:rPr>
              <a:t> </a:t>
            </a:r>
            <a:endParaRPr lang="en-US" altLang="en-US" sz="7200" b="1" dirty="0">
              <a:solidFill>
                <a:srgbClr val="FF6600"/>
              </a:solidFill>
              <a:latin typeface="SVN-The Voice Light" panose="020406030505060202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46267" y="4004399"/>
            <a:ext cx="10966566" cy="3543300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- L¾p ®u ®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óng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mÉu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vµ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theo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®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óng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quy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tr×nh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- §u l¾p ch¾c ch¾n,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kh«ng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bÞ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xéc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xÖch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-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GhÕ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®u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dao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®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éng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nhÑ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.VnUniverse" panose="020B7200000000000000" pitchFamily="34" charset="0"/>
              </a:rPr>
              <a:t>nhµng</a:t>
            </a:r>
            <a:r>
              <a:rPr lang="en-US" altLang="en-US" sz="5400" b="1" dirty="0">
                <a:solidFill>
                  <a:srgbClr val="0000FF"/>
                </a:solidFill>
                <a:latin typeface=".VnUniverse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35556" flipH="1" flipV="1">
            <a:off x="2171309" y="-2448439"/>
            <a:ext cx="13945382" cy="182292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8259" y="1028700"/>
            <a:ext cx="1078461" cy="107846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9275" y="8042521"/>
            <a:ext cx="1758733" cy="175873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18778" y="8921888"/>
            <a:ext cx="1078461" cy="107846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2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013664" y="9090287"/>
            <a:ext cx="1625997" cy="162599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18778" y="6349978"/>
            <a:ext cx="675570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Montserrat"/>
              </a:rPr>
              <a:t>Do you have any questions?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86880" y="7500860"/>
            <a:ext cx="4253939" cy="3178853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181600" y="3491811"/>
            <a:ext cx="75135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CC00FF"/>
                </a:solidFill>
              </a:rPr>
              <a:t> </a:t>
            </a:r>
            <a:r>
              <a:rPr lang="en-US" altLang="en-US" sz="6000" u="sng">
                <a:solidFill>
                  <a:srgbClr val="CC00FF"/>
                </a:solidFill>
              </a:rPr>
              <a:t>Bài sau</a:t>
            </a:r>
            <a:r>
              <a:rPr lang="en-US" altLang="en-US" sz="6000">
                <a:solidFill>
                  <a:schemeClr val="tx2"/>
                </a:solidFill>
              </a:rPr>
              <a:t> </a:t>
            </a:r>
            <a:r>
              <a:rPr lang="en-US" altLang="en-US" sz="6000">
                <a:solidFill>
                  <a:srgbClr val="0000FF"/>
                </a:solidFill>
              </a:rPr>
              <a:t>: </a:t>
            </a:r>
            <a:r>
              <a:rPr lang="en-US" altLang="en-US" sz="6600">
                <a:solidFill>
                  <a:srgbClr val="0000FF"/>
                </a:solidFill>
              </a:rPr>
              <a:t>Lắp xe nôi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09999" y="4863411"/>
            <a:ext cx="10858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6000" u="sng" dirty="0" err="1">
                <a:solidFill>
                  <a:srgbClr val="FF0066"/>
                </a:solidFill>
              </a:rPr>
              <a:t>Chuẩn</a:t>
            </a:r>
            <a:r>
              <a:rPr lang="en-US" altLang="en-US" sz="6000" u="sng" dirty="0">
                <a:solidFill>
                  <a:srgbClr val="FF0066"/>
                </a:solidFill>
              </a:rPr>
              <a:t> </a:t>
            </a:r>
            <a:r>
              <a:rPr lang="en-US" altLang="en-US" sz="6000" u="sng" dirty="0" err="1">
                <a:solidFill>
                  <a:srgbClr val="FF0066"/>
                </a:solidFill>
              </a:rPr>
              <a:t>bị</a:t>
            </a:r>
            <a:r>
              <a:rPr lang="en-US" altLang="en-US" sz="6000" u="sng" dirty="0">
                <a:solidFill>
                  <a:srgbClr val="FF0066"/>
                </a:solidFill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US" altLang="en-US" sz="6000" dirty="0"/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Bộ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lắp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ghép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mô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hình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kĩ</a:t>
            </a:r>
            <a:r>
              <a:rPr lang="en-US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</a:rPr>
              <a:t>thuật</a:t>
            </a:r>
            <a:r>
              <a:rPr lang="en-US" altLang="en-US" sz="60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6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27356" y="-1199783"/>
            <a:ext cx="16187290" cy="152749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1000" y="1907137"/>
            <a:ext cx="15577690" cy="8038180"/>
            <a:chOff x="0" y="0"/>
            <a:chExt cx="4765090" cy="23965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5090" cy="2396573"/>
            </a:xfrm>
            <a:custGeom>
              <a:avLst/>
              <a:gdLst/>
              <a:ahLst/>
              <a:cxnLst/>
              <a:rect l="l" t="t" r="r" b="b"/>
              <a:pathLst>
                <a:path w="4765090" h="2396573">
                  <a:moveTo>
                    <a:pt x="4640630" y="2396573"/>
                  </a:moveTo>
                  <a:lnTo>
                    <a:pt x="124460" y="2396573"/>
                  </a:lnTo>
                  <a:cubicBezTo>
                    <a:pt x="55880" y="2396573"/>
                    <a:pt x="0" y="2340693"/>
                    <a:pt x="0" y="2272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40630" y="0"/>
                  </a:lnTo>
                  <a:cubicBezTo>
                    <a:pt x="4709210" y="0"/>
                    <a:pt x="4765090" y="55880"/>
                    <a:pt x="4765090" y="124460"/>
                  </a:cubicBezTo>
                  <a:lnTo>
                    <a:pt x="4765090" y="2272113"/>
                  </a:lnTo>
                  <a:cubicBezTo>
                    <a:pt x="4765090" y="2340694"/>
                    <a:pt x="4709210" y="2396573"/>
                    <a:pt x="4640630" y="2396573"/>
                  </a:cubicBezTo>
                  <a:close/>
                </a:path>
              </a:pathLst>
            </a:custGeom>
            <a:solidFill>
              <a:srgbClr val="81B21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2260" y="1028700"/>
            <a:ext cx="1758733" cy="175873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863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511762" y="1368836"/>
            <a:ext cx="1078461" cy="107846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2952510" y="677024"/>
            <a:ext cx="64155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1.Khởi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8062" y="3301412"/>
            <a:ext cx="7936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10098"/>
            <a:ext cx="16230600" cy="8348202"/>
            <a:chOff x="0" y="0"/>
            <a:chExt cx="5490351" cy="2823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823960"/>
            </a:xfrm>
            <a:custGeom>
              <a:avLst/>
              <a:gdLst/>
              <a:ahLst/>
              <a:cxnLst/>
              <a:rect l="l" t="t" r="r" b="b"/>
              <a:pathLst>
                <a:path w="5490351" h="2823960">
                  <a:moveTo>
                    <a:pt x="5365891" y="2823960"/>
                  </a:moveTo>
                  <a:lnTo>
                    <a:pt x="124460" y="2823960"/>
                  </a:lnTo>
                  <a:cubicBezTo>
                    <a:pt x="55880" y="2823960"/>
                    <a:pt x="0" y="2768080"/>
                    <a:pt x="0" y="2699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99500"/>
                  </a:lnTo>
                  <a:cubicBezTo>
                    <a:pt x="5490351" y="2768080"/>
                    <a:pt x="5434471" y="2823960"/>
                    <a:pt x="5365891" y="2823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00904" y="5621804"/>
            <a:ext cx="2138155" cy="2138155"/>
            <a:chOff x="0" y="0"/>
            <a:chExt cx="2850873" cy="285087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50873" cy="285087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FFCFF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79027" y="591893"/>
              <a:ext cx="1692819" cy="169281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53000"/>
          </a:blip>
          <a:srcRect/>
          <a:stretch>
            <a:fillRect/>
          </a:stretch>
        </p:blipFill>
        <p:spPr>
          <a:xfrm>
            <a:off x="3095817" y="7847804"/>
            <a:ext cx="2045044" cy="403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53000"/>
          </a:blip>
          <a:srcRect/>
          <a:stretch>
            <a:fillRect/>
          </a:stretch>
        </p:blipFill>
        <p:spPr>
          <a:xfrm>
            <a:off x="6547459" y="7847804"/>
            <a:ext cx="2045044" cy="403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rcRect/>
          <a:stretch>
            <a:fillRect/>
          </a:stretch>
        </p:blipFill>
        <p:spPr>
          <a:xfrm>
            <a:off x="9980766" y="7866854"/>
            <a:ext cx="2045044" cy="403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53000"/>
          </a:blip>
          <a:srcRect/>
          <a:stretch>
            <a:fillRect/>
          </a:stretch>
        </p:blipFill>
        <p:spPr>
          <a:xfrm>
            <a:off x="13450744" y="7847804"/>
            <a:ext cx="2045044" cy="403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431943" flipH="1" flipV="1">
            <a:off x="-244759" y="7729569"/>
            <a:ext cx="3912869" cy="5114861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426711" y="-2353652"/>
            <a:ext cx="5657850" cy="5657850"/>
            <a:chOff x="0" y="0"/>
            <a:chExt cx="1708150" cy="17081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858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962430" y="5650024"/>
            <a:ext cx="2081716" cy="2081716"/>
            <a:chOff x="0" y="0"/>
            <a:chExt cx="2775621" cy="277562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775621" cy="277562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AD1CB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47752" y="670633"/>
              <a:ext cx="1590213" cy="1590213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2335805" y="4424322"/>
            <a:ext cx="13616391" cy="64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Montserrat Classic Bold"/>
              </a:rPr>
              <a:t>Renewable Resources &amp; Non-Renewable Resurces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575120" y="1546548"/>
            <a:ext cx="7993856" cy="14773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Lắp</a:t>
            </a:r>
            <a:r>
              <a:rPr lang="en-US" sz="9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9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</a:t>
            </a:r>
            <a:r>
              <a:rPr lang="en-US" sz="9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9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đu</a:t>
            </a:r>
            <a:r>
              <a:rPr 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27" name="Picture 13" descr="DSC_01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517">
            <a:off x="6515344" y="3202404"/>
            <a:ext cx="5461850" cy="54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14265" y="1185495"/>
            <a:ext cx="3203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5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264444" flipH="1" flipV="1">
            <a:off x="1851922" y="-3256859"/>
            <a:ext cx="13945382" cy="182292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797634" y="405109"/>
            <a:ext cx="980482" cy="98048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2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976054" flipH="1" flipV="1">
            <a:off x="-244759" y="7729569"/>
            <a:ext cx="3912869" cy="5114861"/>
          </a:xfrm>
          <a:prstGeom prst="rect">
            <a:avLst/>
          </a:prstGeom>
        </p:spPr>
      </p:pic>
      <p:pic>
        <p:nvPicPr>
          <p:cNvPr id="16" name="Picture 2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2578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628900" y="8686800"/>
            <a:ext cx="4572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.VnTime" panose="020B7200000000000000" pitchFamily="34" charset="0"/>
              </a:rPr>
              <a:t>Gi¸ ®ì ®u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29500" y="8572500"/>
            <a:ext cx="49149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FF"/>
                </a:solidFill>
                <a:latin typeface=".VnTime" panose="020B7200000000000000" pitchFamily="34" charset="0"/>
              </a:rPr>
              <a:t>GhÕ ®u</a:t>
            </a:r>
          </a:p>
        </p:txBody>
      </p:sp>
      <p:pic>
        <p:nvPicPr>
          <p:cNvPr id="19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14700"/>
            <a:ext cx="422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0" y="33147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573000" y="8801100"/>
            <a:ext cx="2857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600700" y="571500"/>
            <a:ext cx="8343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FF"/>
                </a:solidFill>
                <a:latin typeface="Times New Roman" panose="02020603050405020304" pitchFamily="18" charset="0"/>
              </a:rPr>
              <a:t>Cái đu gồm mấy bộ phận?</a:t>
            </a:r>
            <a:endParaRPr lang="en-US" altLang="en-US" sz="5400" b="1">
              <a:solidFill>
                <a:srgbClr val="FF00FF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28900" y="8686800"/>
            <a:ext cx="4572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  <a:latin typeface=".VnTime" panose="020B7200000000000000" pitchFamily="34" charset="0"/>
              </a:rPr>
              <a:t>Gi¸ ®ì ®u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429500" y="8572500"/>
            <a:ext cx="49149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FF"/>
                </a:solidFill>
                <a:latin typeface=".VnTime" panose="020B7200000000000000" pitchFamily="34" charset="0"/>
              </a:rPr>
              <a:t>GhÕ ®u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857500" y="8686800"/>
            <a:ext cx="4572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7658100" y="8572500"/>
            <a:ext cx="49149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77816" y="748270"/>
            <a:ext cx="1574175" cy="1574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8B3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404192">
            <a:off x="5180868" y="-1683447"/>
            <a:ext cx="11676670" cy="15263621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286000" y="0"/>
            <a:ext cx="13716000" cy="10287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5400" smtClean="0">
                <a:solidFill>
                  <a:srgbClr val="000099"/>
                </a:solidFill>
                <a:latin typeface="Times New Roman" panose="02020603050405020304" pitchFamily="18" charset="0"/>
              </a:rPr>
              <a:t>     Lắp giá đỡ đu:</a:t>
            </a:r>
          </a:p>
          <a:p>
            <a:pPr>
              <a:buFontTx/>
              <a:buNone/>
            </a:pPr>
            <a:endParaRPr lang="en-US" altLang="en-US" sz="54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4" y="1089515"/>
            <a:ext cx="5769707" cy="89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11880636" y="2957771"/>
            <a:ext cx="3095625" cy="1597881"/>
            <a:chOff x="121" y="1296"/>
            <a:chExt cx="1415" cy="784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altLang="en-US" sz="2700" b="1">
                  <a:solidFill>
                    <a:srgbClr val="000099"/>
                  </a:solidFill>
                  <a:latin typeface=".VnArial" panose="020B7200000000000000" pitchFamily="34" charset="0"/>
                </a:rPr>
                <a:t> </a:t>
              </a:r>
              <a:r>
                <a:rPr lang="en-US" altLang="en-US" sz="27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1 tấm lớn</a:t>
              </a:r>
            </a:p>
          </p:txBody>
        </p:sp>
        <p:pic>
          <p:nvPicPr>
            <p:cNvPr id="24" name="Picture 12" descr="DSC_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276003" y="5143154"/>
            <a:ext cx="2743200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lỗ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Picture 16" descr="DSC_00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16" y="2642711"/>
            <a:ext cx="1195388" cy="22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71" y="6582662"/>
            <a:ext cx="2100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8488256" y="738108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U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dài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1944350" y="6578420"/>
            <a:ext cx="262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L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dài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1" descr="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00" y="7758113"/>
            <a:ext cx="125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140" y="7769825"/>
            <a:ext cx="571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2694638" y="85582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vít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" name="Picture 26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398" y="5236370"/>
            <a:ext cx="132159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04470" y="-418573"/>
            <a:ext cx="8121249" cy="106160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557169" y="7324725"/>
            <a:ext cx="4395230" cy="439523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6A5D"/>
            </a:solidFill>
          </p:spPr>
        </p:sp>
      </p:grpSp>
      <p:pic>
        <p:nvPicPr>
          <p:cNvPr id="17" name="Picture 6" descr="DSC_0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0" y="5524500"/>
            <a:ext cx="5938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SC_0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39" y="2178845"/>
            <a:ext cx="61722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DSC_00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39" y="2209800"/>
            <a:ext cx="6400800" cy="582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DSC_00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39" y="2095500"/>
            <a:ext cx="6629400" cy="60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DSC_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39" y="1295400"/>
            <a:ext cx="657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DSC_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539" y="1295400"/>
            <a:ext cx="657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SC_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639" y="1066800"/>
            <a:ext cx="657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DSC_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39" y="1066800"/>
            <a:ext cx="657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39" y="7239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8254 C -0.02899 -0.03246 -0.05086 -0.14746 -0.11632 -0.18781 C -0.18178 -0.22815 -0.33768 -0.2052 -0.4 -0.15975 C -0.46233 -0.11431 -0.47587 0.04475 -0.49063 0.08555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-153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7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511248" y="-1092849"/>
            <a:ext cx="10074451" cy="13169217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6358204" y="8185399"/>
            <a:ext cx="3358572" cy="3358572"/>
            <a:chOff x="0" y="0"/>
            <a:chExt cx="1708150" cy="17081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CC29"/>
            </a:solidFill>
          </p:spPr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67200" y="342900"/>
            <a:ext cx="811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200" b="1">
              <a:latin typeface=".VnArial" panose="020B7200000000000000" pitchFamily="34" charset="0"/>
            </a:endParaRPr>
          </a:p>
        </p:txBody>
      </p:sp>
      <p:pic>
        <p:nvPicPr>
          <p:cNvPr id="20" name="Picture 6" descr="DSC_0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628900"/>
            <a:ext cx="5486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8405813"/>
            <a:ext cx="78581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DSC_00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031957"/>
            <a:ext cx="3238500" cy="168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DSC_0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43901"/>
            <a:ext cx="43434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DSC_00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229600"/>
            <a:ext cx="4457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DSC_00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8915400"/>
            <a:ext cx="4800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DSC_00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628901"/>
            <a:ext cx="62865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DSC_01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0"/>
            <a:ext cx="7429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44700" y="9944100"/>
            <a:ext cx="1257300" cy="3429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7199E-6 C 2.77778E-7 1.57199E-6 -0.08959 -0.00325 -0.17917 -0.00626 " pathEditMode="relative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82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347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77816" y="748270"/>
            <a:ext cx="1574175" cy="1574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8B3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262295">
            <a:off x="125222" y="308398"/>
            <a:ext cx="9169623" cy="119864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16141" y="2063728"/>
            <a:ext cx="14484318" cy="7729747"/>
            <a:chOff x="0" y="0"/>
            <a:chExt cx="4899634" cy="11455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99634" cy="1145505"/>
            </a:xfrm>
            <a:custGeom>
              <a:avLst/>
              <a:gdLst/>
              <a:ahLst/>
              <a:cxnLst/>
              <a:rect l="l" t="t" r="r" b="b"/>
              <a:pathLst>
                <a:path w="4899634" h="1145505">
                  <a:moveTo>
                    <a:pt x="4775174" y="1145505"/>
                  </a:moveTo>
                  <a:lnTo>
                    <a:pt x="124460" y="1145505"/>
                  </a:lnTo>
                  <a:cubicBezTo>
                    <a:pt x="55880" y="1145505"/>
                    <a:pt x="0" y="1089625"/>
                    <a:pt x="0" y="10210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75174" y="0"/>
                  </a:lnTo>
                  <a:cubicBezTo>
                    <a:pt x="4843754" y="0"/>
                    <a:pt x="4899634" y="55880"/>
                    <a:pt x="4899634" y="124460"/>
                  </a:cubicBezTo>
                  <a:lnTo>
                    <a:pt x="4899634" y="1021045"/>
                  </a:lnTo>
                  <a:cubicBezTo>
                    <a:pt x="4899634" y="1089625"/>
                    <a:pt x="4843754" y="1145505"/>
                    <a:pt x="4775174" y="11455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802732" y="711421"/>
            <a:ext cx="10448925" cy="17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dirty="0" err="1">
                <a:latin typeface="Times New Roman" pitchFamily="18" charset="0"/>
              </a:rPr>
              <a:t>Để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lắp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ghế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đu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những</a:t>
            </a:r>
            <a:r>
              <a:rPr lang="en-US" sz="4800" dirty="0">
                <a:latin typeface="Times New Roman" pitchFamily="18" charset="0"/>
              </a:rPr>
              <a:t> chi </a:t>
            </a:r>
            <a:r>
              <a:rPr lang="en-US" sz="4800" dirty="0" err="1">
                <a:latin typeface="Times New Roman" pitchFamily="18" charset="0"/>
              </a:rPr>
              <a:t>tiết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</a:rPr>
              <a:t>?</a:t>
            </a:r>
          </a:p>
        </p:txBody>
      </p:sp>
      <p:pic>
        <p:nvPicPr>
          <p:cNvPr id="24" name="Picture 10" descr="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396" y="5637349"/>
            <a:ext cx="2100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3135178" y="6410387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U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dài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Picture 14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072" y="7650695"/>
            <a:ext cx="1257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836" y="7650695"/>
            <a:ext cx="571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3319676" y="8450795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en-US" sz="27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vít</a:t>
            </a:r>
            <a:endParaRPr lang="en-US" altLang="en-US" sz="27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18" descr="Sieu quay16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48" y="2556752"/>
            <a:ext cx="663416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5943600" y="1371600"/>
            <a:ext cx="6629400" cy="6743700"/>
          </a:xfrm>
          <a:prstGeom prst="rect">
            <a:avLst/>
          </a:prstGeom>
          <a:noFill/>
          <a:ln w="3810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0150826" y="5388769"/>
            <a:ext cx="2433638" cy="2598236"/>
            <a:chOff x="4800" y="576"/>
            <a:chExt cx="1392" cy="1831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en-US" sz="27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4 thanh thẳng 7 lỗ</a:t>
              </a:r>
              <a:endParaRPr lang="en-US" altLang="en-US" sz="2700" b="1">
                <a:solidFill>
                  <a:srgbClr val="000099"/>
                </a:solidFill>
                <a:latin typeface=".VnArial" panose="020B7200000000000000" pitchFamily="34" charset="0"/>
              </a:endParaRPr>
            </a:p>
          </p:txBody>
        </p:sp>
        <p:pic>
          <p:nvPicPr>
            <p:cNvPr id="33" name="Picture 23" descr="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12892088" y="2370275"/>
            <a:ext cx="2581275" cy="2746226"/>
            <a:chOff x="2736" y="1344"/>
            <a:chExt cx="1084" cy="1008"/>
          </a:xfrm>
        </p:grpSpPr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1 tấm 3 lỗ</a:t>
              </a:r>
            </a:p>
          </p:txBody>
        </p:sp>
        <p:pic>
          <p:nvPicPr>
            <p:cNvPr id="36" name="Picture 26" descr="DSC_004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9677469" y="2708846"/>
            <a:ext cx="2628900" cy="1816894"/>
            <a:chOff x="1632" y="1344"/>
            <a:chExt cx="1104" cy="763"/>
          </a:xfrm>
        </p:grpSpPr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632" y="1929"/>
              <a:ext cx="110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altLang="en-US" sz="2700" b="1">
                  <a:solidFill>
                    <a:srgbClr val="003399"/>
                  </a:solidFill>
                  <a:latin typeface="Times New Roman" panose="02020603050405020304" pitchFamily="18" charset="0"/>
                </a:rPr>
                <a:t>1 tấm nhỏ</a:t>
              </a:r>
            </a:p>
          </p:txBody>
        </p:sp>
        <p:pic>
          <p:nvPicPr>
            <p:cNvPr id="39" name="Picture 30" descr="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10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2802732" y="119686"/>
            <a:ext cx="9144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4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en-US" sz="4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4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SC_0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190">
            <a:off x="4572000" y="3086101"/>
            <a:ext cx="51435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SC_0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00301"/>
            <a:ext cx="759380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C_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2857500"/>
            <a:ext cx="4229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261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269</Words>
  <Application>Microsoft Office PowerPoint</Application>
  <PresentationFormat>Custom</PresentationFormat>
  <Paragraphs>50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SVN-Whimsy</vt:lpstr>
      <vt:lpstr>.VnTime</vt:lpstr>
      <vt:lpstr>.VnArial</vt:lpstr>
      <vt:lpstr>Times New Roman</vt:lpstr>
      <vt:lpstr>Montserrat</vt:lpstr>
      <vt:lpstr>SVN-The Voice Light</vt:lpstr>
      <vt:lpstr>.VnUniverse</vt:lpstr>
      <vt:lpstr>UVN Vung Tau</vt:lpstr>
      <vt:lpstr>Calibri</vt:lpstr>
      <vt:lpstr>Arial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Illustration Zoo Quiz Presentation</dc:title>
  <cp:lastModifiedBy>Admin</cp:lastModifiedBy>
  <cp:revision>7</cp:revision>
  <dcterms:created xsi:type="dcterms:W3CDTF">2006-08-16T00:00:00Z</dcterms:created>
  <dcterms:modified xsi:type="dcterms:W3CDTF">2023-03-28T06:45:13Z</dcterms:modified>
  <dc:identifier>DAFUKeVkpjU</dc:identifier>
</cp:coreProperties>
</file>