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8" r:id="rId3"/>
    <p:sldId id="261" r:id="rId4"/>
    <p:sldId id="306" r:id="rId5"/>
    <p:sldId id="281" r:id="rId6"/>
    <p:sldId id="303" r:id="rId7"/>
    <p:sldId id="307" r:id="rId8"/>
    <p:sldId id="285" r:id="rId9"/>
    <p:sldId id="308" r:id="rId10"/>
    <p:sldId id="283" r:id="rId11"/>
    <p:sldId id="284" r:id="rId12"/>
    <p:sldId id="309" r:id="rId13"/>
    <p:sldId id="290" r:id="rId14"/>
    <p:sldId id="313" r:id="rId15"/>
    <p:sldId id="311" r:id="rId16"/>
    <p:sldId id="310" r:id="rId17"/>
    <p:sldId id="291" r:id="rId18"/>
    <p:sldId id="297" r:id="rId19"/>
    <p:sldId id="292" r:id="rId20"/>
    <p:sldId id="298" r:id="rId21"/>
    <p:sldId id="299" r:id="rId22"/>
    <p:sldId id="300" r:id="rId23"/>
    <p:sldId id="293" r:id="rId24"/>
    <p:sldId id="294" r:id="rId25"/>
    <p:sldId id="314" r:id="rId26"/>
    <p:sldId id="315" r:id="rId27"/>
    <p:sldId id="316" r:id="rId28"/>
    <p:sldId id="279" r:id="rId29"/>
  </p:sldIdLst>
  <p:sldSz cx="12192000" cy="6858000"/>
  <p:notesSz cx="6858000" cy="9144000"/>
  <p:embeddedFontLst>
    <p:embeddedFont>
      <p:font typeface="Cambria" panose="02040503050406030204" pitchFamily="18" charset="0"/>
      <p:regular r:id="rId31"/>
      <p:bold r:id="rId32"/>
      <p:italic r:id="rId33"/>
      <p:boldItalic r:id="rId34"/>
    </p:embeddedFont>
    <p:embeddedFont>
      <p:font typeface="#9Slide07 SVNStick A Round" panose="02000503000000000000" charset="0"/>
      <p:regular r:id="rId35"/>
    </p:embeddedFont>
    <p:embeddedFont>
      <p:font typeface="#9Slide07 Altus" panose="020B0604020202020204" charset="0"/>
      <p:regular r:id="rId36"/>
    </p:embeddedFont>
    <p:embeddedFont>
      <p:font typeface="宋体" panose="02010600030101010101" pitchFamily="2" charset="-122"/>
      <p:regular r:id="rId37"/>
    </p:embeddedFont>
    <p:embeddedFont>
      <p:font typeface="SVN-Newton" panose="02040603050506020204" pitchFamily="18" charset="0"/>
      <p:regular r:id="rId38"/>
    </p:embeddedFont>
    <p:embeddedFont>
      <p:font typeface="#9Slide07 HoneyCream" panose="020B0604020202020204"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08" autoAdjust="0"/>
  </p:normalViewPr>
  <p:slideViewPr>
    <p:cSldViewPr snapToGrid="0">
      <p:cViewPr varScale="1">
        <p:scale>
          <a:sx n="58" d="100"/>
          <a:sy n="58" d="100"/>
        </p:scale>
        <p:origin x="992" y="5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4420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088074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79789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90408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0997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5738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55905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30971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9497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72084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8292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DAA76C-29DB-4E45-81F7-DE4BC1CB6D42}"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AA76C-29DB-4E45-81F7-DE4BC1CB6D42}"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AA76C-29DB-4E45-81F7-DE4BC1CB6D42}"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40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41649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9923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13691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1633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2211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84749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415221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AA76C-29DB-4E45-81F7-DE4BC1CB6D42}"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8311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018848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6998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DAA76C-29DB-4E45-81F7-DE4BC1CB6D42}"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AA76C-29DB-4E45-81F7-DE4BC1CB6D42}" type="datetimeFigureOut">
              <a:rPr lang="en-US" smtClean="0"/>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DAA76C-29DB-4E45-81F7-DE4BC1CB6D42}"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70547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3.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298" y="-165718"/>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3" y="193297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433834" y="784854"/>
            <a:ext cx="11632557" cy="567081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61FEEFA4-3753-BB61-62C2-096F3F989B88}"/>
              </a:ext>
            </a:extLst>
          </p:cNvPr>
          <p:cNvSpPr txBox="1"/>
          <p:nvPr/>
        </p:nvSpPr>
        <p:spPr>
          <a:xfrm>
            <a:off x="873604" y="1491194"/>
            <a:ext cx="10881360" cy="1754326"/>
          </a:xfrm>
          <a:prstGeom prst="rect">
            <a:avLst/>
          </a:prstGeom>
          <a:noFill/>
        </p:spPr>
        <p:txBody>
          <a:bodyPr wrap="square">
            <a:spAutoFit/>
          </a:bodyPr>
          <a:lstStyle/>
          <a:p>
            <a:pPr algn="ctr"/>
            <a:r>
              <a:rPr lang="pt-BR" sz="3600" b="1" dirty="0">
                <a:solidFill>
                  <a:srgbClr val="C00000"/>
                </a:solidFill>
                <a:latin typeface="Calibri" panose="020F0502020204030204" pitchFamily="34" charset="0"/>
                <a:ea typeface="Calibri" panose="020F0502020204030204" pitchFamily="34" charset="0"/>
                <a:cs typeface="Calibri" panose="020F0502020204030204" pitchFamily="34" charset="0"/>
              </a:rPr>
              <a:t>Cách ngắt giọng ở những câu </a:t>
            </a:r>
            <a:r>
              <a:rPr lang="pt-BR"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dài</a:t>
            </a:r>
          </a:p>
          <a:p>
            <a:pPr algn="just"/>
            <a:r>
              <a:rPr lang="pt-BR" sz="3600" dirty="0" smtClean="0">
                <a:latin typeface="Calibri" panose="020F0502020204030204" pitchFamily="34" charset="0"/>
                <a:ea typeface="Calibri" panose="020F0502020204030204" pitchFamily="34" charset="0"/>
                <a:cs typeface="Calibri" panose="020F0502020204030204" pitchFamily="34" charset="0"/>
              </a:rPr>
              <a:t>Đến </a:t>
            </a:r>
            <a:r>
              <a:rPr lang="pt-BR" sz="3600" dirty="0">
                <a:latin typeface="Calibri" panose="020F0502020204030204" pitchFamily="34" charset="0"/>
                <a:ea typeface="Calibri" panose="020F0502020204030204" pitchFamily="34" charset="0"/>
                <a:cs typeface="Calibri" panose="020F0502020204030204" pitchFamily="34" charset="0"/>
              </a:rPr>
              <a:t>Tây Bắc,/ bạn sẽ được gặp những nghệ nhân người Mông/ thổi khèn nơi đỉnh núi mênh mang lộng gió.;…</a:t>
            </a:r>
            <a:endParaRPr lang="en-US" sz="36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3E334DB-A964-8F2A-4F50-2F4B26A7039B}"/>
              </a:ext>
            </a:extLst>
          </p:cNvPr>
          <p:cNvPicPr>
            <a:picLocks noChangeAspect="1"/>
          </p:cNvPicPr>
          <p:nvPr/>
        </p:nvPicPr>
        <p:blipFill>
          <a:blip r:embed="rId6"/>
          <a:stretch>
            <a:fillRect/>
          </a:stretch>
        </p:blipFill>
        <p:spPr>
          <a:xfrm>
            <a:off x="2768289" y="165707"/>
            <a:ext cx="7157324" cy="1694835"/>
          </a:xfrm>
          <a:prstGeom prst="rect">
            <a:avLst/>
          </a:prstGeom>
        </p:spPr>
      </p:pic>
      <p:sp>
        <p:nvSpPr>
          <p:cNvPr id="3" name="Rectangle 2"/>
          <p:cNvSpPr/>
          <p:nvPr/>
        </p:nvSpPr>
        <p:spPr>
          <a:xfrm>
            <a:off x="873604" y="3419256"/>
            <a:ext cx="10881360" cy="2862322"/>
          </a:xfrm>
          <a:prstGeom prst="rect">
            <a:avLst/>
          </a:prstGeom>
        </p:spPr>
        <p:txBody>
          <a:bodyPr wrap="square">
            <a:spAutoFit/>
          </a:bodyPr>
          <a:lstStyle/>
          <a:p>
            <a:pPr algn="ctr"/>
            <a:r>
              <a:rPr lang="pt-BR" sz="3600" b="1" dirty="0">
                <a:solidFill>
                  <a:srgbClr val="C00000"/>
                </a:solidFill>
                <a:latin typeface="Calibri" panose="020F0502020204030204" pitchFamily="34" charset="0"/>
                <a:ea typeface="Calibri" panose="020F0502020204030204" pitchFamily="34" charset="0"/>
                <a:cs typeface="Calibri" panose="020F0502020204030204" pitchFamily="34" charset="0"/>
              </a:rPr>
              <a:t>Nhấn giọng ở một số từ ngữ thể hiện cảm xúc của </a:t>
            </a:r>
            <a:endParaRPr lang="pt-BR"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ctr"/>
            <a:r>
              <a:rPr lang="pt-BR"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tác </a:t>
            </a:r>
            <a:r>
              <a:rPr lang="pt-BR" sz="3600" b="1" dirty="0">
                <a:solidFill>
                  <a:srgbClr val="C00000"/>
                </a:solidFill>
                <a:latin typeface="Calibri" panose="020F0502020204030204" pitchFamily="34" charset="0"/>
                <a:ea typeface="Calibri" panose="020F0502020204030204" pitchFamily="34" charset="0"/>
                <a:cs typeface="Calibri" panose="020F0502020204030204" pitchFamily="34" charset="0"/>
              </a:rPr>
              <a:t>giả khi nghe tiếng khèn người Mông: </a:t>
            </a:r>
            <a:endParaRPr lang="pt-BR"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just"/>
            <a:r>
              <a:rPr lang="pt-BR" sz="3600" dirty="0" smtClean="0">
                <a:latin typeface="Calibri" panose="020F0502020204030204" pitchFamily="34" charset="0"/>
                <a:ea typeface="Calibri" panose="020F0502020204030204" pitchFamily="34" charset="0"/>
                <a:cs typeface="Calibri" panose="020F0502020204030204" pitchFamily="34" charset="0"/>
              </a:rPr>
              <a:t>Ai </a:t>
            </a:r>
            <a:r>
              <a:rPr lang="pt-BR" sz="3600" dirty="0">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a:t>
            </a:r>
            <a:r>
              <a:rPr lang="pt-BR" sz="3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nhớ, </a:t>
            </a:r>
            <a:r>
              <a:rPr lang="pt-BR" sz="3600" dirty="0">
                <a:latin typeface="Calibri" panose="020F0502020204030204" pitchFamily="34" charset="0"/>
                <a:ea typeface="Calibri" panose="020F0502020204030204" pitchFamily="34" charset="0"/>
                <a:cs typeface="Calibri" panose="020F0502020204030204" pitchFamily="34" charset="0"/>
              </a:rPr>
              <a:t>thấy</a:t>
            </a:r>
            <a:r>
              <a:rPr lang="pt-BR" sz="3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thương, </a:t>
            </a:r>
            <a:r>
              <a:rPr lang="pt-BR" sz="3600" dirty="0">
                <a:latin typeface="Calibri" panose="020F0502020204030204" pitchFamily="34" charset="0"/>
                <a:ea typeface="Calibri" panose="020F0502020204030204" pitchFamily="34" charset="0"/>
                <a:cs typeface="Calibri" panose="020F0502020204030204" pitchFamily="34" charset="0"/>
              </a:rPr>
              <a:t>thấy</a:t>
            </a:r>
            <a:r>
              <a:rPr lang="pt-BR" sz="3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vấn vương </a:t>
            </a:r>
            <a:r>
              <a:rPr lang="pt-BR" sz="3600" dirty="0">
                <a:latin typeface="Calibri" panose="020F0502020204030204" pitchFamily="34" charset="0"/>
                <a:ea typeface="Calibri" panose="020F0502020204030204" pitchFamily="34" charset="0"/>
                <a:cs typeface="Calibri" panose="020F0502020204030204" pitchFamily="34" charset="0"/>
              </a:rPr>
              <a:t>trong lòng...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919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outVertical)">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15" name="Rounded Rectangle 14"/>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Ai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Khèn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của người Mông được chế tác bằng gỗ cùng sáu ống trúc lớn, nhỏ, dài, ngắn khác nhau. Sáu ống trúc tượng trưng cho tình anh em tụ </a:t>
            </a:r>
            <a:r>
              <a:rPr lang="en-US" sz="2400"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Tiếng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Đến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i="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vi-VN" sz="2400" i="1" dirty="0">
                <a:solidFill>
                  <a:schemeClr val="bg1"/>
                </a:solidFill>
                <a:latin typeface="Calibri" panose="020F0502020204030204" pitchFamily="34" charset="0"/>
                <a:ea typeface="Calibri" panose="020F0502020204030204" pitchFamily="34" charset="0"/>
                <a:cs typeface="Calibri" panose="020F0502020204030204" pitchFamily="34" charset="0"/>
              </a:rPr>
              <a:t>Theo Hà Phong)</a:t>
            </a: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4" name="Rectangle: Rounded Corners 5">
            <a:extLst>
              <a:ext uri="{FF2B5EF4-FFF2-40B4-BE49-F238E27FC236}">
                <a16:creationId xmlns:a16="http://schemas.microsoft.com/office/drawing/2014/main" id="{3D2CCFE9-75CE-F19E-7A84-FB1D1A80AB2D}"/>
              </a:ext>
            </a:extLst>
          </p:cNvPr>
          <p:cNvSpPr/>
          <p:nvPr/>
        </p:nvSpPr>
        <p:spPr>
          <a:xfrm>
            <a:off x="407008" y="4795285"/>
            <a:ext cx="11533000" cy="1843957"/>
          </a:xfrm>
          <a:prstGeom prst="roundRect">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435191" y="694000"/>
            <a:ext cx="11476634" cy="1158417"/>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435191" y="1838273"/>
            <a:ext cx="11476634" cy="183761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5">
            <a:extLst>
              <a:ext uri="{FF2B5EF4-FFF2-40B4-BE49-F238E27FC236}">
                <a16:creationId xmlns:a16="http://schemas.microsoft.com/office/drawing/2014/main" id="{3D2CCFE9-75CE-F19E-7A84-FB1D1A80AB2D}"/>
              </a:ext>
            </a:extLst>
          </p:cNvPr>
          <p:cNvSpPr/>
          <p:nvPr/>
        </p:nvSpPr>
        <p:spPr>
          <a:xfrm>
            <a:off x="434253" y="3669750"/>
            <a:ext cx="11476634" cy="1113058"/>
          </a:xfrm>
          <a:prstGeom prst="roundRect">
            <a:avLst/>
          </a:prstGeom>
          <a:solidFill>
            <a:schemeClr val="accent4">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06513" y="585096"/>
            <a:ext cx="11632557" cy="6169308"/>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Khèn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của người Mông được chế tác bằng gỗ cùng sáu ống trúc lớn, nhỏ, dài, ngắn khác nhau. Sáu ống trúc tượng trưng cho tình anh em tụ </a:t>
            </a:r>
            <a:r>
              <a:rPr lang="en-US" sz="24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hợp</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Tiếng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Đến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i="1" dirty="0">
                <a:solidFill>
                  <a:schemeClr val="tx1"/>
                </a:solidFill>
                <a:latin typeface="Calibri" panose="020F0502020204030204" pitchFamily="34" charset="0"/>
                <a:ea typeface="Calibri" panose="020F0502020204030204" pitchFamily="34" charset="0"/>
                <a:cs typeface="Calibri" panose="020F0502020204030204" pitchFamily="34" charset="0"/>
              </a:rPr>
              <a:t>Theo Hà Phong)</a:t>
            </a:r>
          </a:p>
        </p:txBody>
      </p:sp>
      <p:pic>
        <p:nvPicPr>
          <p:cNvPr id="19" name="Picture 18">
            <a:extLst>
              <a:ext uri="{FF2B5EF4-FFF2-40B4-BE49-F238E27FC236}">
                <a16:creationId xmlns:a16="http://schemas.microsoft.com/office/drawing/2014/main" id="{1CC30089-C106-5B27-5A90-CE897C2D69A5}"/>
              </a:ext>
            </a:extLst>
          </p:cNvPr>
          <p:cNvPicPr>
            <a:picLocks noChangeAspect="1"/>
          </p:cNvPicPr>
          <p:nvPr/>
        </p:nvPicPr>
        <p:blipFill>
          <a:blip r:embed="rId6"/>
          <a:stretch>
            <a:fillRect/>
          </a:stretch>
        </p:blipFill>
        <p:spPr>
          <a:xfrm>
            <a:off x="0" y="36437"/>
            <a:ext cx="1647311" cy="1208262"/>
          </a:xfrm>
          <a:prstGeom prst="rect">
            <a:avLst/>
          </a:prstGeom>
        </p:spPr>
      </p:pic>
      <p:sp>
        <p:nvSpPr>
          <p:cNvPr id="5" name="TextBox 4"/>
          <p:cNvSpPr txBox="1"/>
          <p:nvPr/>
        </p:nvSpPr>
        <p:spPr>
          <a:xfrm>
            <a:off x="3543622" y="61979"/>
            <a:ext cx="4900248" cy="646986"/>
          </a:xfrm>
          <a:prstGeom prst="roundRect">
            <a:avLst/>
          </a:prstGeom>
          <a:solidFill>
            <a:schemeClr val="bg1"/>
          </a:solidFill>
          <a:ln w="28575">
            <a:solidFill>
              <a:schemeClr val="tx1"/>
            </a:solidFill>
            <a:prstDash val="dash"/>
          </a:ln>
        </p:spPr>
        <p:txBody>
          <a:bodyPr wrap="square" rtlCol="0">
            <a:spAutoFit/>
          </a:bodyPr>
          <a:lstStyle/>
          <a:p>
            <a:pPr algn="ctr"/>
            <a:r>
              <a:rPr lang="en-US" sz="3200" dirty="0" err="1" smtClean="0">
                <a:solidFill>
                  <a:srgbClr val="C00000"/>
                </a:solidFill>
                <a:latin typeface="#9Slide07 SVNStick A Round" panose="02000503000000000000" pitchFamily="2" charset="0"/>
              </a:rPr>
              <a:t>Thanh</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âm</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của</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núi</a:t>
            </a:r>
            <a:endParaRPr lang="en-US" sz="3200"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6061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456052" y="1295106"/>
            <a:ext cx="21364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78504" y="4282615"/>
              <a:ext cx="3528152"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Tây</a:t>
              </a:r>
              <a:r>
                <a:rPr kumimoji="0" lang="en-US" altLang="zh-CN" sz="3600" b="1" i="0" u="none" strike="noStrike" kern="1200" cap="none" spc="0" normalizeH="0" noProof="0" dirty="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Bắc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algn="ctr"/>
            <a:r>
              <a:rPr lang="en-US" sz="3600" b="1" i="0" dirty="0" err="1" smtClean="0">
                <a:solidFill>
                  <a:srgbClr val="000000"/>
                </a:solidFill>
                <a:effectLst/>
                <a:latin typeface="Cambria" panose="02040503050406030204" pitchFamily="18" charset="0"/>
              </a:rPr>
              <a:t>Vùng</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núi</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phía</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Tây</a:t>
            </a:r>
            <a:r>
              <a:rPr lang="en-US" sz="3600" b="1" i="0" dirty="0" smtClean="0">
                <a:solidFill>
                  <a:srgbClr val="000000"/>
                </a:solidFill>
                <a:effectLst/>
                <a:latin typeface="Cambria" panose="02040503050406030204" pitchFamily="18" charset="0"/>
              </a:rPr>
              <a:t> ở </a:t>
            </a:r>
            <a:r>
              <a:rPr lang="en-US" sz="3600" b="1" i="0" dirty="0" err="1" smtClean="0">
                <a:solidFill>
                  <a:srgbClr val="000000"/>
                </a:solidFill>
                <a:effectLst/>
                <a:latin typeface="Cambria" panose="02040503050406030204" pitchFamily="18" charset="0"/>
              </a:rPr>
              <a:t>miền</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Bắc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nước</a:t>
            </a:r>
            <a:r>
              <a:rPr lang="en-US" sz="3600" b="1" i="0" dirty="0" smtClean="0">
                <a:solidFill>
                  <a:srgbClr val="000000"/>
                </a:solidFill>
                <a:effectLst/>
                <a:latin typeface="Cambria" panose="02040503050406030204" pitchFamily="18" charset="0"/>
              </a:rPr>
              <a:t> ta</a:t>
            </a:r>
            <a:endParaRPr lang="en-US" sz="3600" b="1" dirty="0">
              <a:latin typeface="Cambria" panose="02040503050406030204" pitchFamily="18" charset="0"/>
            </a:endParaRPr>
          </a:p>
        </p:txBody>
      </p:sp>
      <p:pic>
        <p:nvPicPr>
          <p:cNvPr id="1026" name="Picture 2" descr="Du lịch Tây Bắc: 12 địa điểm đẹp, hấp dẫn nhất định check-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8502" y="2713311"/>
            <a:ext cx="3773356" cy="2773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 lịch Tây Bắc mùa xuân và những trải nghiệm không thể bỏ l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8467" y="2726037"/>
            <a:ext cx="3598254" cy="275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ây Bắc Bộ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319" y="2723664"/>
            <a:ext cx="2058574" cy="279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ppt_x"/>
                                          </p:val>
                                        </p:tav>
                                        <p:tav tm="100000">
                                          <p:val>
                                            <p:strVal val="#ppt_x"/>
                                          </p:val>
                                        </p:tav>
                                      </p:tavLst>
                                    </p:anim>
                                    <p:anim calcmode="lin" valueType="num">
                                      <p:cBhvr additive="base">
                                        <p:cTn id="3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4078631" cy="985764"/>
            <a:chOff x="3151567" y="4106353"/>
            <a:chExt cx="558670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274090" y="4255955"/>
              <a:ext cx="5464184"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Người</a:t>
              </a:r>
              <a:r>
                <a:rPr kumimoji="0" lang="en-US" altLang="zh-CN" sz="3600" b="1" i="0" u="none" strike="noStrike" kern="1200" cap="none" spc="0" normalizeH="0" baseline="0" noProof="0" dirty="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Mông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algn="ctr"/>
            <a:r>
              <a:rPr lang="en-US" sz="3600" b="1" i="0" dirty="0" smtClean="0">
                <a:solidFill>
                  <a:srgbClr val="000000"/>
                </a:solidFill>
                <a:effectLst/>
                <a:latin typeface="Cambria" panose="02040503050406030204" pitchFamily="18" charset="0"/>
              </a:rPr>
              <a:t>(Hay </a:t>
            </a:r>
            <a:r>
              <a:rPr lang="en-US" sz="3600" b="1" i="0" dirty="0" err="1" smtClean="0">
                <a:solidFill>
                  <a:srgbClr val="000000"/>
                </a:solidFill>
                <a:effectLst/>
                <a:latin typeface="Cambria" panose="02040503050406030204" pitchFamily="18" charset="0"/>
              </a:rPr>
              <a:t>H’mông</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Dân</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tộc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vùng</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núi</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phía</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Tây</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Bắc</a:t>
            </a:r>
            <a:endParaRPr lang="en-US" sz="3600" b="1" dirty="0">
              <a:latin typeface="Cambria" panose="02040503050406030204" pitchFamily="18" charset="0"/>
            </a:endParaRPr>
          </a:p>
        </p:txBody>
      </p:sp>
      <p:pic>
        <p:nvPicPr>
          <p:cNvPr id="3074" name="Picture 2" descr="Trang phục độc đáo của người Mông - Checkin Trav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313" y="2883483"/>
            <a:ext cx="3938908" cy="26156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ắc màu trong trang phục của người Mông | Báo Dân tộc và Phát triể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4734" y="2856896"/>
            <a:ext cx="3967371" cy="26422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mong Hình ảnh PNG | Vector Và Các Tập Tin PSD | Tải Về Miễn Phí Trên  Pngtre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72712" y="2523486"/>
            <a:ext cx="3419270" cy="341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randombar(horizontal)">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456052" y="1295106"/>
            <a:ext cx="21364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4012245" y="4282615"/>
              <a:ext cx="246067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khèn</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592511" y="1205071"/>
            <a:ext cx="8186663" cy="1200329"/>
          </a:xfrm>
          <a:prstGeom prst="rect">
            <a:avLst/>
          </a:prstGeom>
          <a:noFill/>
        </p:spPr>
        <p:txBody>
          <a:bodyPr wrap="square">
            <a:spAutoFit/>
          </a:bodyPr>
          <a:lstStyle/>
          <a:p>
            <a:pPr algn="ctr"/>
            <a:r>
              <a:rPr lang="en-US" sz="3600" b="1" i="0" dirty="0" err="1" smtClean="0">
                <a:solidFill>
                  <a:srgbClr val="000000"/>
                </a:solidFill>
                <a:effectLst/>
                <a:latin typeface="Cambria" panose="02040503050406030204" pitchFamily="18" charset="0"/>
              </a:rPr>
              <a:t>Nhạc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cụ</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dân</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tộc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của</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vùng</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núi</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Tây</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Bắc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được</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làm</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từ</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gỗ</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và</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ống</a:t>
            </a:r>
            <a:r>
              <a:rPr lang="en-US" sz="3600" b="1" i="0" dirty="0" smtClean="0">
                <a:solidFill>
                  <a:srgbClr val="000000"/>
                </a:solidFill>
                <a:effectLst/>
                <a:latin typeface="Cambria" panose="02040503050406030204" pitchFamily="18" charset="0"/>
              </a:rPr>
              <a:t> </a:t>
            </a:r>
            <a:r>
              <a:rPr lang="en-US" sz="3600" b="1" i="0" dirty="0" err="1" smtClean="0">
                <a:solidFill>
                  <a:srgbClr val="000000"/>
                </a:solidFill>
                <a:effectLst/>
                <a:latin typeface="Cambria" panose="02040503050406030204" pitchFamily="18" charset="0"/>
              </a:rPr>
              <a:t>trúc</a:t>
            </a:r>
            <a:r>
              <a:rPr lang="en-US" sz="3600" b="1" i="0" dirty="0" smtClean="0">
                <a:solidFill>
                  <a:srgbClr val="000000"/>
                </a:solidFill>
                <a:effectLst/>
                <a:latin typeface="Cambria" panose="02040503050406030204" pitchFamily="18" charset="0"/>
              </a:rPr>
              <a:t>.</a:t>
            </a:r>
            <a:endParaRPr lang="en-US" sz="3600" b="1" dirty="0">
              <a:latin typeface="Cambria" panose="02040503050406030204" pitchFamily="18" charset="0"/>
            </a:endParaRPr>
          </a:p>
        </p:txBody>
      </p:sp>
      <p:pic>
        <p:nvPicPr>
          <p:cNvPr id="2050" name="Picture 2" descr="Nhạc cụ truyền thống giữ hồn bản sắc văn hóa dân tộc Mô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4415" y="2565584"/>
            <a:ext cx="3871969" cy="3023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ếng khèn - nét văn hóa đặc sắc dân tộc Mô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2897" y="2572735"/>
            <a:ext cx="3651703" cy="301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062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546706" y="2156028"/>
            <a:ext cx="3469312"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885133" y="4282615"/>
              <a:ext cx="2714902" cy="67126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vấn</a:t>
              </a:r>
              <a:r>
                <a:rPr kumimoji="0" lang="en-US" altLang="zh-CN"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vương</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623257" y="600625"/>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2150867"/>
            <a:ext cx="7673294" cy="1200329"/>
          </a:xfrm>
          <a:prstGeom prst="rect">
            <a:avLst/>
          </a:prstGeom>
          <a:noFill/>
        </p:spPr>
        <p:txBody>
          <a:bodyPr wrap="square">
            <a:spAutoFit/>
          </a:bodyPr>
          <a:lstStyle/>
          <a:p>
            <a:pPr algn="ctr"/>
            <a:r>
              <a:rPr lang="vi-VN" sz="3600" dirty="0">
                <a:latin typeface="Calibri" panose="020F0502020204030204" pitchFamily="34" charset="0"/>
                <a:ea typeface="Calibri" panose="020F0502020204030204" pitchFamily="34" charset="0"/>
                <a:cs typeface="Calibri" panose="020F0502020204030204" pitchFamily="34" charset="0"/>
              </a:rPr>
              <a:t>(như vương vấn): thường cứ phải nghĩ đến, nhớ đến, không dứt ra được.</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51" name="组合 47">
            <a:extLst>
              <a:ext uri="{FF2B5EF4-FFF2-40B4-BE49-F238E27FC236}">
                <a16:creationId xmlns:a16="http://schemas.microsoft.com/office/drawing/2014/main" id="{DDF48529-2476-112C-E07A-3682D0D5CAC2}"/>
              </a:ext>
            </a:extLst>
          </p:cNvPr>
          <p:cNvGrpSpPr/>
          <p:nvPr/>
        </p:nvGrpSpPr>
        <p:grpSpPr>
          <a:xfrm>
            <a:off x="612358" y="3773140"/>
            <a:ext cx="3469312" cy="985764"/>
            <a:chOff x="3151567" y="4106353"/>
            <a:chExt cx="4182027" cy="1023787"/>
          </a:xfrm>
        </p:grpSpPr>
        <p:grpSp>
          <p:nvGrpSpPr>
            <p:cNvPr id="52"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55"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53" name="文本框 41">
              <a:extLst>
                <a:ext uri="{FF2B5EF4-FFF2-40B4-BE49-F238E27FC236}">
                  <a16:creationId xmlns:a16="http://schemas.microsoft.com/office/drawing/2014/main" id="{1D70379B-611B-4261-F6E1-CA63B17CE26F}"/>
                </a:ext>
              </a:extLst>
            </p:cNvPr>
            <p:cNvSpPr txBox="1"/>
            <p:nvPr/>
          </p:nvSpPr>
          <p:spPr>
            <a:xfrm>
              <a:off x="3481913" y="4282615"/>
              <a:ext cx="3557140" cy="671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huyền</a:t>
              </a:r>
              <a:r>
                <a:rPr kumimoji="0" lang="en-US" altLang="zh-CN"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diệu</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56" name="TextBox 55">
            <a:extLst>
              <a:ext uri="{FF2B5EF4-FFF2-40B4-BE49-F238E27FC236}">
                <a16:creationId xmlns:a16="http://schemas.microsoft.com/office/drawing/2014/main" id="{7851818D-4FCD-459E-2044-49C2845710C1}"/>
              </a:ext>
            </a:extLst>
          </p:cNvPr>
          <p:cNvSpPr txBox="1"/>
          <p:nvPr/>
        </p:nvSpPr>
        <p:spPr>
          <a:xfrm>
            <a:off x="4360716" y="3951821"/>
            <a:ext cx="7115202" cy="646331"/>
          </a:xfrm>
          <a:prstGeom prst="rect">
            <a:avLst/>
          </a:prstGeom>
          <a:noFill/>
        </p:spPr>
        <p:txBody>
          <a:bodyPr wrap="square">
            <a:spAutoFit/>
          </a:bodyPr>
          <a:lstStyle/>
          <a:p>
            <a:pPr algn="ctr"/>
            <a:r>
              <a:rPr lang="vi-VN" sz="3600" dirty="0">
                <a:latin typeface="Calibri" panose="020F0502020204030204" pitchFamily="34" charset="0"/>
                <a:ea typeface="Calibri" panose="020F0502020204030204" pitchFamily="34" charset="0"/>
                <a:cs typeface="Calibri" panose="020F0502020204030204" pitchFamily="34" charset="0"/>
              </a:rPr>
              <a:t>rất kì lạ, không thể hiểu hết được.</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309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95039" y="341792"/>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7"/>
          <a:stretch>
            <a:fillRect/>
          </a:stretch>
        </p:blipFill>
        <p:spPr>
          <a:xfrm>
            <a:off x="2300848" y="62900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6"/>
          <a:stretch>
            <a:fillRect/>
          </a:stretch>
        </p:blipFill>
        <p:spPr>
          <a:xfrm>
            <a:off x="-137918" y="646454"/>
            <a:ext cx="2847079" cy="1536325"/>
          </a:xfrm>
          <a:prstGeom prst="rect">
            <a:avLst/>
          </a:prstGeom>
        </p:spPr>
      </p:pic>
      <p:sp>
        <p:nvSpPr>
          <p:cNvPr id="2" name="Rectangle 1"/>
          <p:cNvSpPr/>
          <p:nvPr/>
        </p:nvSpPr>
        <p:spPr>
          <a:xfrm>
            <a:off x="2326512" y="771353"/>
            <a:ext cx="9595412" cy="1323439"/>
          </a:xfrm>
          <a:prstGeom prst="rect">
            <a:avLst/>
          </a:prstGeom>
          <a:solidFill>
            <a:schemeClr val="tx1">
              <a:lumMod val="65000"/>
              <a:lumOff val="35000"/>
            </a:schemeClr>
          </a:solidFill>
        </p:spPr>
        <p:txBody>
          <a:bodyPr wrap="square">
            <a:spAutoFit/>
          </a:bodyPr>
          <a:lstStyle/>
          <a:p>
            <a:pPr algn="just"/>
            <a:r>
              <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rPr>
              <a:t>Đến Tây Bắc, du khách thường có cảm nhận như thế nào về tiếng khèn của người Mông? </a:t>
            </a:r>
            <a:endParaRPr lang="vi-VN"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453420" y="2523056"/>
            <a:ext cx="8181293" cy="3785652"/>
          </a:xfrm>
          <a:prstGeom prst="rect">
            <a:avLst/>
          </a:prstGeom>
          <a:solidFill>
            <a:schemeClr val="bg1"/>
          </a:solidFill>
        </p:spPr>
        <p:txBody>
          <a:bodyPr wrap="square">
            <a:spAutoFit/>
          </a:bodyPr>
          <a:lstStyle/>
          <a:p>
            <a:pPr algn="just"/>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vi-VN" sz="4000" dirty="0" smtClean="0">
                <a:latin typeface="Calibri" panose="020F0502020204030204" pitchFamily="34" charset="0"/>
                <a:ea typeface="Calibri" panose="020F0502020204030204" pitchFamily="34" charset="0"/>
                <a:cs typeface="Calibri" panose="020F0502020204030204" pitchFamily="34" charset="0"/>
              </a:rPr>
              <a:t>Ai </a:t>
            </a:r>
            <a:r>
              <a:rPr lang="vi-VN" sz="4000" dirty="0">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6" name="Rounded Rectangle 5"/>
          <p:cNvSpPr/>
          <p:nvPr/>
        </p:nvSpPr>
        <p:spPr>
          <a:xfrm>
            <a:off x="453420" y="3773347"/>
            <a:ext cx="8181293" cy="642535"/>
          </a:xfrm>
          <a:prstGeom prst="roundRect">
            <a:avLst/>
          </a:pr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53420" y="4434891"/>
            <a:ext cx="4616292" cy="642535"/>
          </a:xfrm>
          <a:prstGeom prst="roundRect">
            <a:avLst/>
          </a:pr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630732" y="5023638"/>
            <a:ext cx="2003981" cy="642535"/>
          </a:xfrm>
          <a:prstGeom prst="roundRect">
            <a:avLst/>
          </a:pr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53420" y="5660359"/>
            <a:ext cx="7764605" cy="642535"/>
          </a:xfrm>
          <a:prstGeom prst="roundRect">
            <a:avLst/>
          </a:pr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9" grpId="0" animBg="1"/>
      <p:bldP spid="20"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190186" y="-104173"/>
            <a:ext cx="2956816" cy="1536325"/>
          </a:xfrm>
          <a:prstGeom prst="rect">
            <a:avLst/>
          </a:prstGeom>
        </p:spPr>
      </p:pic>
      <p:sp>
        <p:nvSpPr>
          <p:cNvPr id="2" name="Rounded Rectangle 1"/>
          <p:cNvSpPr/>
          <p:nvPr/>
        </p:nvSpPr>
        <p:spPr>
          <a:xfrm>
            <a:off x="368318" y="1101106"/>
            <a:ext cx="8544188" cy="2426925"/>
          </a:xfrm>
          <a:prstGeom prst="roundRect">
            <a:avLst>
              <a:gd name="adj" fmla="val 7905"/>
            </a:avLst>
          </a:prstGeom>
          <a:solidFill>
            <a:schemeClr val="bg1"/>
          </a:solidFill>
        </p:spPr>
        <p:txBody>
          <a:bodyPr wrap="square">
            <a:spAutoFit/>
          </a:bodyPr>
          <a:lstStyle/>
          <a:p>
            <a:pPr algn="just">
              <a:lnSpc>
                <a:spcPts val="3500"/>
              </a:lnSpc>
            </a:pPr>
            <a:r>
              <a:rPr lang="vi-VN" sz="4000" dirty="0" smtClean="0">
                <a:latin typeface="Calibri" panose="020F0502020204030204" pitchFamily="34" charset="0"/>
                <a:ea typeface="Calibri" panose="020F0502020204030204" pitchFamily="34" charset="0"/>
                <a:cs typeface="Calibri" panose="020F0502020204030204" pitchFamily="34" charset="0"/>
              </a:rPr>
              <a:t>Đóng </a:t>
            </a:r>
            <a:r>
              <a:rPr lang="vi-VN" sz="4000" dirty="0">
                <a:latin typeface="Calibri" panose="020F0502020204030204" pitchFamily="34" charset="0"/>
                <a:ea typeface="Calibri" panose="020F0502020204030204" pitchFamily="34" charset="0"/>
                <a:cs typeface="Calibri" panose="020F0502020204030204" pitchFamily="34" charset="0"/>
              </a:rPr>
              <a:t>vai một người Mông, giới thiệu về chiếc khèn.</a:t>
            </a:r>
          </a:p>
          <a:p>
            <a:pPr algn="just">
              <a:lnSpc>
                <a:spcPts val="3500"/>
              </a:lnSpc>
            </a:pPr>
            <a:r>
              <a:rPr lang="vi-VN" sz="4000" dirty="0">
                <a:latin typeface="Calibri" panose="020F0502020204030204" pitchFamily="34" charset="0"/>
                <a:ea typeface="Calibri" panose="020F0502020204030204" pitchFamily="34" charset="0"/>
                <a:cs typeface="Calibri" panose="020F0502020204030204" pitchFamily="34" charset="0"/>
              </a:rPr>
              <a:t>- Vật liệu làm khèn</a:t>
            </a:r>
          </a:p>
          <a:p>
            <a:pPr algn="just">
              <a:lnSpc>
                <a:spcPts val="3500"/>
              </a:lnSpc>
            </a:pPr>
            <a:r>
              <a:rPr lang="vi-VN" sz="4000" dirty="0">
                <a:latin typeface="Calibri" panose="020F0502020204030204" pitchFamily="34" charset="0"/>
                <a:ea typeface="Calibri" panose="020F0502020204030204" pitchFamily="34" charset="0"/>
                <a:cs typeface="Calibri" panose="020F0502020204030204" pitchFamily="34" charset="0"/>
              </a:rPr>
              <a:t>- Những liên tưởng, tưởng tượng gợi ra từ hình dáng cây khèn.</a:t>
            </a:r>
          </a:p>
        </p:txBody>
      </p:sp>
      <p:sp>
        <p:nvSpPr>
          <p:cNvPr id="3" name="Rectangle 2"/>
          <p:cNvSpPr/>
          <p:nvPr/>
        </p:nvSpPr>
        <p:spPr>
          <a:xfrm>
            <a:off x="231494" y="3668146"/>
            <a:ext cx="11707312" cy="3046988"/>
          </a:xfrm>
          <a:prstGeom prst="rect">
            <a:avLst/>
          </a:prstGeom>
          <a:solidFill>
            <a:schemeClr val="accent4">
              <a:lumMod val="20000"/>
              <a:lumOff val="80000"/>
            </a:schemeClr>
          </a:solidFill>
        </p:spPr>
        <p:txBody>
          <a:bodyPr wrap="square">
            <a:spAutoFit/>
          </a:body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Khèn của người Mông chúng tôi được chế tác bằng gỗ cùng sáu ống trúc lớn, nhỏ, dài, ngắn khác nhau. Sáu ống trúc tượng trưng cho tình anh em tụ hợp.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r>
              <a:rPr lang="vi-VN" sz="3200" dirty="0" smtClean="0">
                <a:latin typeface="Calibri" panose="020F0502020204030204" pitchFamily="34" charset="0"/>
                <a:ea typeface="Calibri" panose="020F0502020204030204" pitchFamily="34" charset="0"/>
                <a:cs typeface="Calibri" panose="020F0502020204030204" pitchFamily="34" charset="0"/>
              </a:rPr>
              <a:t>.</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6"/>
          <a:stretch>
            <a:fillRect/>
          </a:stretch>
        </p:blipFill>
        <p:spPr>
          <a:xfrm>
            <a:off x="8774778" y="1101105"/>
            <a:ext cx="3303704" cy="2407256"/>
          </a:xfrm>
          <a:prstGeom prst="rect">
            <a:avLst/>
          </a:prstGeom>
        </p:spPr>
      </p:pic>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592223"/>
          </a:xfrm>
          <a:prstGeom prst="roundRect">
            <a:avLst>
              <a:gd name="adj" fmla="val 29749"/>
            </a:avLst>
          </a:prstGeom>
          <a:solidFill>
            <a:schemeClr val="bg1"/>
          </a:solidFill>
        </p:spPr>
        <p:txBody>
          <a:bodyPr wrap="square">
            <a:spAutoFit/>
          </a:bodyPr>
          <a:lstStyle/>
          <a:p>
            <a:pPr algn="ctr"/>
            <a:r>
              <a:rPr lang="vi-VN" sz="4000" b="1" dirty="0" smtClean="0">
                <a:latin typeface="Calibri" panose="020F0502020204030204" pitchFamily="34" charset="0"/>
                <a:ea typeface="Calibri" panose="020F0502020204030204" pitchFamily="34" charset="0"/>
                <a:cs typeface="Calibri" panose="020F0502020204030204" pitchFamily="34" charset="0"/>
              </a:rPr>
              <a:t>Theo </a:t>
            </a:r>
            <a:r>
              <a:rPr lang="vi-VN" sz="4000" b="1" dirty="0">
                <a:latin typeface="Calibri" panose="020F0502020204030204" pitchFamily="34" charset="0"/>
                <a:ea typeface="Calibri" panose="020F0502020204030204" pitchFamily="34" charset="0"/>
                <a:cs typeface="Calibri" panose="020F0502020204030204" pitchFamily="34" charset="0"/>
              </a:rPr>
              <a:t>em, vì sao tiếng khèn trở thành </a:t>
            </a:r>
            <a:endParaRPr lang="en-US" sz="4000" b="1" dirty="0" smtClean="0">
              <a:latin typeface="Calibri" panose="020F0502020204030204" pitchFamily="34" charset="0"/>
              <a:ea typeface="Calibri" panose="020F0502020204030204" pitchFamily="34" charset="0"/>
              <a:cs typeface="Calibri" panose="020F0502020204030204" pitchFamily="34" charset="0"/>
            </a:endParaRPr>
          </a:p>
          <a:p>
            <a:pPr algn="ctr"/>
            <a:r>
              <a:rPr lang="vi-VN" sz="4000" b="1" dirty="0" smtClean="0">
                <a:latin typeface="Calibri" panose="020F0502020204030204" pitchFamily="34" charset="0"/>
                <a:ea typeface="Calibri" panose="020F0502020204030204" pitchFamily="34" charset="0"/>
                <a:cs typeface="Calibri" panose="020F0502020204030204" pitchFamily="34" charset="0"/>
              </a:rPr>
              <a:t>báu </a:t>
            </a:r>
            <a:r>
              <a:rPr lang="vi-VN" sz="4000" b="1" dirty="0">
                <a:latin typeface="Calibri" panose="020F0502020204030204" pitchFamily="34" charset="0"/>
                <a:ea typeface="Calibri" panose="020F0502020204030204" pitchFamily="34" charset="0"/>
                <a:cs typeface="Calibri" panose="020F0502020204030204" pitchFamily="34" charset="0"/>
              </a:rPr>
              <a:t>vật của người Mông</a:t>
            </a:r>
            <a:r>
              <a:rPr lang="vi-VN" sz="4000" b="1" dirty="0" smtClean="0">
                <a:latin typeface="Calibri" panose="020F0502020204030204" pitchFamily="34" charset="0"/>
                <a:ea typeface="Calibri" panose="020F0502020204030204" pitchFamily="34" charset="0"/>
                <a:cs typeface="Calibri" panose="020F0502020204030204" pitchFamily="34" charset="0"/>
              </a:rPr>
              <a:t>?</a:t>
            </a:r>
            <a:endParaRPr lang="vi-VN" sz="4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444985"/>
            <a:ext cx="11181145" cy="317009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Tiếng khèn trở thành báu vật của người Mông vì:</a:t>
            </a:r>
          </a:p>
          <a:p>
            <a:pPr algn="just"/>
            <a:r>
              <a:rPr lang="vi-VN" sz="4000" dirty="0">
                <a:latin typeface="Calibri" panose="020F0502020204030204" pitchFamily="34" charset="0"/>
                <a:ea typeface="Calibri" panose="020F0502020204030204" pitchFamily="34" charset="0"/>
                <a:cs typeface="Calibri" panose="020F0502020204030204" pitchFamily="34" charset="0"/>
              </a:rPr>
              <a:t>- Tiếng khèn gắn bó với người Mông mỗi khi lên nương, xuống chợ. </a:t>
            </a:r>
          </a:p>
          <a:p>
            <a:pPr algn="just"/>
            <a:r>
              <a:rPr lang="vi-VN" sz="4000" dirty="0">
                <a:latin typeface="Calibri" panose="020F0502020204030204" pitchFamily="34" charset="0"/>
                <a:ea typeface="Calibri" panose="020F0502020204030204" pitchFamily="34" charset="0"/>
                <a:cs typeface="Calibri" panose="020F0502020204030204" pitchFamily="34" charset="0"/>
              </a:rPr>
              <a:t>- Tiếng khèn hoà với tiếng cười reo vang náo nức khắp làng bản mỗi độ xuân về. </a:t>
            </a: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30" name="图片 3">
            <a:extLst>
              <a:ext uri="{FF2B5EF4-FFF2-40B4-BE49-F238E27FC236}">
                <a16:creationId xmlns:a16="http://schemas.microsoft.com/office/drawing/2014/main" id="{6A86776E-9F3A-4367-8E6F-92B90C4C1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1063" y="2428631"/>
            <a:ext cx="4708981" cy="470898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87807" y="1965262"/>
            <a:ext cx="6685450" cy="2800767"/>
          </a:xfrm>
          <a:prstGeom prst="rect">
            <a:avLst/>
          </a:prstGeom>
          <a:noFill/>
        </p:spPr>
        <p:txBody>
          <a:bodyPr wrap="square" rtlCol="0">
            <a:spAutoFit/>
          </a:bodyPr>
          <a:lstStyle/>
          <a:p>
            <a:pPr algn="ct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Trao</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đổi</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với</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bạn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những</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điều</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em</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biết</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về</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một</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nhạc</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cụ</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dân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tộc</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như</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khèn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đàn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bầu</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đàn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trưng</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đàn</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đá</a:t>
            </a:r>
            <a:r>
              <a:rPr lang="en-US" sz="4400" b="1"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a:t>
            </a:r>
            <a:endPar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779626" y="731761"/>
            <a:ext cx="4199014" cy="1696870"/>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bg2">
                    <a:lumMod val="10000"/>
                  </a:schemeClr>
                </a:solidFill>
                <a:latin typeface="Cambria" panose="02040503050406030204" pitchFamily="18" charset="0"/>
                <a:ea typeface="Cambria" panose="02040503050406030204" pitchFamily="18" charset="0"/>
              </a:rPr>
              <a:t>G: </a:t>
            </a:r>
            <a:r>
              <a:rPr lang="en-US" sz="3200" i="1" dirty="0" err="1" smtClean="0">
                <a:solidFill>
                  <a:schemeClr val="bg2">
                    <a:lumMod val="10000"/>
                  </a:schemeClr>
                </a:solidFill>
                <a:latin typeface="Cambria" panose="02040503050406030204" pitchFamily="18" charset="0"/>
                <a:ea typeface="Cambria" panose="02040503050406030204" pitchFamily="18" charset="0"/>
              </a:rPr>
              <a:t>Em</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có</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thể</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nói</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về</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hình</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dạng</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cấu</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tạo</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cách</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chơi</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nhạc</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cụ</a:t>
            </a:r>
            <a:r>
              <a:rPr lang="en-US" sz="3200" i="1" dirty="0" smtClean="0">
                <a:solidFill>
                  <a:schemeClr val="bg2">
                    <a:lumMod val="10000"/>
                  </a:schemeClr>
                </a:solidFill>
                <a:latin typeface="Cambria" panose="02040503050406030204" pitchFamily="18" charset="0"/>
                <a:ea typeface="Cambria" panose="02040503050406030204" pitchFamily="18" charset="0"/>
              </a:rPr>
              <a:t> </a:t>
            </a:r>
            <a:r>
              <a:rPr lang="en-US" sz="3200" i="1" dirty="0" err="1" smtClean="0">
                <a:solidFill>
                  <a:schemeClr val="bg2">
                    <a:lumMod val="10000"/>
                  </a:schemeClr>
                </a:solidFill>
                <a:latin typeface="Cambria" panose="02040503050406030204" pitchFamily="18" charset="0"/>
                <a:ea typeface="Cambria" panose="02040503050406030204" pitchFamily="18" charset="0"/>
              </a:rPr>
              <a:t>đó</a:t>
            </a:r>
            <a:endParaRPr lang="en-US" sz="32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444109"/>
          </a:xfrm>
          <a:prstGeom prst="roundRect">
            <a:avLst>
              <a:gd name="adj" fmla="val 29749"/>
            </a:avLst>
          </a:prstGeom>
          <a:solidFill>
            <a:schemeClr val="bg1"/>
          </a:solidFill>
        </p:spPr>
        <p:txBody>
          <a:bodyPr wrap="square">
            <a:spAutoFit/>
          </a:bodyPr>
          <a:lstStyle/>
          <a:p>
            <a:pPr algn="ctr"/>
            <a:r>
              <a:rPr lang="vi-VN" sz="3600" dirty="0">
                <a:latin typeface="Calibri" panose="020F0502020204030204" pitchFamily="34" charset="0"/>
                <a:ea typeface="Calibri" panose="020F0502020204030204" pitchFamily="34" charset="0"/>
                <a:cs typeface="Calibri" panose="020F0502020204030204" pitchFamily="34" charset="0"/>
              </a:rPr>
              <a:t>Đoạn cuối bài đọc muốn nói điều gì về </a:t>
            </a:r>
            <a:endParaRPr lang="en-US" sz="3600" dirty="0" smtClean="0">
              <a:latin typeface="Calibri" panose="020F0502020204030204" pitchFamily="34" charset="0"/>
              <a:ea typeface="Calibri" panose="020F0502020204030204" pitchFamily="34" charset="0"/>
              <a:cs typeface="Calibri" panose="020F0502020204030204" pitchFamily="34" charset="0"/>
            </a:endParaRPr>
          </a:p>
          <a:p>
            <a:pPr algn="ctr"/>
            <a:r>
              <a:rPr lang="vi-VN" sz="3600" dirty="0" smtClean="0">
                <a:latin typeface="Calibri" panose="020F0502020204030204" pitchFamily="34" charset="0"/>
                <a:ea typeface="Calibri" panose="020F0502020204030204" pitchFamily="34" charset="0"/>
                <a:cs typeface="Calibri" panose="020F0502020204030204" pitchFamily="34" charset="0"/>
              </a:rPr>
              <a:t>tiếng </a:t>
            </a:r>
            <a:r>
              <a:rPr lang="vi-VN" sz="3600" dirty="0">
                <a:latin typeface="Calibri" panose="020F0502020204030204" pitchFamily="34" charset="0"/>
                <a:ea typeface="Calibri" panose="020F0502020204030204" pitchFamily="34" charset="0"/>
                <a:cs typeface="Calibri" panose="020F0502020204030204" pitchFamily="34" charset="0"/>
              </a:rPr>
              <a:t>khèn và người thổi khèn? </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170220" y="2409861"/>
            <a:ext cx="5976782" cy="4131900"/>
          </a:xfrm>
          <a:prstGeom prst="rect">
            <a:avLst/>
          </a:prstGeom>
          <a:solidFill>
            <a:schemeClr val="bg1"/>
          </a:solidFill>
        </p:spPr>
        <p:txBody>
          <a:bodyPr wrap="square">
            <a:spAutoFit/>
          </a:bodyPr>
          <a:lstStyle/>
          <a:p>
            <a:pPr algn="just">
              <a:lnSpc>
                <a:spcPts val="3500"/>
              </a:lnSpc>
            </a:pPr>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Đến </a:t>
            </a:r>
            <a:r>
              <a:rPr lang="vi-VN" sz="3200" dirty="0">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3" name="Rectangle 2"/>
          <p:cNvSpPr/>
          <p:nvPr/>
        </p:nvSpPr>
        <p:spPr>
          <a:xfrm>
            <a:off x="6324600" y="2213654"/>
            <a:ext cx="5730240" cy="4524315"/>
          </a:xfrm>
          <a:prstGeom prst="rect">
            <a:avLst/>
          </a:prstGeom>
          <a:solidFill>
            <a:srgbClr val="00B050"/>
          </a:solidFill>
        </p:spPr>
        <p:txBody>
          <a:bodyPr wrap="square">
            <a:spAutoFit/>
          </a:bodyPr>
          <a:lstStyle/>
          <a:p>
            <a:pPr algn="just"/>
            <a:r>
              <a:rPr lang="vi-VN" sz="3200" dirty="0">
                <a:solidFill>
                  <a:schemeClr val="bg1"/>
                </a:solidFill>
                <a:latin typeface="Calibri" panose="020F0502020204030204" pitchFamily="34" charset="0"/>
                <a:ea typeface="Calibri" panose="020F0502020204030204" pitchFamily="34" charset="0"/>
                <a:cs typeface="Calibri" panose="020F0502020204030204" pitchFamily="34" charset="0"/>
              </a:rPr>
              <a:t>Đoạn cuối bài đọc muốn nói </a:t>
            </a:r>
            <a:r>
              <a:rPr lang="vi-VN"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những nghệ nhân thổi kèn vẫn đang miệt mài lưu giữ bản sắc văn hóa. Họ thuộc về tuyệt tác của thiên nhiên và tiếng khèn của họ sẽ sống mãi với mảnh đất nơi đây để lan tỏa vẻ đẹp này không chỉ ngày hôm nay mà còn mãi về sau.</a:t>
            </a:r>
            <a:endParaRPr lang="en-US" sz="32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algn="ct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Xác</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định</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chủ</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đề</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bài</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Thanh</a:t>
            </a:r>
            <a:r>
              <a:rPr lang="en-US" sz="40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âm</a:t>
            </a:r>
            <a:r>
              <a:rPr lang="en-US" sz="40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núi</a:t>
            </a:r>
            <a:r>
              <a:rPr lang="en-US" sz="40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Tìm</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5" name="Rectangle 4"/>
          <p:cNvSpPr/>
          <p:nvPr/>
        </p:nvSpPr>
        <p:spPr>
          <a:xfrm>
            <a:off x="313818" y="1974214"/>
            <a:ext cx="11725782" cy="4524315"/>
          </a:xfrm>
          <a:prstGeom prst="rect">
            <a:avLst/>
          </a:prstGeom>
          <a:solidFill>
            <a:schemeClr val="bg1"/>
          </a:solidFill>
        </p:spPr>
        <p:txBody>
          <a:bodyPr wrap="square">
            <a:spAutoFit/>
          </a:bodyPr>
          <a:lstStyle/>
          <a:p>
            <a:pPr algn="just"/>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rgbClr val="000000"/>
                </a:solidFill>
                <a:latin typeface="Calibri" panose="020F0502020204030204" pitchFamily="34" charset="0"/>
                <a:ea typeface="Calibri" panose="020F0502020204030204" pitchFamily="34" charset="0"/>
                <a:cs typeface="Calibri" panose="020F0502020204030204" pitchFamily="34" charset="0"/>
              </a:rPr>
              <a:t>Nét đặc sắc của văn hoá các vùng miền trường tồn cùng thời gian. </a:t>
            </a:r>
          </a:p>
          <a:p>
            <a:pPr algn="just"/>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B. </a:t>
            </a:r>
            <a:r>
              <a:rPr lang="vi-VN" sz="3600" dirty="0">
                <a:solidFill>
                  <a:srgbClr val="000000"/>
                </a:solidFill>
                <a:latin typeface="Calibri" panose="020F0502020204030204" pitchFamily="34" charset="0"/>
                <a:ea typeface="Calibri" panose="020F0502020204030204" pitchFamily="34" charset="0"/>
                <a:cs typeface="Calibri" panose="020F0502020204030204" pitchFamily="34" charset="0"/>
              </a:rPr>
              <a:t>Các nhạc cụ dân tộc thể hiện sự sáng tạo đáng tự hào của người Việt Nam.</a:t>
            </a:r>
          </a:p>
          <a:p>
            <a:pPr algn="just"/>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C. </a:t>
            </a:r>
            <a:r>
              <a:rPr lang="vi-VN" sz="3600" dirty="0">
                <a:solidFill>
                  <a:srgbClr val="000000"/>
                </a:solidFill>
                <a:latin typeface="Calibri" panose="020F0502020204030204" pitchFamily="34" charset="0"/>
                <a:ea typeface="Calibri" panose="020F0502020204030204" pitchFamily="34" charset="0"/>
                <a:cs typeface="Calibri" panose="020F0502020204030204" pitchFamily="34" charset="0"/>
              </a:rPr>
              <a:t>Tiếng khèn của người Mông là nét văn hoá quý báu, cần được lưu giữ, bảo tồn.</a:t>
            </a:r>
          </a:p>
          <a:p>
            <a:pPr algn="just"/>
            <a:r>
              <a:rPr lang="vi-VN" sz="36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 </a:t>
            </a:r>
            <a:r>
              <a:rPr lang="vi-VN" sz="3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Du khách rất thích đến Tây Bắc – mảnh đất có những nét văn hoá đặc sắc.</a:t>
            </a:r>
            <a:endPar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969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9" presetClass="emph" presetSubtype="0" fill="hold" nodeType="clickEffect">
                                  <p:stCondLst>
                                    <p:cond delay="0"/>
                                  </p:stCondLst>
                                  <p:childTnLst>
                                    <p:animClr clrSpc="rgb" dir="cw">
                                      <p:cBhvr override="childStyle">
                                        <p:cTn id="29" dur="500" fill="hold"/>
                                        <p:tgtEl>
                                          <p:spTgt spid="5">
                                            <p:txEl>
                                              <p:pRg st="2" end="2"/>
                                            </p:txEl>
                                          </p:spTgt>
                                        </p:tgtEl>
                                        <p:attrNameLst>
                                          <p:attrName>style.color</p:attrName>
                                        </p:attrNameLst>
                                      </p:cBhvr>
                                      <p:to>
                                        <a:schemeClr val="accent2"/>
                                      </p:to>
                                    </p:animClr>
                                    <p:animClr clrSpc="rgb" dir="cw">
                                      <p:cBhvr>
                                        <p:cTn id="30" dur="500" fill="hold"/>
                                        <p:tgtEl>
                                          <p:spTgt spid="5">
                                            <p:txEl>
                                              <p:pRg st="2" end="2"/>
                                            </p:txEl>
                                          </p:spTgt>
                                        </p:tgtEl>
                                        <p:attrNameLst>
                                          <p:attrName>fillcolor</p:attrName>
                                        </p:attrNameLst>
                                      </p:cBhvr>
                                      <p:to>
                                        <a:schemeClr val="accent2"/>
                                      </p:to>
                                    </p:animClr>
                                    <p:set>
                                      <p:cBhvr>
                                        <p:cTn id="31" dur="500" fill="hold"/>
                                        <p:tgtEl>
                                          <p:spTgt spid="5">
                                            <p:txEl>
                                              <p:pRg st="2" end="2"/>
                                            </p:txEl>
                                          </p:spTgt>
                                        </p:tgtEl>
                                        <p:attrNameLst>
                                          <p:attrName>fill.type</p:attrName>
                                        </p:attrNameLst>
                                      </p:cBhvr>
                                      <p:to>
                                        <p:strVal val="solid"/>
                                      </p:to>
                                    </p:set>
                                    <p:set>
                                      <p:cBhvr>
                                        <p:cTn id="32" dur="500" fill="hold"/>
                                        <p:tgtEl>
                                          <p:spTgt spid="5">
                                            <p:txEl>
                                              <p:pRg st="2" end="2"/>
                                            </p:txEl>
                                          </p:spTgt>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i="0" dirty="0">
                  <a:solidFill>
                    <a:srgbClr val="753E21"/>
                  </a:solidFill>
                  <a:effectLst/>
                  <a:latin typeface="Cambria" panose="02040503050406030204" pitchFamily="18" charset="0"/>
                </a:rPr>
                <a:t>    </a:t>
              </a:r>
              <a:r>
                <a:rPr lang="vi-VN" sz="4400" i="0" dirty="0">
                  <a:solidFill>
                    <a:srgbClr val="753E21"/>
                  </a:solidFill>
                  <a:effectLst/>
                  <a:latin typeface="Cambria" panose="02040503050406030204" pitchFamily="18" charset="0"/>
                </a:rPr>
                <a:t>Bài đọc </a:t>
              </a:r>
              <a:r>
                <a:rPr lang="en-US" sz="4400" dirty="0" err="1" smtClean="0">
                  <a:solidFill>
                    <a:srgbClr val="753E21"/>
                  </a:solidFill>
                  <a:latin typeface="Cambria" panose="02040503050406030204" pitchFamily="18" charset="0"/>
                </a:rPr>
                <a:t>miêu</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tả</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cây</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khèn</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và</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bộc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lộ</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tình</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cảm</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cảm</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xúc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của</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tác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giả</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đối</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với</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cây</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khèn</a:t>
              </a:r>
              <a:r>
                <a:rPr lang="en-US" sz="4400" dirty="0" smtClean="0">
                  <a:solidFill>
                    <a:srgbClr val="753E21"/>
                  </a:solidFill>
                  <a:latin typeface="Cambria" panose="02040503050406030204" pitchFamily="18" charset="0"/>
                </a:rPr>
                <a:t>. Qua </a:t>
              </a:r>
              <a:r>
                <a:rPr lang="en-US" sz="4400" dirty="0" err="1" smtClean="0">
                  <a:solidFill>
                    <a:srgbClr val="753E21"/>
                  </a:solidFill>
                  <a:latin typeface="Cambria" panose="02040503050406030204" pitchFamily="18" charset="0"/>
                </a:rPr>
                <a:t>đó</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tác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giả</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đã</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thể</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hiện</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được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cái</a:t>
              </a:r>
              <a:r>
                <a:rPr lang="en-US" sz="4400" dirty="0" smtClean="0">
                  <a:solidFill>
                    <a:srgbClr val="753E21"/>
                  </a:solidFill>
                  <a:latin typeface="Cambria" panose="02040503050406030204" pitchFamily="18" charset="0"/>
                </a:rPr>
                <a:t> hay, </a:t>
              </a:r>
              <a:r>
                <a:rPr lang="en-US" sz="4400" dirty="0" err="1" smtClean="0">
                  <a:solidFill>
                    <a:srgbClr val="753E21"/>
                  </a:solidFill>
                  <a:latin typeface="Cambria" panose="02040503050406030204" pitchFamily="18" charset="0"/>
                </a:rPr>
                <a:t>cái</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đẹp</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của</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nghệ</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thuật</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truyền</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thống</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tài</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năng</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của</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các</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nghệ</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sĩ</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dân</a:t>
              </a:r>
              <a:r>
                <a:rPr lang="en-US" sz="4400" dirty="0" smtClean="0">
                  <a:solidFill>
                    <a:srgbClr val="753E21"/>
                  </a:solidFill>
                  <a:latin typeface="Cambria" panose="02040503050406030204" pitchFamily="18" charset="0"/>
                </a:rPr>
                <a:t> </a:t>
              </a:r>
              <a:r>
                <a:rPr lang="en-US" sz="4400" dirty="0" err="1" smtClean="0">
                  <a:solidFill>
                    <a:srgbClr val="753E21"/>
                  </a:solidFill>
                  <a:latin typeface="Cambria" panose="02040503050406030204" pitchFamily="18" charset="0"/>
                </a:rPr>
                <a:t>gian</a:t>
              </a:r>
              <a:r>
                <a:rPr lang="en-US" sz="4400" dirty="0" smtClean="0">
                  <a:solidFill>
                    <a:srgbClr val="753E21"/>
                  </a:solidFill>
                  <a:latin typeface="Cambria" panose="02040503050406030204" pitchFamily="18" charset="0"/>
                </a:rPr>
                <a:t>.</a:t>
              </a:r>
              <a:endParaRPr lang="en-US" sz="4400"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29758" y="483531"/>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752736"/>
            <a:ext cx="11632557" cy="567854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Tiếng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Đến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32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rPr>
              <a:t>Theo Hà Phong)</a:t>
            </a:r>
          </a:p>
        </p:txBody>
      </p:sp>
      <p:sp>
        <p:nvSpPr>
          <p:cNvPr id="5" name="TextBox 4"/>
          <p:cNvSpPr txBox="1"/>
          <p:nvPr/>
        </p:nvSpPr>
        <p:spPr>
          <a:xfrm>
            <a:off x="3648458" y="181161"/>
            <a:ext cx="4900248" cy="851297"/>
          </a:xfrm>
          <a:prstGeom prst="roundRect">
            <a:avLst/>
          </a:prstGeom>
          <a:solidFill>
            <a:schemeClr val="bg1"/>
          </a:solidFill>
          <a:ln w="28575">
            <a:solidFill>
              <a:schemeClr val="tx1"/>
            </a:solidFill>
            <a:prstDash val="dash"/>
          </a:ln>
        </p:spPr>
        <p:txBody>
          <a:bodyPr wrap="square" rtlCol="0">
            <a:spAutoFit/>
          </a:bodyPr>
          <a:lstStyle/>
          <a:p>
            <a:pPr algn="ctr"/>
            <a:r>
              <a:rPr lang="en-US" sz="4400" dirty="0" err="1" smtClean="0">
                <a:solidFill>
                  <a:srgbClr val="C00000"/>
                </a:solidFill>
                <a:latin typeface="#9Slide07 SVNStick A Round" panose="02000503000000000000" pitchFamily="2" charset="0"/>
              </a:rPr>
              <a:t>Thanh</a:t>
            </a:r>
            <a:r>
              <a:rPr lang="en-US" sz="4400" dirty="0" smtClean="0">
                <a:solidFill>
                  <a:srgbClr val="C00000"/>
                </a:solidFill>
                <a:latin typeface="#9Slide07 SVNStick A Round" panose="02000503000000000000" pitchFamily="2" charset="0"/>
              </a:rPr>
              <a:t> </a:t>
            </a:r>
            <a:r>
              <a:rPr lang="en-US" sz="4400" dirty="0" err="1" smtClean="0">
                <a:solidFill>
                  <a:srgbClr val="C00000"/>
                </a:solidFill>
                <a:latin typeface="#9Slide07 SVNStick A Round" panose="02000503000000000000" pitchFamily="2" charset="0"/>
              </a:rPr>
              <a:t>âm</a:t>
            </a:r>
            <a:r>
              <a:rPr lang="en-US" sz="4400" dirty="0" smtClean="0">
                <a:solidFill>
                  <a:srgbClr val="C00000"/>
                </a:solidFill>
                <a:latin typeface="#9Slide07 SVNStick A Round" panose="02000503000000000000" pitchFamily="2" charset="0"/>
              </a:rPr>
              <a:t> </a:t>
            </a:r>
            <a:r>
              <a:rPr lang="en-US" sz="4400" dirty="0" err="1" smtClean="0">
                <a:solidFill>
                  <a:srgbClr val="C00000"/>
                </a:solidFill>
                <a:latin typeface="#9Slide07 SVNStick A Round" panose="02000503000000000000" pitchFamily="2" charset="0"/>
              </a:rPr>
              <a:t>của</a:t>
            </a:r>
            <a:r>
              <a:rPr lang="en-US" sz="4400" dirty="0" smtClean="0">
                <a:solidFill>
                  <a:srgbClr val="C00000"/>
                </a:solidFill>
                <a:latin typeface="#9Slide07 SVNStick A Round" panose="02000503000000000000" pitchFamily="2" charset="0"/>
              </a:rPr>
              <a:t> </a:t>
            </a:r>
            <a:r>
              <a:rPr lang="en-US" sz="4400" dirty="0" err="1" smtClean="0">
                <a:solidFill>
                  <a:srgbClr val="C00000"/>
                </a:solidFill>
                <a:latin typeface="#9Slide07 SVNStick A Round" panose="02000503000000000000" pitchFamily="2" charset="0"/>
              </a:rPr>
              <a:t>núi</a:t>
            </a:r>
            <a:endParaRPr lang="en-US" sz="4400"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184123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165766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1273513" y="2860022"/>
              <a:ext cx="7497570" cy="1897313"/>
            </a:xfrm>
            <a:prstGeom prst="rect">
              <a:avLst/>
            </a:prstGeom>
            <a:noFill/>
          </p:spPr>
          <p:txBody>
            <a:bodyPr wrap="square">
              <a:spAutoFit/>
            </a:bodyPr>
            <a:lstStyle/>
            <a:p>
              <a:pPr algn="ctr"/>
              <a:r>
                <a:rPr lang="pt-BR" sz="4000" b="1" dirty="0">
                  <a:latin typeface="Calibri" panose="020F0502020204030204" pitchFamily="34" charset="0"/>
                  <a:ea typeface="Calibri" panose="020F0502020204030204" pitchFamily="34" charset="0"/>
                  <a:cs typeface="Calibri" panose="020F0502020204030204" pitchFamily="34" charset="0"/>
                </a:rPr>
                <a:t>Qua bài đọc, em cảm nhận được điều gì về vẻ đẹp của núi rừng Tây Bắc và đất nước Việt Nam?</a:t>
              </a:r>
              <a:endParaRPr lang="en-US" sz="8000" b="1" dirty="0">
                <a:solidFill>
                  <a:srgbClr val="753E21"/>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6" descr="Hmong Hình ảnh PNG | Vector Và Các Tập Tin PSD | Tải Về Miễn Phí Trên  Pngtr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0584" y="3032760"/>
            <a:ext cx="3911774" cy="391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0"/>
            <a:ext cx="12595428" cy="6858594"/>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1264920" y="1523700"/>
            <a:ext cx="10046208" cy="4522905"/>
          </a:xfrm>
          <a:prstGeom prst="rect">
            <a:avLst/>
          </a:prstGeom>
          <a:solidFill>
            <a:schemeClr val="bg1"/>
          </a:solidFill>
          <a:ln w="57150">
            <a:solidFill>
              <a:schemeClr val="bg1">
                <a:lumMod val="85000"/>
              </a:schemeClr>
            </a:solidFill>
          </a:ln>
        </p:spPr>
        <p:txBody>
          <a:bodyPr wrap="square">
            <a:spAutoFit/>
          </a:bodyPr>
          <a:lstStyle/>
          <a:p>
            <a:pPr algn="just">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thù</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âm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núi</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khèn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khèn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khèn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3"/>
          <p:cNvPicPr>
            <a:picLocks noChangeAspect="1"/>
          </p:cNvPicPr>
          <p:nvPr/>
        </p:nvPicPr>
        <p:blipFill>
          <a:blip r:embed="rId6"/>
          <a:stretch>
            <a:fillRect/>
          </a:stretch>
        </p:blipFill>
        <p:spPr>
          <a:xfrm>
            <a:off x="2864021" y="490329"/>
            <a:ext cx="6565961" cy="1286367"/>
          </a:xfrm>
          <a:prstGeom prst="rect">
            <a:avLst/>
          </a:prstGeom>
        </p:spPr>
      </p:pic>
    </p:spTree>
    <p:extLst>
      <p:ext uri="{BB962C8B-B14F-4D97-AF65-F5344CB8AC3E}">
        <p14:creationId xmlns:p14="http://schemas.microsoft.com/office/powerpoint/2010/main" val="165189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308453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Khèn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của người Mông được chế tác bằng gỗ cùng sáu ống trúc lớn, nhỏ, dài, ngắn khác nhau. Sáu ống trúc tượng trưng cho tình anh em tụ </a:t>
            </a:r>
            <a:r>
              <a:rPr lang="en-US" sz="24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hợp</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Tiếng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Đến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i="1" dirty="0">
                <a:solidFill>
                  <a:schemeClr val="tx1"/>
                </a:solidFill>
                <a:latin typeface="Calibri" panose="020F0502020204030204" pitchFamily="34" charset="0"/>
                <a:ea typeface="Calibri" panose="020F0502020204030204" pitchFamily="34" charset="0"/>
                <a:cs typeface="Calibri" panose="020F0502020204030204" pitchFamily="34" charset="0"/>
              </a:rPr>
              <a:t>Theo Hà Phong)</a:t>
            </a:r>
          </a:p>
        </p:txBody>
      </p:sp>
      <p:sp>
        <p:nvSpPr>
          <p:cNvPr id="5" name="TextBox 4"/>
          <p:cNvSpPr txBox="1"/>
          <p:nvPr/>
        </p:nvSpPr>
        <p:spPr>
          <a:xfrm>
            <a:off x="3543622" y="61979"/>
            <a:ext cx="4900248" cy="646986"/>
          </a:xfrm>
          <a:prstGeom prst="roundRect">
            <a:avLst/>
          </a:prstGeom>
          <a:solidFill>
            <a:schemeClr val="bg1"/>
          </a:solidFill>
          <a:ln w="28575">
            <a:solidFill>
              <a:schemeClr val="tx1"/>
            </a:solidFill>
            <a:prstDash val="dash"/>
          </a:ln>
        </p:spPr>
        <p:txBody>
          <a:bodyPr wrap="square" rtlCol="0">
            <a:spAutoFit/>
          </a:bodyPr>
          <a:lstStyle/>
          <a:p>
            <a:pPr algn="ctr"/>
            <a:r>
              <a:rPr lang="en-US" sz="3200" dirty="0" err="1" smtClean="0">
                <a:solidFill>
                  <a:srgbClr val="C00000"/>
                </a:solidFill>
                <a:latin typeface="#9Slide07 SVNStick A Round" panose="02000503000000000000" pitchFamily="2" charset="0"/>
              </a:rPr>
              <a:t>Thanh</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âm</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của</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núi</a:t>
            </a:r>
            <a:endParaRPr lang="en-US" sz="3200" dirty="0">
              <a:solidFill>
                <a:srgbClr val="C00000"/>
              </a:solidFill>
              <a:latin typeface="#9Slide07 SVNStick A Round" panose="02000503000000000000" pitchFamily="2" charset="0"/>
            </a:endParaRPr>
          </a:p>
        </p:txBody>
      </p:sp>
      <p:pic>
        <p:nvPicPr>
          <p:cNvPr id="9" name="Picture 8">
            <a:extLst>
              <a:ext uri="{FF2B5EF4-FFF2-40B4-BE49-F238E27FC236}">
                <a16:creationId xmlns:a16="http://schemas.microsoft.com/office/drawing/2014/main" id="{E8FA0475-C738-47AE-5522-19243E78034A}"/>
              </a:ext>
            </a:extLst>
          </p:cNvPr>
          <p:cNvPicPr>
            <a:picLocks noChangeAspect="1"/>
          </p:cNvPicPr>
          <p:nvPr/>
        </p:nvPicPr>
        <p:blipFill>
          <a:blip r:embed="rId7"/>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038547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93654"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Từ</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đầu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smtClean="0">
                  <a:solidFill>
                    <a:srgbClr val="C00000"/>
                  </a:solidFill>
                  <a:latin typeface="Cambria" panose="02040503050406030204" pitchFamily="18" charset="0"/>
                  <a:ea typeface="Cambria" panose="02040503050406030204" pitchFamily="18" charset="0"/>
                </a:rPr>
                <a:t>du </a:t>
              </a:r>
              <a:r>
                <a:rPr lang="en-US" sz="3200" b="1" i="1" dirty="0" err="1" smtClean="0">
                  <a:solidFill>
                    <a:srgbClr val="C00000"/>
                  </a:solidFill>
                  <a:latin typeface="Cambria" panose="02040503050406030204" pitchFamily="18" charset="0"/>
                  <a:ea typeface="Cambria" panose="02040503050406030204" pitchFamily="18" charset="0"/>
                </a:rPr>
                <a:t>khách</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khó</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tính</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nhất</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488868"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bến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bờ</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hiện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tại</a:t>
              </a:r>
              <a:r>
                <a:rPr lang="en-US" sz="3200" b="1" i="1" dirty="0" smtClean="0">
                  <a:solidFill>
                    <a:srgbClr val="C00000"/>
                  </a:solidFill>
                  <a:latin typeface="Cambria" panose="02040503050406030204" pitchFamily="18" charset="0"/>
                  <a:ea typeface="Cambria" panose="02040503050406030204" pitchFamily="18" charset="0"/>
                </a:rPr>
                <a:t>.</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377804"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các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thế</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sau</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99035"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Còn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lại</a:t>
              </a:r>
              <a:r>
                <a:rPr lang="en-US" sz="3200" b="1" dirty="0">
                  <a:solidFill>
                    <a:srgbClr val="C00000"/>
                  </a:solidFill>
                  <a:latin typeface="Cambria" panose="02040503050406030204" pitchFamily="18" charset="0"/>
                  <a:ea typeface="Cambria" panose="02040503050406030204" pitchFamily="18" charset="0"/>
                </a:rPr>
                <a:t>.</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15" name="Rounded Rectangle 14"/>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Ai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Khèn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của người Mông được chế tác bằng gỗ cùng sáu ống trúc lớn, nhỏ, dài, ngắn khác nhau. Sáu ống trúc tượng trưng cho tình anh em tụ </a:t>
            </a:r>
            <a:r>
              <a:rPr lang="en-US" sz="2400"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Tiếng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Đến </a:t>
            </a:r>
            <a:r>
              <a:rPr lang="vi-VN" sz="2400" dirty="0">
                <a:solidFill>
                  <a:schemeClr val="bg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2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2400" i="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vi-VN" sz="2400" i="1" dirty="0">
                <a:solidFill>
                  <a:schemeClr val="bg1"/>
                </a:solidFill>
                <a:latin typeface="Calibri" panose="020F0502020204030204" pitchFamily="34" charset="0"/>
                <a:ea typeface="Calibri" panose="020F0502020204030204" pitchFamily="34" charset="0"/>
                <a:cs typeface="Calibri" panose="020F0502020204030204" pitchFamily="34" charset="0"/>
              </a:rPr>
              <a:t>Theo Hà Phong)</a:t>
            </a: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 name="TextBox 4"/>
          <p:cNvSpPr txBox="1"/>
          <p:nvPr/>
        </p:nvSpPr>
        <p:spPr>
          <a:xfrm>
            <a:off x="3543622" y="61979"/>
            <a:ext cx="4900248" cy="646986"/>
          </a:xfrm>
          <a:prstGeom prst="roundRect">
            <a:avLst/>
          </a:prstGeom>
          <a:solidFill>
            <a:schemeClr val="bg1"/>
          </a:solidFill>
          <a:ln w="28575">
            <a:solidFill>
              <a:schemeClr val="tx1"/>
            </a:solidFill>
            <a:prstDash val="dash"/>
          </a:ln>
        </p:spPr>
        <p:txBody>
          <a:bodyPr wrap="square" rtlCol="0">
            <a:spAutoFit/>
          </a:bodyPr>
          <a:lstStyle/>
          <a:p>
            <a:pPr algn="ctr"/>
            <a:r>
              <a:rPr lang="en-US" sz="3200" dirty="0" err="1" smtClean="0">
                <a:solidFill>
                  <a:srgbClr val="C00000"/>
                </a:solidFill>
                <a:latin typeface="#9Slide07 SVNStick A Round" panose="02000503000000000000" pitchFamily="2" charset="0"/>
              </a:rPr>
              <a:t>Thanh</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âm</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của</a:t>
            </a:r>
            <a:r>
              <a:rPr lang="en-US" sz="3200" dirty="0" smtClean="0">
                <a:solidFill>
                  <a:srgbClr val="C00000"/>
                </a:solidFill>
                <a:latin typeface="#9Slide07 SVNStick A Round" panose="02000503000000000000" pitchFamily="2" charset="0"/>
              </a:rPr>
              <a:t> </a:t>
            </a:r>
            <a:r>
              <a:rPr lang="en-US" sz="3200" dirty="0" err="1" smtClean="0">
                <a:solidFill>
                  <a:srgbClr val="C00000"/>
                </a:solidFill>
                <a:latin typeface="#9Slide07 SVNStick A Round" panose="02000503000000000000" pitchFamily="2" charset="0"/>
              </a:rPr>
              <a:t>núi</a:t>
            </a:r>
            <a:endParaRPr lang="en-US" sz="3200" dirty="0">
              <a:solidFill>
                <a:srgbClr val="C00000"/>
              </a:solidFill>
              <a:latin typeface="#9Slide07 SVNStick A Round" panose="02000503000000000000" pitchFamily="2" charset="0"/>
            </a:endParaRPr>
          </a:p>
        </p:txBody>
      </p:sp>
      <p:sp>
        <p:nvSpPr>
          <p:cNvPr id="14" name="Rectangle: Rounded Corners 5">
            <a:extLst>
              <a:ext uri="{FF2B5EF4-FFF2-40B4-BE49-F238E27FC236}">
                <a16:creationId xmlns:a16="http://schemas.microsoft.com/office/drawing/2014/main" id="{3D2CCFE9-75CE-F19E-7A84-FB1D1A80AB2D}"/>
              </a:ext>
            </a:extLst>
          </p:cNvPr>
          <p:cNvSpPr/>
          <p:nvPr/>
        </p:nvSpPr>
        <p:spPr>
          <a:xfrm>
            <a:off x="407008" y="4795285"/>
            <a:ext cx="11533000" cy="1843957"/>
          </a:xfrm>
          <a:prstGeom prst="roundRect">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435191" y="694000"/>
            <a:ext cx="11476634" cy="1158417"/>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435191" y="1838273"/>
            <a:ext cx="11476634" cy="183761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5">
            <a:extLst>
              <a:ext uri="{FF2B5EF4-FFF2-40B4-BE49-F238E27FC236}">
                <a16:creationId xmlns:a16="http://schemas.microsoft.com/office/drawing/2014/main" id="{3D2CCFE9-75CE-F19E-7A84-FB1D1A80AB2D}"/>
              </a:ext>
            </a:extLst>
          </p:cNvPr>
          <p:cNvSpPr/>
          <p:nvPr/>
        </p:nvSpPr>
        <p:spPr>
          <a:xfrm>
            <a:off x="434253" y="3669750"/>
            <a:ext cx="11476634" cy="1113058"/>
          </a:xfrm>
          <a:prstGeom prst="roundRect">
            <a:avLst/>
          </a:prstGeom>
          <a:solidFill>
            <a:schemeClr val="accent4">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CBE1368-8242-676D-E97F-66158F8380B6}"/>
              </a:ext>
            </a:extLst>
          </p:cNvPr>
          <p:cNvPicPr>
            <a:picLocks noChangeAspect="1"/>
          </p:cNvPicPr>
          <p:nvPr/>
        </p:nvPicPr>
        <p:blipFill>
          <a:blip r:embed="rId8"/>
          <a:stretch>
            <a:fillRect/>
          </a:stretch>
        </p:blipFill>
        <p:spPr>
          <a:xfrm>
            <a:off x="-135686" y="-1"/>
            <a:ext cx="2224891" cy="1253178"/>
          </a:xfrm>
          <a:prstGeom prst="rect">
            <a:avLst/>
          </a:prstGeom>
        </p:spPr>
      </p:pic>
      <p:sp>
        <p:nvSpPr>
          <p:cNvPr id="2" name="Rounded Rectangle 1"/>
          <p:cNvSpPr/>
          <p:nvPr/>
        </p:nvSpPr>
        <p:spPr>
          <a:xfrm>
            <a:off x="306513" y="585096"/>
            <a:ext cx="11632557" cy="6169308"/>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Khèn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của người Mông được chế tác bằng gỗ cùng sáu ống trúc lớn, nhỏ, dài, ngắn khác nhau. Sáu ống trúc tượng trưng cho tình anh em tụ </a:t>
            </a:r>
            <a:r>
              <a:rPr lang="en-US" sz="24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hợp</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Tiếng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Đến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i="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i="1" dirty="0">
                <a:solidFill>
                  <a:schemeClr val="tx1"/>
                </a:solidFill>
                <a:latin typeface="Calibri" panose="020F0502020204030204" pitchFamily="34" charset="0"/>
                <a:ea typeface="Calibri" panose="020F0502020204030204" pitchFamily="34" charset="0"/>
                <a:cs typeface="Calibri" panose="020F0502020204030204" pitchFamily="34" charset="0"/>
              </a:rPr>
              <a:t>Theo Hà Phong)</a:t>
            </a:r>
          </a:p>
        </p:txBody>
      </p:sp>
    </p:spTree>
    <p:extLst>
      <p:ext uri="{BB962C8B-B14F-4D97-AF65-F5344CB8AC3E}">
        <p14:creationId xmlns:p14="http://schemas.microsoft.com/office/powerpoint/2010/main" val="1838417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arrow.wav"/>
                                        </p:tgtEl>
                                      </p:cMediaNode>
                                    </p:audio>
                                  </p:sub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smtClean="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40835" y="2317883"/>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0161" y="4286189"/>
              <a:ext cx="2657436" cy="578278"/>
            </a:xfrm>
            <a:prstGeom prst="rect">
              <a:avLst/>
            </a:prstGeom>
            <a:noFill/>
          </p:spPr>
          <p:txBody>
            <a:bodyPr wrap="none" rtlCol="0">
              <a:spAutoFit/>
            </a:bodyPr>
            <a:lstStyle/>
            <a:p>
              <a:pPr lvl="0" algn="dist">
                <a:defRPr/>
              </a:pPr>
              <a:r>
                <a:rPr lang="en-US" sz="3600" i="1" dirty="0" err="1" smtClean="0">
                  <a:latin typeface="Cambria" panose="02040503050406030204" pitchFamily="18" charset="0"/>
                  <a:ea typeface="Cambria" panose="02040503050406030204" pitchFamily="18" charset="0"/>
                </a:rPr>
                <a:t>vấn</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vương</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45529" y="2300284"/>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2227" y="4190424"/>
              <a:ext cx="1702841" cy="578278"/>
            </a:xfrm>
            <a:prstGeom prst="rect">
              <a:avLst/>
            </a:prstGeom>
            <a:noFill/>
          </p:spPr>
          <p:txBody>
            <a:bodyPr wrap="none" rtlCol="0">
              <a:spAutoFit/>
            </a:bodyPr>
            <a:lstStyle/>
            <a:p>
              <a:pPr lvl="0" algn="dist">
                <a:defRPr/>
              </a:pPr>
              <a:r>
                <a:rPr lang="en-US" sz="3600" i="1" dirty="0" err="1" smtClean="0">
                  <a:latin typeface="Cambria" panose="02040503050406030204" pitchFamily="18" charset="0"/>
                  <a:ea typeface="Cambria" panose="02040503050406030204" pitchFamily="18" charset="0"/>
                </a:rPr>
                <a:t>cây</a:t>
              </a:r>
              <a:r>
                <a:rPr lang="en-US" sz="3600" i="1" dirty="0" smtClean="0">
                  <a:latin typeface="Cambria" panose="02040503050406030204" pitchFamily="18" charset="0"/>
                  <a:ea typeface="Cambria" panose="02040503050406030204" pitchFamily="18" charset="0"/>
                </a:rPr>
                <a:t> </a:t>
              </a:r>
              <a:r>
                <a:rPr lang="en-US" sz="3600" i="1" dirty="0" err="1" smtClean="0">
                  <a:latin typeface="Cambria" panose="02040503050406030204" pitchFamily="18" charset="0"/>
                  <a:ea typeface="Cambria" panose="02040503050406030204" pitchFamily="18" charset="0"/>
                </a:rPr>
                <a:t>khèn</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6863479" y="3764334"/>
            <a:ext cx="3114956" cy="997675"/>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461540" y="4279671"/>
              <a:ext cx="215461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huyền</a:t>
              </a:r>
              <a:r>
                <a:rPr kumimoji="0" lang="en-US" altLang="zh-CN" sz="360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a:t>
              </a:r>
              <a:r>
                <a:rPr kumimoji="0" lang="en-US" altLang="zh-CN" sz="360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diệu</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972940" y="3772994"/>
            <a:ext cx="3624679" cy="997675"/>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326420" y="4263606"/>
              <a:ext cx="2282061" cy="578278"/>
            </a:xfrm>
            <a:prstGeom prst="rect">
              <a:avLst/>
            </a:prstGeom>
            <a:noFill/>
          </p:spPr>
          <p:txBody>
            <a:bodyPr wrap="none" rtlCol="0">
              <a:spAutoFit/>
            </a:bodyPr>
            <a:lstStyle/>
            <a:p>
              <a:pPr lvl="0" algn="dist">
                <a:defRPr/>
              </a:pPr>
              <a:r>
                <a:rPr lang="en-US" altLang="zh-CN" sz="3600" i="1" noProof="0" dirty="0" err="1" smtClean="0">
                  <a:latin typeface="Cambria" panose="02040503050406030204" pitchFamily="18" charset="0"/>
                  <a:ea typeface="Cambria" panose="02040503050406030204" pitchFamily="18" charset="0"/>
                  <a:sym typeface="思源黑体 CN" panose="020B0500000000000000" pitchFamily="34" charset="-122"/>
                </a:rPr>
                <a:t>đắm</a:t>
              </a:r>
              <a:r>
                <a:rPr lang="en-US" altLang="zh-CN" sz="3600" i="1" noProof="0" dirty="0" smtClean="0">
                  <a:latin typeface="Cambria" panose="02040503050406030204" pitchFamily="18" charset="0"/>
                  <a:ea typeface="Cambria" panose="02040503050406030204" pitchFamily="18" charset="0"/>
                  <a:sym typeface="思源黑体 CN" panose="020B0500000000000000" pitchFamily="34" charset="-122"/>
                </a:rPr>
                <a:t> say</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606531" y="623048"/>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6406617" y="5080135"/>
            <a:ext cx="4499841" cy="997675"/>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310943" y="4263526"/>
              <a:ext cx="256742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mênh</a:t>
              </a:r>
              <a:r>
                <a:rPr kumimoji="0" lang="en-US" altLang="zh-CN" sz="360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a:t>
              </a:r>
              <a:r>
                <a:rPr kumimoji="0" lang="en-US" altLang="zh-CN" sz="360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mang</a:t>
              </a:r>
              <a:r>
                <a:rPr kumimoji="0" lang="en-US" altLang="zh-CN" sz="360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a:t>
              </a:r>
              <a:r>
                <a:rPr kumimoji="0" lang="en-US" altLang="zh-CN" sz="360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lộng</a:t>
              </a:r>
              <a:r>
                <a:rPr kumimoji="0" lang="en-US" altLang="zh-CN" sz="360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a:t>
              </a:r>
              <a:r>
                <a:rPr kumimoji="0" lang="en-US" altLang="zh-CN" sz="3600"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gió</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1954990" y="5088795"/>
            <a:ext cx="3624679" cy="99767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489006" y="4266050"/>
              <a:ext cx="2142639" cy="578278"/>
            </a:xfrm>
            <a:prstGeom prst="rect">
              <a:avLst/>
            </a:prstGeom>
            <a:noFill/>
          </p:spPr>
          <p:txBody>
            <a:bodyPr wrap="none" rtlCol="0">
              <a:spAutoFit/>
            </a:bodyPr>
            <a:lstStyle/>
            <a:p>
              <a:pPr lvl="0" algn="dist">
                <a:defRPr/>
              </a:pPr>
              <a:r>
                <a:rPr lang="en-US" altLang="zh-CN" sz="3600" i="1" noProof="0" dirty="0" err="1" smtClean="0">
                  <a:latin typeface="Cambria" panose="02040503050406030204" pitchFamily="18" charset="0"/>
                  <a:ea typeface="Cambria" panose="02040503050406030204" pitchFamily="18" charset="0"/>
                  <a:sym typeface="思源黑体 CN" panose="020B0500000000000000" pitchFamily="34" charset="-122"/>
                </a:rPr>
                <a:t>báu</a:t>
              </a:r>
              <a:r>
                <a:rPr lang="en-US" altLang="zh-CN" sz="3600" i="1" noProof="0" dirty="0" smtClean="0">
                  <a:latin typeface="Cambria" panose="02040503050406030204" pitchFamily="18" charset="0"/>
                  <a:ea typeface="Cambria" panose="02040503050406030204" pitchFamily="18" charset="0"/>
                  <a:sym typeface="思源黑体 CN" panose="020B0500000000000000" pitchFamily="34" charset="-122"/>
                </a:rPr>
                <a:t> </a:t>
              </a:r>
              <a:r>
                <a:rPr lang="en-US" altLang="zh-CN" sz="3600" i="1" noProof="0" dirty="0" err="1" smtClean="0">
                  <a:latin typeface="Cambria" panose="02040503050406030204" pitchFamily="18" charset="0"/>
                  <a:ea typeface="Cambria" panose="02040503050406030204" pitchFamily="18" charset="0"/>
                  <a:sym typeface="思源黑体 CN" panose="020B0500000000000000" pitchFamily="34" charset="-122"/>
                </a:rPr>
                <a:t>vật</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80">
                                          <p:stCondLst>
                                            <p:cond delay="0"/>
                                          </p:stCondLst>
                                        </p:cTn>
                                        <p:tgtEl>
                                          <p:spTgt spid="14"/>
                                        </p:tgtEl>
                                      </p:cBhvr>
                                    </p:animEffect>
                                    <p:anim calcmode="lin" valueType="num">
                                      <p:cBhvr>
                                        <p:cTn id="4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4" dur="26">
                                          <p:stCondLst>
                                            <p:cond delay="650"/>
                                          </p:stCondLst>
                                        </p:cTn>
                                        <p:tgtEl>
                                          <p:spTgt spid="14"/>
                                        </p:tgtEl>
                                      </p:cBhvr>
                                      <p:to x="100000" y="60000"/>
                                    </p:animScale>
                                    <p:animScale>
                                      <p:cBhvr>
                                        <p:cTn id="55" dur="166" decel="50000">
                                          <p:stCondLst>
                                            <p:cond delay="676"/>
                                          </p:stCondLst>
                                        </p:cTn>
                                        <p:tgtEl>
                                          <p:spTgt spid="14"/>
                                        </p:tgtEl>
                                      </p:cBhvr>
                                      <p:to x="100000" y="100000"/>
                                    </p:animScale>
                                    <p:animScale>
                                      <p:cBhvr>
                                        <p:cTn id="56" dur="26">
                                          <p:stCondLst>
                                            <p:cond delay="1312"/>
                                          </p:stCondLst>
                                        </p:cTn>
                                        <p:tgtEl>
                                          <p:spTgt spid="14"/>
                                        </p:tgtEl>
                                      </p:cBhvr>
                                      <p:to x="100000" y="80000"/>
                                    </p:animScale>
                                    <p:animScale>
                                      <p:cBhvr>
                                        <p:cTn id="57" dur="166" decel="50000">
                                          <p:stCondLst>
                                            <p:cond delay="1338"/>
                                          </p:stCondLst>
                                        </p:cTn>
                                        <p:tgtEl>
                                          <p:spTgt spid="14"/>
                                        </p:tgtEl>
                                      </p:cBhvr>
                                      <p:to x="100000" y="100000"/>
                                    </p:animScale>
                                    <p:animScale>
                                      <p:cBhvr>
                                        <p:cTn id="58" dur="26">
                                          <p:stCondLst>
                                            <p:cond delay="1642"/>
                                          </p:stCondLst>
                                        </p:cTn>
                                        <p:tgtEl>
                                          <p:spTgt spid="14"/>
                                        </p:tgtEl>
                                      </p:cBhvr>
                                      <p:to x="100000" y="90000"/>
                                    </p:animScale>
                                    <p:animScale>
                                      <p:cBhvr>
                                        <p:cTn id="59" dur="166" decel="50000">
                                          <p:stCondLst>
                                            <p:cond delay="1668"/>
                                          </p:stCondLst>
                                        </p:cTn>
                                        <p:tgtEl>
                                          <p:spTgt spid="14"/>
                                        </p:tgtEl>
                                      </p:cBhvr>
                                      <p:to x="100000" y="100000"/>
                                    </p:animScale>
                                    <p:animScale>
                                      <p:cBhvr>
                                        <p:cTn id="60" dur="26">
                                          <p:stCondLst>
                                            <p:cond delay="1808"/>
                                          </p:stCondLst>
                                        </p:cTn>
                                        <p:tgtEl>
                                          <p:spTgt spid="14"/>
                                        </p:tgtEl>
                                      </p:cBhvr>
                                      <p:to x="100000" y="95000"/>
                                    </p:animScale>
                                    <p:animScale>
                                      <p:cBhvr>
                                        <p:cTn id="61" dur="166" decel="50000">
                                          <p:stCondLst>
                                            <p:cond delay="1834"/>
                                          </p:stCondLst>
                                        </p:cTn>
                                        <p:tgtEl>
                                          <p:spTgt spid="1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80">
                                          <p:stCondLst>
                                            <p:cond delay="0"/>
                                          </p:stCondLst>
                                        </p:cTn>
                                        <p:tgtEl>
                                          <p:spTgt spid="24"/>
                                        </p:tgtEl>
                                      </p:cBhvr>
                                    </p:animEffect>
                                    <p:anim calcmode="lin" valueType="num">
                                      <p:cBhvr>
                                        <p:cTn id="6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2" dur="26">
                                          <p:stCondLst>
                                            <p:cond delay="650"/>
                                          </p:stCondLst>
                                        </p:cTn>
                                        <p:tgtEl>
                                          <p:spTgt spid="24"/>
                                        </p:tgtEl>
                                      </p:cBhvr>
                                      <p:to x="100000" y="60000"/>
                                    </p:animScale>
                                    <p:animScale>
                                      <p:cBhvr>
                                        <p:cTn id="73" dur="166" decel="50000">
                                          <p:stCondLst>
                                            <p:cond delay="676"/>
                                          </p:stCondLst>
                                        </p:cTn>
                                        <p:tgtEl>
                                          <p:spTgt spid="24"/>
                                        </p:tgtEl>
                                      </p:cBhvr>
                                      <p:to x="100000" y="100000"/>
                                    </p:animScale>
                                    <p:animScale>
                                      <p:cBhvr>
                                        <p:cTn id="74" dur="26">
                                          <p:stCondLst>
                                            <p:cond delay="1312"/>
                                          </p:stCondLst>
                                        </p:cTn>
                                        <p:tgtEl>
                                          <p:spTgt spid="24"/>
                                        </p:tgtEl>
                                      </p:cBhvr>
                                      <p:to x="100000" y="80000"/>
                                    </p:animScale>
                                    <p:animScale>
                                      <p:cBhvr>
                                        <p:cTn id="75" dur="166" decel="50000">
                                          <p:stCondLst>
                                            <p:cond delay="1338"/>
                                          </p:stCondLst>
                                        </p:cTn>
                                        <p:tgtEl>
                                          <p:spTgt spid="24"/>
                                        </p:tgtEl>
                                      </p:cBhvr>
                                      <p:to x="100000" y="100000"/>
                                    </p:animScale>
                                    <p:animScale>
                                      <p:cBhvr>
                                        <p:cTn id="76" dur="26">
                                          <p:stCondLst>
                                            <p:cond delay="1642"/>
                                          </p:stCondLst>
                                        </p:cTn>
                                        <p:tgtEl>
                                          <p:spTgt spid="24"/>
                                        </p:tgtEl>
                                      </p:cBhvr>
                                      <p:to x="100000" y="90000"/>
                                    </p:animScale>
                                    <p:animScale>
                                      <p:cBhvr>
                                        <p:cTn id="77" dur="166" decel="50000">
                                          <p:stCondLst>
                                            <p:cond delay="1668"/>
                                          </p:stCondLst>
                                        </p:cTn>
                                        <p:tgtEl>
                                          <p:spTgt spid="24"/>
                                        </p:tgtEl>
                                      </p:cBhvr>
                                      <p:to x="100000" y="100000"/>
                                    </p:animScale>
                                    <p:animScale>
                                      <p:cBhvr>
                                        <p:cTn id="78" dur="26">
                                          <p:stCondLst>
                                            <p:cond delay="1808"/>
                                          </p:stCondLst>
                                        </p:cTn>
                                        <p:tgtEl>
                                          <p:spTgt spid="24"/>
                                        </p:tgtEl>
                                      </p:cBhvr>
                                      <p:to x="100000" y="95000"/>
                                    </p:animScale>
                                    <p:animScale>
                                      <p:cBhvr>
                                        <p:cTn id="79" dur="166" decel="50000">
                                          <p:stCondLst>
                                            <p:cond delay="1834"/>
                                          </p:stCondLst>
                                        </p:cTn>
                                        <p:tgtEl>
                                          <p:spTgt spid="2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80">
                                          <p:stCondLst>
                                            <p:cond delay="0"/>
                                          </p:stCondLst>
                                        </p:cTn>
                                        <p:tgtEl>
                                          <p:spTgt spid="40"/>
                                        </p:tgtEl>
                                      </p:cBhvr>
                                    </p:animEffect>
                                    <p:anim calcmode="lin" valueType="num">
                                      <p:cBhvr>
                                        <p:cTn id="8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90" dur="26">
                                          <p:stCondLst>
                                            <p:cond delay="650"/>
                                          </p:stCondLst>
                                        </p:cTn>
                                        <p:tgtEl>
                                          <p:spTgt spid="40"/>
                                        </p:tgtEl>
                                      </p:cBhvr>
                                      <p:to x="100000" y="60000"/>
                                    </p:animScale>
                                    <p:animScale>
                                      <p:cBhvr>
                                        <p:cTn id="91" dur="166" decel="50000">
                                          <p:stCondLst>
                                            <p:cond delay="676"/>
                                          </p:stCondLst>
                                        </p:cTn>
                                        <p:tgtEl>
                                          <p:spTgt spid="40"/>
                                        </p:tgtEl>
                                      </p:cBhvr>
                                      <p:to x="100000" y="100000"/>
                                    </p:animScale>
                                    <p:animScale>
                                      <p:cBhvr>
                                        <p:cTn id="92" dur="26">
                                          <p:stCondLst>
                                            <p:cond delay="1312"/>
                                          </p:stCondLst>
                                        </p:cTn>
                                        <p:tgtEl>
                                          <p:spTgt spid="40"/>
                                        </p:tgtEl>
                                      </p:cBhvr>
                                      <p:to x="100000" y="80000"/>
                                    </p:animScale>
                                    <p:animScale>
                                      <p:cBhvr>
                                        <p:cTn id="93" dur="166" decel="50000">
                                          <p:stCondLst>
                                            <p:cond delay="1338"/>
                                          </p:stCondLst>
                                        </p:cTn>
                                        <p:tgtEl>
                                          <p:spTgt spid="40"/>
                                        </p:tgtEl>
                                      </p:cBhvr>
                                      <p:to x="100000" y="100000"/>
                                    </p:animScale>
                                    <p:animScale>
                                      <p:cBhvr>
                                        <p:cTn id="94" dur="26">
                                          <p:stCondLst>
                                            <p:cond delay="1642"/>
                                          </p:stCondLst>
                                        </p:cTn>
                                        <p:tgtEl>
                                          <p:spTgt spid="40"/>
                                        </p:tgtEl>
                                      </p:cBhvr>
                                      <p:to x="100000" y="90000"/>
                                    </p:animScale>
                                    <p:animScale>
                                      <p:cBhvr>
                                        <p:cTn id="95" dur="166" decel="50000">
                                          <p:stCondLst>
                                            <p:cond delay="1668"/>
                                          </p:stCondLst>
                                        </p:cTn>
                                        <p:tgtEl>
                                          <p:spTgt spid="40"/>
                                        </p:tgtEl>
                                      </p:cBhvr>
                                      <p:to x="100000" y="100000"/>
                                    </p:animScale>
                                    <p:animScale>
                                      <p:cBhvr>
                                        <p:cTn id="96" dur="26">
                                          <p:stCondLst>
                                            <p:cond delay="1808"/>
                                          </p:stCondLst>
                                        </p:cTn>
                                        <p:tgtEl>
                                          <p:spTgt spid="40"/>
                                        </p:tgtEl>
                                      </p:cBhvr>
                                      <p:to x="100000" y="95000"/>
                                    </p:animScale>
                                    <p:animScale>
                                      <p:cBhvr>
                                        <p:cTn id="97" dur="166" decel="50000">
                                          <p:stCondLst>
                                            <p:cond delay="1834"/>
                                          </p:stCondLst>
                                        </p:cTn>
                                        <p:tgtEl>
                                          <p:spTgt spid="40"/>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down)">
                                      <p:cBhvr>
                                        <p:cTn id="102" dur="580">
                                          <p:stCondLst>
                                            <p:cond delay="0"/>
                                          </p:stCondLst>
                                        </p:cTn>
                                        <p:tgtEl>
                                          <p:spTgt spid="35"/>
                                        </p:tgtEl>
                                      </p:cBhvr>
                                    </p:animEffect>
                                    <p:anim calcmode="lin" valueType="num">
                                      <p:cBhvr>
                                        <p:cTn id="10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8" dur="26">
                                          <p:stCondLst>
                                            <p:cond delay="650"/>
                                          </p:stCondLst>
                                        </p:cTn>
                                        <p:tgtEl>
                                          <p:spTgt spid="35"/>
                                        </p:tgtEl>
                                      </p:cBhvr>
                                      <p:to x="100000" y="60000"/>
                                    </p:animScale>
                                    <p:animScale>
                                      <p:cBhvr>
                                        <p:cTn id="109" dur="166" decel="50000">
                                          <p:stCondLst>
                                            <p:cond delay="676"/>
                                          </p:stCondLst>
                                        </p:cTn>
                                        <p:tgtEl>
                                          <p:spTgt spid="35"/>
                                        </p:tgtEl>
                                      </p:cBhvr>
                                      <p:to x="100000" y="100000"/>
                                    </p:animScale>
                                    <p:animScale>
                                      <p:cBhvr>
                                        <p:cTn id="110" dur="26">
                                          <p:stCondLst>
                                            <p:cond delay="1312"/>
                                          </p:stCondLst>
                                        </p:cTn>
                                        <p:tgtEl>
                                          <p:spTgt spid="35"/>
                                        </p:tgtEl>
                                      </p:cBhvr>
                                      <p:to x="100000" y="80000"/>
                                    </p:animScale>
                                    <p:animScale>
                                      <p:cBhvr>
                                        <p:cTn id="111" dur="166" decel="50000">
                                          <p:stCondLst>
                                            <p:cond delay="1338"/>
                                          </p:stCondLst>
                                        </p:cTn>
                                        <p:tgtEl>
                                          <p:spTgt spid="35"/>
                                        </p:tgtEl>
                                      </p:cBhvr>
                                      <p:to x="100000" y="100000"/>
                                    </p:animScale>
                                    <p:animScale>
                                      <p:cBhvr>
                                        <p:cTn id="112" dur="26">
                                          <p:stCondLst>
                                            <p:cond delay="1642"/>
                                          </p:stCondLst>
                                        </p:cTn>
                                        <p:tgtEl>
                                          <p:spTgt spid="35"/>
                                        </p:tgtEl>
                                      </p:cBhvr>
                                      <p:to x="100000" y="90000"/>
                                    </p:animScale>
                                    <p:animScale>
                                      <p:cBhvr>
                                        <p:cTn id="113" dur="166" decel="50000">
                                          <p:stCondLst>
                                            <p:cond delay="1668"/>
                                          </p:stCondLst>
                                        </p:cTn>
                                        <p:tgtEl>
                                          <p:spTgt spid="35"/>
                                        </p:tgtEl>
                                      </p:cBhvr>
                                      <p:to x="100000" y="100000"/>
                                    </p:animScale>
                                    <p:animScale>
                                      <p:cBhvr>
                                        <p:cTn id="114" dur="26">
                                          <p:stCondLst>
                                            <p:cond delay="1808"/>
                                          </p:stCondLst>
                                        </p:cTn>
                                        <p:tgtEl>
                                          <p:spTgt spid="35"/>
                                        </p:tgtEl>
                                      </p:cBhvr>
                                      <p:to x="100000" y="95000"/>
                                    </p:animScale>
                                    <p:animScale>
                                      <p:cBhvr>
                                        <p:cTn id="115"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771</Words>
  <Application>Microsoft Office PowerPoint</Application>
  <PresentationFormat>Widescreen</PresentationFormat>
  <Paragraphs>114</Paragraphs>
  <Slides>27</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等线</vt:lpstr>
      <vt:lpstr>Arial</vt:lpstr>
      <vt:lpstr>Cambria</vt:lpstr>
      <vt:lpstr>#9Slide07 SVNStick A Round</vt:lpstr>
      <vt:lpstr>思源黑体 CN</vt:lpstr>
      <vt:lpstr>#9Slide07 Altus</vt:lpstr>
      <vt:lpstr>宋体</vt:lpstr>
      <vt:lpstr>字魂27号-布丁体</vt:lpstr>
      <vt:lpstr>SVN-Newton</vt:lpstr>
      <vt:lpstr>#9Slide07 HoneyCream</vt:lpstr>
      <vt:lpstr>Calibri Light</vt:lpstr>
      <vt:lpstr>Times New Roman</vt:lpstr>
      <vt:lpstr>字魂131号-酷乐潮玩体</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33</cp:revision>
  <dcterms:created xsi:type="dcterms:W3CDTF">2022-11-13T08:25:54Z</dcterms:created>
  <dcterms:modified xsi:type="dcterms:W3CDTF">2023-11-11T03:35:56Z</dcterms:modified>
</cp:coreProperties>
</file>