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9" r:id="rId2"/>
    <p:sldId id="298" r:id="rId3"/>
    <p:sldId id="315" r:id="rId4"/>
    <p:sldId id="320" r:id="rId5"/>
    <p:sldId id="301" r:id="rId6"/>
    <p:sldId id="292" r:id="rId7"/>
    <p:sldId id="293" r:id="rId8"/>
    <p:sldId id="294" r:id="rId9"/>
    <p:sldId id="302" r:id="rId10"/>
    <p:sldId id="271" r:id="rId11"/>
    <p:sldId id="295" r:id="rId12"/>
    <p:sldId id="272" r:id="rId13"/>
    <p:sldId id="307" r:id="rId14"/>
    <p:sldId id="308" r:id="rId15"/>
    <p:sldId id="309" r:id="rId16"/>
    <p:sldId id="274" r:id="rId17"/>
    <p:sldId id="306" r:id="rId18"/>
    <p:sldId id="313" r:id="rId19"/>
    <p:sldId id="310" r:id="rId20"/>
    <p:sldId id="296" r:id="rId21"/>
    <p:sldId id="311" r:id="rId22"/>
    <p:sldId id="312" r:id="rId23"/>
    <p:sldId id="314" r:id="rId24"/>
    <p:sldId id="279" r:id="rId25"/>
    <p:sldId id="284" r:id="rId26"/>
    <p:sldId id="285" r:id="rId27"/>
    <p:sldId id="289" r:id="rId28"/>
    <p:sldId id="282" r:id="rId29"/>
    <p:sldId id="287" r:id="rId30"/>
    <p:sldId id="321" r:id="rId31"/>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0BF5"/>
    <a:srgbClr val="3342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49" autoAdjust="0"/>
    <p:restoredTop sz="94607" autoAdjust="0"/>
  </p:normalViewPr>
  <p:slideViewPr>
    <p:cSldViewPr>
      <p:cViewPr varScale="1">
        <p:scale>
          <a:sx n="73" d="100"/>
          <a:sy n="73" d="100"/>
        </p:scale>
        <p:origin x="45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EF7503-006E-4C1D-9265-EF1C4E978059}" type="datetimeFigureOut">
              <a:rPr lang="en-US" smtClean="0"/>
              <a:pPr/>
              <a:t>21/12/2022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2928222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F7503-006E-4C1D-9265-EF1C4E978059}" type="datetimeFigureOut">
              <a:rPr lang="en-US" smtClean="0"/>
              <a:pPr/>
              <a:t>21/12/2022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4250509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F7503-006E-4C1D-9265-EF1C4E978059}" type="datetimeFigureOut">
              <a:rPr lang="en-US" smtClean="0"/>
              <a:pPr/>
              <a:t>21/12/2022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1534432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F7503-006E-4C1D-9265-EF1C4E978059}" type="datetimeFigureOut">
              <a:rPr lang="en-US" smtClean="0"/>
              <a:pPr/>
              <a:t>21/12/2022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7929450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EF7503-006E-4C1D-9265-EF1C4E978059}" type="datetimeFigureOut">
              <a:rPr lang="en-US" smtClean="0"/>
              <a:pPr/>
              <a:t>21/12/2022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2886972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EF7503-006E-4C1D-9265-EF1C4E978059}" type="datetimeFigureOut">
              <a:rPr lang="en-US" smtClean="0"/>
              <a:pPr/>
              <a:t>21/12/2022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402256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EF7503-006E-4C1D-9265-EF1C4E978059}" type="datetimeFigureOut">
              <a:rPr lang="en-US" smtClean="0"/>
              <a:pPr/>
              <a:t>21/12/2022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620834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EF7503-006E-4C1D-9265-EF1C4E978059}" type="datetimeFigureOut">
              <a:rPr lang="en-US" smtClean="0"/>
              <a:pPr/>
              <a:t>21/12/2022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148196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F7503-006E-4C1D-9265-EF1C4E978059}" type="datetimeFigureOut">
              <a:rPr lang="en-US" smtClean="0"/>
              <a:pPr/>
              <a:t>21/12/2022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21601947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EF7503-006E-4C1D-9265-EF1C4E978059}" type="datetimeFigureOut">
              <a:rPr lang="en-US" smtClean="0"/>
              <a:pPr/>
              <a:t>21/12/2022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74979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EF7503-006E-4C1D-9265-EF1C4E978059}" type="datetimeFigureOut">
              <a:rPr lang="en-US" smtClean="0"/>
              <a:pPr/>
              <a:t>21/12/2022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4008195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F7503-006E-4C1D-9265-EF1C4E978059}" type="datetimeFigureOut">
              <a:rPr lang="en-US" smtClean="0"/>
              <a:pPr/>
              <a:t>21/12/2022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86FA7-8A13-420B-B0C3-31AB7F8478B7}" type="slidenum">
              <a:rPr lang="en-US" smtClean="0"/>
              <a:pPr/>
              <a:t>‹#›</a:t>
            </a:fld>
            <a:endParaRPr lang="en-US"/>
          </a:p>
        </p:txBody>
      </p:sp>
    </p:spTree>
    <p:extLst>
      <p:ext uri="{BB962C8B-B14F-4D97-AF65-F5344CB8AC3E}">
        <p14:creationId xmlns:p14="http://schemas.microsoft.com/office/powerpoint/2010/main" val="2302129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5" descr="33"/>
          <p:cNvPicPr>
            <a:picLocks noChangeAspect="1" noChangeArrowheads="1" noCrop="1"/>
          </p:cNvPicPr>
          <p:nvPr/>
        </p:nvPicPr>
        <p:blipFill>
          <a:blip r:embed="rId2" cstate="print"/>
          <a:srcRect/>
          <a:stretch>
            <a:fillRect/>
          </a:stretch>
        </p:blipFill>
        <p:spPr bwMode="auto">
          <a:xfrm>
            <a:off x="0" y="5638800"/>
            <a:ext cx="915988" cy="1219200"/>
          </a:xfrm>
          <a:prstGeom prst="rect">
            <a:avLst/>
          </a:prstGeom>
          <a:noFill/>
          <a:ln w="9525">
            <a:noFill/>
            <a:miter lim="800000"/>
            <a:headEnd/>
            <a:tailEnd/>
          </a:ln>
        </p:spPr>
      </p:pic>
      <p:pic>
        <p:nvPicPr>
          <p:cNvPr id="2051" name="Picture 20" descr="33"/>
          <p:cNvPicPr>
            <a:picLocks noChangeAspect="1" noChangeArrowheads="1" noCrop="1"/>
          </p:cNvPicPr>
          <p:nvPr/>
        </p:nvPicPr>
        <p:blipFill>
          <a:blip r:embed="rId2" cstate="print"/>
          <a:srcRect/>
          <a:stretch>
            <a:fillRect/>
          </a:stretch>
        </p:blipFill>
        <p:spPr bwMode="auto">
          <a:xfrm>
            <a:off x="8228013" y="5638800"/>
            <a:ext cx="915987" cy="1219200"/>
          </a:xfrm>
          <a:prstGeom prst="rect">
            <a:avLst/>
          </a:prstGeom>
          <a:noFill/>
          <a:ln w="9525">
            <a:noFill/>
            <a:miter lim="800000"/>
            <a:headEnd/>
            <a:tailEnd/>
          </a:ln>
        </p:spPr>
      </p:pic>
      <p:pic>
        <p:nvPicPr>
          <p:cNvPr id="2052" name="Picture 14" descr="Firewrk8"/>
          <p:cNvPicPr>
            <a:picLocks noChangeAspect="1" noChangeArrowheads="1"/>
          </p:cNvPicPr>
          <p:nvPr/>
        </p:nvPicPr>
        <p:blipFill>
          <a:blip r:embed="rId3" cstate="print">
            <a:lum bright="6000" contrast="30000"/>
          </a:blip>
          <a:srcRect/>
          <a:stretch>
            <a:fillRect/>
          </a:stretch>
        </p:blipFill>
        <p:spPr bwMode="auto">
          <a:xfrm>
            <a:off x="5181600" y="4992688"/>
            <a:ext cx="2819400" cy="1865312"/>
          </a:xfrm>
          <a:prstGeom prst="rect">
            <a:avLst/>
          </a:prstGeom>
          <a:noFill/>
          <a:ln w="9525">
            <a:noFill/>
            <a:miter lim="800000"/>
            <a:headEnd/>
            <a:tailEnd/>
          </a:ln>
        </p:spPr>
      </p:pic>
      <p:sp>
        <p:nvSpPr>
          <p:cNvPr id="2053" name="WordArt 8"/>
          <p:cNvSpPr>
            <a:spLocks noChangeArrowheads="1" noChangeShapeType="1" noTextEdit="1"/>
          </p:cNvSpPr>
          <p:nvPr/>
        </p:nvSpPr>
        <p:spPr bwMode="auto">
          <a:xfrm>
            <a:off x="2667000" y="1219200"/>
            <a:ext cx="4191000" cy="914400"/>
          </a:xfrm>
          <a:prstGeom prst="rect">
            <a:avLst/>
          </a:prstGeom>
        </p:spPr>
        <p:txBody>
          <a:bodyPr wrap="none" fromWordArt="1">
            <a:prstTxWarp prst="textPlain">
              <a:avLst>
                <a:gd name="adj" fmla="val 50000"/>
              </a:avLst>
            </a:prstTxWarp>
          </a:bodyPr>
          <a:lstStyle/>
          <a:p>
            <a:r>
              <a:rPr lang="vi-VN" b="1" kern="10" dirty="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a:cs typeface="Times New Roman"/>
              </a:rPr>
              <a:t>KHOA HỌC</a:t>
            </a:r>
          </a:p>
        </p:txBody>
      </p:sp>
      <p:pic>
        <p:nvPicPr>
          <p:cNvPr id="2054" name="Picture 12" descr="Firewrk8"/>
          <p:cNvPicPr>
            <a:picLocks noChangeAspect="1" noChangeArrowheads="1"/>
          </p:cNvPicPr>
          <p:nvPr/>
        </p:nvPicPr>
        <p:blipFill>
          <a:blip r:embed="rId3" cstate="print">
            <a:lum bright="6000" contrast="30000"/>
          </a:blip>
          <a:srcRect/>
          <a:stretch>
            <a:fillRect/>
          </a:stretch>
        </p:blipFill>
        <p:spPr bwMode="auto">
          <a:xfrm>
            <a:off x="0" y="0"/>
            <a:ext cx="1676400" cy="1828800"/>
          </a:xfrm>
          <a:prstGeom prst="rect">
            <a:avLst/>
          </a:prstGeom>
          <a:noFill/>
          <a:ln w="9525">
            <a:noFill/>
            <a:miter lim="800000"/>
            <a:headEnd/>
            <a:tailEnd/>
          </a:ln>
        </p:spPr>
      </p:pic>
      <p:sp>
        <p:nvSpPr>
          <p:cNvPr id="2055" name="WordArt 11"/>
          <p:cNvSpPr>
            <a:spLocks noChangeArrowheads="1" noChangeShapeType="1" noTextEdit="1"/>
          </p:cNvSpPr>
          <p:nvPr/>
        </p:nvSpPr>
        <p:spPr bwMode="auto">
          <a:xfrm>
            <a:off x="457200" y="2514600"/>
            <a:ext cx="8153400" cy="2286000"/>
          </a:xfrm>
          <a:prstGeom prst="rect">
            <a:avLst/>
          </a:prstGeom>
        </p:spPr>
        <p:txBody>
          <a:bodyPr wrap="none" fromWordArt="1">
            <a:prstTxWarp prst="textPlain">
              <a:avLst>
                <a:gd name="adj" fmla="val 50000"/>
              </a:avLst>
            </a:prstTxWarp>
          </a:bodyPr>
          <a:lstStyle/>
          <a:p>
            <a:pPr algn="ctr"/>
            <a:r>
              <a:rPr lang="vi-VN"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 </a:t>
            </a:r>
            <a:r>
              <a:rPr lang="vi-VN"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31: Không khí có </a:t>
            </a:r>
          </a:p>
          <a:p>
            <a:pPr algn="ctr"/>
            <a:r>
              <a:rPr lang="vi-VN"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những tính chất gì?</a:t>
            </a:r>
            <a:endParaRPr lang="vi-VN"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2056" name="Picture 14" descr="Firewrk8"/>
          <p:cNvPicPr>
            <a:picLocks noChangeAspect="1" noChangeArrowheads="1"/>
          </p:cNvPicPr>
          <p:nvPr/>
        </p:nvPicPr>
        <p:blipFill>
          <a:blip r:embed="rId3" cstate="print">
            <a:lum bright="6000" contrast="30000"/>
          </a:blip>
          <a:srcRect/>
          <a:stretch>
            <a:fillRect/>
          </a:stretch>
        </p:blipFill>
        <p:spPr bwMode="auto">
          <a:xfrm>
            <a:off x="7315200" y="0"/>
            <a:ext cx="1828800" cy="1905000"/>
          </a:xfrm>
          <a:prstGeom prst="rect">
            <a:avLst/>
          </a:prstGeom>
          <a:noFill/>
          <a:ln w="9525">
            <a:noFill/>
            <a:miter lim="800000"/>
            <a:headEnd/>
            <a:tailEnd/>
          </a:ln>
        </p:spPr>
      </p:pic>
      <p:pic>
        <p:nvPicPr>
          <p:cNvPr id="2057" name="Picture 14" descr="Firewrk8"/>
          <p:cNvPicPr>
            <a:picLocks noChangeAspect="1" noChangeArrowheads="1"/>
          </p:cNvPicPr>
          <p:nvPr/>
        </p:nvPicPr>
        <p:blipFill>
          <a:blip r:embed="rId3" cstate="print">
            <a:lum bright="6000" contrast="30000"/>
          </a:blip>
          <a:srcRect/>
          <a:stretch>
            <a:fillRect/>
          </a:stretch>
        </p:blipFill>
        <p:spPr bwMode="auto">
          <a:xfrm>
            <a:off x="1219200" y="4953000"/>
            <a:ext cx="2819400" cy="19050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057364"/>
            <a:ext cx="7620000" cy="2123658"/>
          </a:xfrm>
          <a:prstGeom prst="rect">
            <a:avLst/>
          </a:prstGeom>
          <a:noFill/>
        </p:spPr>
        <p:txBody>
          <a:bodyPr wrap="square" rtlCol="0">
            <a:spAutoFit/>
          </a:bodyPr>
          <a:lstStyle/>
          <a:p>
            <a:r>
              <a:rPr lang="en-US" sz="6600" b="1" dirty="0" err="1" smtClean="0">
                <a:solidFill>
                  <a:srgbClr val="FF0000"/>
                </a:solidFill>
                <a:latin typeface="Times New Roman" pitchFamily="18" charset="0"/>
                <a:cs typeface="Times New Roman" pitchFamily="18" charset="0"/>
              </a:rPr>
              <a:t>Không</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khí</a:t>
            </a:r>
            <a:r>
              <a:rPr lang="en-US" sz="6600" b="1" dirty="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có</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những</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tính</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chất</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gì</a:t>
            </a:r>
            <a:r>
              <a:rPr lang="en-US" sz="6600" b="1" dirty="0" smtClean="0">
                <a:solidFill>
                  <a:srgbClr val="FF0000"/>
                </a:solidFill>
                <a:latin typeface="Times New Roman" pitchFamily="18" charset="0"/>
                <a:cs typeface="Times New Roman" pitchFamily="18" charset="0"/>
              </a:rPr>
              <a:t>?</a:t>
            </a:r>
            <a:endParaRPr lang="en-US" sz="6600" b="1" dirty="0">
              <a:solidFill>
                <a:srgbClr val="FF0000"/>
              </a:solidFill>
              <a:latin typeface="Times New Roman" pitchFamily="18" charset="0"/>
              <a:cs typeface="Times New Roman" pitchFamily="18" charset="0"/>
            </a:endParaRPr>
          </a:p>
        </p:txBody>
      </p:sp>
      <p:sp>
        <p:nvSpPr>
          <p:cNvPr id="5" name="Rectangle 4"/>
          <p:cNvSpPr/>
          <p:nvPr/>
        </p:nvSpPr>
        <p:spPr>
          <a:xfrm>
            <a:off x="228600" y="457200"/>
            <a:ext cx="8610600" cy="5447645"/>
          </a:xfrm>
          <a:prstGeom prst="rect">
            <a:avLst/>
          </a:prstGeom>
          <a:solidFill>
            <a:schemeClr val="bg1"/>
          </a:solidFill>
        </p:spPr>
        <p:txBody>
          <a:bodyPr wrap="square">
            <a:spAutoFit/>
          </a:bodyPr>
          <a:lstStyle/>
          <a:p>
            <a:r>
              <a:rPr lang="en-US" sz="6000" b="1" dirty="0" err="1" smtClean="0">
                <a:solidFill>
                  <a:srgbClr val="0B0BF5"/>
                </a:solidFill>
                <a:latin typeface="Times New Roman" pitchFamily="18" charset="0"/>
                <a:cs typeface="Times New Roman" pitchFamily="18" charset="0"/>
              </a:rPr>
              <a:t>Tính</a:t>
            </a:r>
            <a:r>
              <a:rPr lang="en-US" sz="6000" b="1" dirty="0" smtClean="0">
                <a:solidFill>
                  <a:srgbClr val="0B0BF5"/>
                </a:solidFill>
                <a:latin typeface="Times New Roman" pitchFamily="18" charset="0"/>
                <a:cs typeface="Times New Roman" pitchFamily="18" charset="0"/>
              </a:rPr>
              <a:t> </a:t>
            </a:r>
            <a:r>
              <a:rPr lang="en-US" sz="6000" b="1" dirty="0" err="1" smtClean="0">
                <a:solidFill>
                  <a:srgbClr val="0B0BF5"/>
                </a:solidFill>
                <a:latin typeface="Times New Roman" pitchFamily="18" charset="0"/>
                <a:cs typeface="Times New Roman" pitchFamily="18" charset="0"/>
              </a:rPr>
              <a:t>chất</a:t>
            </a:r>
            <a:r>
              <a:rPr lang="en-US" sz="6000" b="1" dirty="0" smtClean="0">
                <a:solidFill>
                  <a:srgbClr val="0B0BF5"/>
                </a:solidFill>
                <a:latin typeface="Times New Roman" pitchFamily="18" charset="0"/>
                <a:cs typeface="Times New Roman" pitchFamily="18" charset="0"/>
              </a:rPr>
              <a:t> </a:t>
            </a:r>
            <a:r>
              <a:rPr lang="en-US" sz="6000" b="1" dirty="0" err="1" smtClean="0">
                <a:solidFill>
                  <a:srgbClr val="0B0BF5"/>
                </a:solidFill>
                <a:latin typeface="Times New Roman" pitchFamily="18" charset="0"/>
                <a:cs typeface="Times New Roman" pitchFamily="18" charset="0"/>
              </a:rPr>
              <a:t>của</a:t>
            </a:r>
            <a:r>
              <a:rPr lang="en-US" sz="6000" b="1" dirty="0" smtClean="0">
                <a:solidFill>
                  <a:srgbClr val="0B0BF5"/>
                </a:solidFill>
                <a:latin typeface="Times New Roman" pitchFamily="18" charset="0"/>
                <a:cs typeface="Times New Roman" pitchFamily="18" charset="0"/>
              </a:rPr>
              <a:t> </a:t>
            </a:r>
            <a:r>
              <a:rPr lang="en-US" sz="6000" b="1" dirty="0" err="1" smtClean="0">
                <a:solidFill>
                  <a:srgbClr val="0B0BF5"/>
                </a:solidFill>
                <a:latin typeface="Times New Roman" pitchFamily="18" charset="0"/>
                <a:cs typeface="Times New Roman" pitchFamily="18" charset="0"/>
              </a:rPr>
              <a:t>không</a:t>
            </a:r>
            <a:r>
              <a:rPr lang="en-US" sz="6000" b="1" dirty="0" smtClean="0">
                <a:solidFill>
                  <a:srgbClr val="0B0BF5"/>
                </a:solidFill>
                <a:latin typeface="Times New Roman" pitchFamily="18" charset="0"/>
                <a:cs typeface="Times New Roman" pitchFamily="18" charset="0"/>
              </a:rPr>
              <a:t> </a:t>
            </a:r>
            <a:r>
              <a:rPr lang="en-US" sz="6000" b="1" dirty="0" err="1" smtClean="0">
                <a:solidFill>
                  <a:srgbClr val="0B0BF5"/>
                </a:solidFill>
                <a:latin typeface="Times New Roman" pitchFamily="18" charset="0"/>
                <a:cs typeface="Times New Roman" pitchFamily="18" charset="0"/>
              </a:rPr>
              <a:t>khí</a:t>
            </a:r>
            <a:r>
              <a:rPr lang="en-US" sz="6000" b="1" dirty="0" smtClean="0">
                <a:solidFill>
                  <a:srgbClr val="0B0BF5"/>
                </a:solidFill>
                <a:latin typeface="Times New Roman" pitchFamily="18" charset="0"/>
                <a:cs typeface="Times New Roman" pitchFamily="18" charset="0"/>
              </a:rPr>
              <a:t>:</a:t>
            </a:r>
          </a:p>
          <a:p>
            <a:r>
              <a:rPr lang="en-US" sz="7200" b="1" dirty="0" smtClean="0">
                <a:latin typeface="Times New Roman" pitchFamily="18" charset="0"/>
                <a:cs typeface="Times New Roman" pitchFamily="18" charset="0"/>
              </a:rPr>
              <a:t>- Trong suốt</a:t>
            </a:r>
          </a:p>
          <a:p>
            <a:r>
              <a:rPr lang="en-US" sz="7200" b="1" dirty="0" smtClean="0">
                <a:latin typeface="Times New Roman" pitchFamily="18" charset="0"/>
                <a:cs typeface="Times New Roman" pitchFamily="18" charset="0"/>
              </a:rPr>
              <a:t>- Không </a:t>
            </a:r>
            <a:r>
              <a:rPr lang="en-US" sz="7200" b="1" dirty="0">
                <a:latin typeface="Times New Roman" pitchFamily="18" charset="0"/>
                <a:cs typeface="Times New Roman" pitchFamily="18" charset="0"/>
              </a:rPr>
              <a:t>có </a:t>
            </a:r>
            <a:r>
              <a:rPr lang="en-US" sz="7200" b="1" dirty="0" smtClean="0">
                <a:latin typeface="Times New Roman" pitchFamily="18" charset="0"/>
                <a:cs typeface="Times New Roman" pitchFamily="18" charset="0"/>
              </a:rPr>
              <a:t>màu. </a:t>
            </a:r>
          </a:p>
          <a:p>
            <a:r>
              <a:rPr lang="en-US" sz="7200" b="1" dirty="0" smtClean="0">
                <a:latin typeface="Times New Roman" pitchFamily="18" charset="0"/>
                <a:cs typeface="Times New Roman" pitchFamily="18" charset="0"/>
              </a:rPr>
              <a:t>- </a:t>
            </a:r>
            <a:r>
              <a:rPr lang="en-US" sz="6600" b="1" dirty="0" smtClean="0">
                <a:latin typeface="Times New Roman" pitchFamily="18" charset="0"/>
                <a:cs typeface="Times New Roman" pitchFamily="18" charset="0"/>
              </a:rPr>
              <a:t>Không </a:t>
            </a:r>
            <a:r>
              <a:rPr lang="en-US" sz="6600" b="1" dirty="0">
                <a:latin typeface="Times New Roman" pitchFamily="18" charset="0"/>
                <a:cs typeface="Times New Roman" pitchFamily="18" charset="0"/>
              </a:rPr>
              <a:t>có </a:t>
            </a:r>
            <a:r>
              <a:rPr lang="en-US" sz="6600" b="1" dirty="0" smtClean="0">
                <a:latin typeface="Times New Roman" pitchFamily="18" charset="0"/>
                <a:cs typeface="Times New Roman" pitchFamily="18" charset="0"/>
              </a:rPr>
              <a:t>mùi, không </a:t>
            </a:r>
            <a:r>
              <a:rPr lang="en-US" sz="6600" b="1" dirty="0">
                <a:latin typeface="Times New Roman" pitchFamily="18" charset="0"/>
                <a:cs typeface="Times New Roman" pitchFamily="18" charset="0"/>
              </a:rPr>
              <a:t>có vị.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066800"/>
            <a:ext cx="8305800" cy="2123658"/>
          </a:xfrm>
          <a:prstGeom prst="rect">
            <a:avLst/>
          </a:prstGeom>
          <a:noFill/>
        </p:spPr>
        <p:txBody>
          <a:bodyPr wrap="square" rtlCol="0">
            <a:spAutoFit/>
          </a:bodyPr>
          <a:lstStyle/>
          <a:p>
            <a:pPr algn="ctr"/>
            <a:r>
              <a:rPr lang="en-US" sz="6600" b="1" dirty="0" smtClean="0">
                <a:solidFill>
                  <a:srgbClr val="FF0000"/>
                </a:solidFill>
                <a:latin typeface="Times New Roman" pitchFamily="18" charset="0"/>
                <a:cs typeface="Times New Roman" pitchFamily="18" charset="0"/>
              </a:rPr>
              <a:t>2.Tìm </a:t>
            </a:r>
            <a:r>
              <a:rPr lang="en-US" sz="6600" b="1" dirty="0" err="1" smtClean="0">
                <a:solidFill>
                  <a:srgbClr val="FF0000"/>
                </a:solidFill>
                <a:latin typeface="Times New Roman" pitchFamily="18" charset="0"/>
                <a:cs typeface="Times New Roman" pitchFamily="18" charset="0"/>
              </a:rPr>
              <a:t>hiểu</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hình</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dạng</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của</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không</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khí</a:t>
            </a:r>
            <a:r>
              <a:rPr lang="en-US" sz="6600" b="1" dirty="0" smtClean="0">
                <a:solidFill>
                  <a:srgbClr val="FF0000"/>
                </a:solidFill>
                <a:latin typeface="Times New Roman" pitchFamily="18" charset="0"/>
                <a:cs typeface="Times New Roman" pitchFamily="18" charset="0"/>
              </a:rPr>
              <a:t> </a:t>
            </a:r>
            <a:endParaRPr lang="en-US" sz="6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13321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924800" y="3504264"/>
            <a:ext cx="838200" cy="1200329"/>
          </a:xfrm>
          <a:prstGeom prst="rect">
            <a:avLst/>
          </a:prstGeom>
          <a:noFill/>
          <a:ln w="9525">
            <a:noFill/>
            <a:miter lim="800000"/>
            <a:headEnd/>
            <a:tailEnd/>
          </a:ln>
          <a:effectLst/>
        </p:spPr>
        <p:txBody>
          <a:bodyPr wrap="square">
            <a:spAutoFit/>
          </a:bodyPr>
          <a:lstStyle/>
          <a:p>
            <a:pPr algn="ctr">
              <a:spcBef>
                <a:spcPct val="50000"/>
              </a:spcBef>
            </a:pPr>
            <a:endParaRPr lang="vi-VN" sz="7200">
              <a:latin typeface="Times New Roman" pitchFamily="18" charset="0"/>
            </a:endParaRPr>
          </a:p>
        </p:txBody>
      </p:sp>
      <p:pic>
        <p:nvPicPr>
          <p:cNvPr id="1026" name="Picture 2" descr="Kết quả hình ảnh cho thổi bong bó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6294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44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6172200"/>
            <a:ext cx="9144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67000" y="6211669"/>
            <a:ext cx="2864887" cy="646331"/>
          </a:xfrm>
          <a:prstGeom prst="rect">
            <a:avLst/>
          </a:prstGeom>
        </p:spPr>
        <p:txBody>
          <a:bodyPr wrap="none">
            <a:spAutoFit/>
          </a:bodyPr>
          <a:lstStyle/>
          <a:p>
            <a:pPr algn="ctr"/>
            <a:r>
              <a:rPr lang="en-US" sz="3600" b="1" dirty="0" smtClean="0">
                <a:solidFill>
                  <a:srgbClr val="0B0BF5"/>
                </a:solidFill>
                <a:latin typeface="Times New Roman" pitchFamily="18" charset="0"/>
                <a:cs typeface="Times New Roman" pitchFamily="18" charset="0"/>
              </a:rPr>
              <a:t>THỔI </a:t>
            </a:r>
            <a:r>
              <a:rPr lang="en-US" sz="3600" b="1" dirty="0">
                <a:solidFill>
                  <a:srgbClr val="0B0BF5"/>
                </a:solidFill>
                <a:latin typeface="Times New Roman" pitchFamily="18" charset="0"/>
                <a:cs typeface="Times New Roman" pitchFamily="18" charset="0"/>
              </a:rPr>
              <a:t>BÓNG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610600" cy="1754326"/>
          </a:xfrm>
          <a:prstGeom prst="rect">
            <a:avLst/>
          </a:prstGeom>
        </p:spPr>
        <p:txBody>
          <a:bodyPr wrap="square">
            <a:spAutoFit/>
          </a:bodyPr>
          <a:lstStyle/>
          <a:p>
            <a:r>
              <a:rPr lang="en-US" sz="5400" b="1" dirty="0" err="1">
                <a:solidFill>
                  <a:srgbClr val="0B0BF5"/>
                </a:solidFill>
                <a:latin typeface="Times New Roman" pitchFamily="18" charset="0"/>
                <a:cs typeface="Times New Roman" pitchFamily="18" charset="0"/>
              </a:rPr>
              <a:t>Cái</a:t>
            </a:r>
            <a:r>
              <a:rPr lang="en-US" sz="5400" b="1" dirty="0">
                <a:solidFill>
                  <a:srgbClr val="0B0BF5"/>
                </a:solidFill>
                <a:latin typeface="Times New Roman" pitchFamily="18" charset="0"/>
                <a:cs typeface="Times New Roman" pitchFamily="18" charset="0"/>
              </a:rPr>
              <a:t> </a:t>
            </a:r>
            <a:r>
              <a:rPr lang="en-US" sz="5400" b="1" dirty="0" err="1">
                <a:solidFill>
                  <a:srgbClr val="0B0BF5"/>
                </a:solidFill>
                <a:latin typeface="Times New Roman" pitchFamily="18" charset="0"/>
                <a:cs typeface="Times New Roman" pitchFamily="18" charset="0"/>
              </a:rPr>
              <a:t>gì</a:t>
            </a:r>
            <a:r>
              <a:rPr lang="en-US" sz="5400" b="1" dirty="0">
                <a:solidFill>
                  <a:srgbClr val="0B0BF5"/>
                </a:solidFill>
                <a:latin typeface="Times New Roman" pitchFamily="18" charset="0"/>
                <a:cs typeface="Times New Roman" pitchFamily="18" charset="0"/>
              </a:rPr>
              <a:t> </a:t>
            </a:r>
            <a:r>
              <a:rPr lang="en-US" sz="5400" b="1" dirty="0" err="1">
                <a:solidFill>
                  <a:srgbClr val="0B0BF5"/>
                </a:solidFill>
                <a:latin typeface="Times New Roman" pitchFamily="18" charset="0"/>
                <a:cs typeface="Times New Roman" pitchFamily="18" charset="0"/>
              </a:rPr>
              <a:t>làm</a:t>
            </a:r>
            <a:r>
              <a:rPr lang="en-US" sz="5400" b="1" dirty="0">
                <a:solidFill>
                  <a:srgbClr val="0B0BF5"/>
                </a:solidFill>
                <a:latin typeface="Times New Roman" pitchFamily="18" charset="0"/>
                <a:cs typeface="Times New Roman" pitchFamily="18" charset="0"/>
              </a:rPr>
              <a:t> </a:t>
            </a:r>
            <a:r>
              <a:rPr lang="en-US" sz="5400" b="1" dirty="0" err="1">
                <a:solidFill>
                  <a:srgbClr val="0B0BF5"/>
                </a:solidFill>
                <a:latin typeface="Times New Roman" pitchFamily="18" charset="0"/>
                <a:cs typeface="Times New Roman" pitchFamily="18" charset="0"/>
              </a:rPr>
              <a:t>cho</a:t>
            </a:r>
            <a:r>
              <a:rPr lang="en-US" sz="5400" b="1" dirty="0">
                <a:solidFill>
                  <a:srgbClr val="0B0BF5"/>
                </a:solidFill>
                <a:latin typeface="Times New Roman" pitchFamily="18" charset="0"/>
                <a:cs typeface="Times New Roman" pitchFamily="18" charset="0"/>
              </a:rPr>
              <a:t> </a:t>
            </a:r>
            <a:r>
              <a:rPr lang="en-US" sz="5400" b="1" dirty="0" err="1">
                <a:solidFill>
                  <a:srgbClr val="0B0BF5"/>
                </a:solidFill>
                <a:latin typeface="Times New Roman" pitchFamily="18" charset="0"/>
                <a:cs typeface="Times New Roman" pitchFamily="18" charset="0"/>
              </a:rPr>
              <a:t>những</a:t>
            </a:r>
            <a:r>
              <a:rPr lang="en-US" sz="5400" b="1" dirty="0">
                <a:solidFill>
                  <a:srgbClr val="0B0BF5"/>
                </a:solidFill>
                <a:latin typeface="Times New Roman" pitchFamily="18" charset="0"/>
                <a:cs typeface="Times New Roman" pitchFamily="18" charset="0"/>
              </a:rPr>
              <a:t> </a:t>
            </a:r>
            <a:r>
              <a:rPr lang="en-US" sz="5400" b="1" dirty="0" err="1">
                <a:solidFill>
                  <a:srgbClr val="0B0BF5"/>
                </a:solidFill>
                <a:latin typeface="Times New Roman" pitchFamily="18" charset="0"/>
                <a:cs typeface="Times New Roman" pitchFamily="18" charset="0"/>
              </a:rPr>
              <a:t>quả</a:t>
            </a:r>
            <a:r>
              <a:rPr lang="en-US" sz="5400" b="1" dirty="0">
                <a:solidFill>
                  <a:srgbClr val="0B0BF5"/>
                </a:solidFill>
                <a:latin typeface="Times New Roman" pitchFamily="18" charset="0"/>
                <a:cs typeface="Times New Roman" pitchFamily="18" charset="0"/>
              </a:rPr>
              <a:t> </a:t>
            </a:r>
            <a:r>
              <a:rPr lang="en-US" sz="5400" b="1" dirty="0" err="1">
                <a:solidFill>
                  <a:srgbClr val="0B0BF5"/>
                </a:solidFill>
                <a:latin typeface="Times New Roman" pitchFamily="18" charset="0"/>
                <a:cs typeface="Times New Roman" pitchFamily="18" charset="0"/>
              </a:rPr>
              <a:t>bóng</a:t>
            </a:r>
            <a:r>
              <a:rPr lang="en-US" sz="5400" b="1" dirty="0">
                <a:solidFill>
                  <a:srgbClr val="0B0BF5"/>
                </a:solidFill>
                <a:latin typeface="Times New Roman" pitchFamily="18" charset="0"/>
                <a:cs typeface="Times New Roman" pitchFamily="18" charset="0"/>
              </a:rPr>
              <a:t> </a:t>
            </a:r>
            <a:r>
              <a:rPr lang="en-US" sz="5400" b="1" dirty="0" err="1">
                <a:solidFill>
                  <a:srgbClr val="0B0BF5"/>
                </a:solidFill>
                <a:latin typeface="Times New Roman" pitchFamily="18" charset="0"/>
                <a:cs typeface="Times New Roman" pitchFamily="18" charset="0"/>
              </a:rPr>
              <a:t>căng</a:t>
            </a:r>
            <a:r>
              <a:rPr lang="en-US" sz="5400" b="1" dirty="0">
                <a:solidFill>
                  <a:srgbClr val="0B0BF5"/>
                </a:solidFill>
                <a:latin typeface="Times New Roman" pitchFamily="18" charset="0"/>
                <a:cs typeface="Times New Roman" pitchFamily="18" charset="0"/>
              </a:rPr>
              <a:t> </a:t>
            </a:r>
            <a:r>
              <a:rPr lang="en-US" sz="5400" b="1" dirty="0" err="1">
                <a:solidFill>
                  <a:srgbClr val="0B0BF5"/>
                </a:solidFill>
                <a:latin typeface="Times New Roman" pitchFamily="18" charset="0"/>
                <a:cs typeface="Times New Roman" pitchFamily="18" charset="0"/>
              </a:rPr>
              <a:t>phồng</a:t>
            </a:r>
            <a:r>
              <a:rPr lang="en-US" sz="5400" b="1" dirty="0">
                <a:solidFill>
                  <a:srgbClr val="0B0BF5"/>
                </a:solidFill>
                <a:latin typeface="Times New Roman" pitchFamily="18" charset="0"/>
                <a:cs typeface="Times New Roman" pitchFamily="18" charset="0"/>
              </a:rPr>
              <a:t> </a:t>
            </a:r>
            <a:r>
              <a:rPr lang="en-US" sz="5400" b="1" dirty="0" err="1">
                <a:solidFill>
                  <a:srgbClr val="0B0BF5"/>
                </a:solidFill>
                <a:latin typeface="Times New Roman" pitchFamily="18" charset="0"/>
                <a:cs typeface="Times New Roman" pitchFamily="18" charset="0"/>
              </a:rPr>
              <a:t>lên</a:t>
            </a:r>
            <a:r>
              <a:rPr lang="en-US" sz="5400" b="1" dirty="0">
                <a:solidFill>
                  <a:srgbClr val="0B0BF5"/>
                </a:solidFill>
                <a:latin typeface="Times New Roman" pitchFamily="18" charset="0"/>
                <a:cs typeface="Times New Roman" pitchFamily="18" charset="0"/>
              </a:rPr>
              <a:t>?</a:t>
            </a:r>
          </a:p>
        </p:txBody>
      </p:sp>
      <p:sp>
        <p:nvSpPr>
          <p:cNvPr id="3" name="Rectangle 2"/>
          <p:cNvSpPr/>
          <p:nvPr/>
        </p:nvSpPr>
        <p:spPr>
          <a:xfrm>
            <a:off x="342900" y="2362200"/>
            <a:ext cx="8382000" cy="3139321"/>
          </a:xfrm>
          <a:prstGeom prst="rect">
            <a:avLst/>
          </a:prstGeom>
        </p:spPr>
        <p:txBody>
          <a:bodyPr wrap="square">
            <a:spAutoFit/>
          </a:bodyPr>
          <a:lstStyle/>
          <a:p>
            <a:r>
              <a:rPr lang="en-US" sz="6600" b="1" dirty="0" err="1">
                <a:latin typeface="Times New Roman" pitchFamily="18" charset="0"/>
                <a:cs typeface="Times New Roman" pitchFamily="18" charset="0"/>
              </a:rPr>
              <a:t>Không</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khí</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làm</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cho</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quả</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bóng</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căng</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phồng</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lên</a:t>
            </a:r>
            <a:r>
              <a:rPr lang="en-US" sz="6600" b="1" dirty="0">
                <a:latin typeface="Times New Roman" pitchFamily="18" charset="0"/>
                <a:cs typeface="Times New Roman" pitchFamily="18" charset="0"/>
              </a:rPr>
              <a:t>.</a:t>
            </a:r>
          </a:p>
        </p:txBody>
      </p:sp>
    </p:spTree>
    <p:extLst>
      <p:ext uri="{BB962C8B-B14F-4D97-AF65-F5344CB8AC3E}">
        <p14:creationId xmlns:p14="http://schemas.microsoft.com/office/powerpoint/2010/main" val="51565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Kết quả hình ảnh cho hình bong bó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76401"/>
            <a:ext cx="8458200" cy="50190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1118" y="152400"/>
            <a:ext cx="8638082" cy="1446550"/>
          </a:xfrm>
          <a:prstGeom prst="rect">
            <a:avLst/>
          </a:prstGeom>
        </p:spPr>
        <p:txBody>
          <a:bodyPr wrap="square">
            <a:spAutoFit/>
          </a:bodyPr>
          <a:lstStyle/>
          <a:p>
            <a:r>
              <a:rPr lang="vi-VN" sz="4400" b="1" dirty="0">
                <a:latin typeface="Arial" pitchFamily="34" charset="0"/>
                <a:cs typeface="Arial" pitchFamily="34" charset="0"/>
              </a:rPr>
              <a:t>Các quả bóng này có hình dạng như thế nào?</a:t>
            </a:r>
            <a:endParaRPr lang="en-US" sz="4400" b="1" dirty="0">
              <a:latin typeface="Arial" pitchFamily="34" charset="0"/>
              <a:cs typeface="Arial" pitchFamily="34" charset="0"/>
            </a:endParaRPr>
          </a:p>
        </p:txBody>
      </p:sp>
      <p:sp>
        <p:nvSpPr>
          <p:cNvPr id="3" name="Rectangle 2"/>
          <p:cNvSpPr/>
          <p:nvPr/>
        </p:nvSpPr>
        <p:spPr>
          <a:xfrm>
            <a:off x="152400" y="152400"/>
            <a:ext cx="8839200" cy="1446550"/>
          </a:xfrm>
          <a:prstGeom prst="rect">
            <a:avLst/>
          </a:prstGeom>
          <a:solidFill>
            <a:schemeClr val="bg1"/>
          </a:solidFill>
        </p:spPr>
        <p:txBody>
          <a:bodyPr wrap="square">
            <a:spAutoFit/>
          </a:bodyPr>
          <a:lstStyle/>
          <a:p>
            <a:r>
              <a:rPr lang="en-US" sz="4400" b="1" dirty="0" err="1" smtClean="0">
                <a:solidFill>
                  <a:srgbClr val="0B0BF5"/>
                </a:solidFill>
                <a:latin typeface="Times New Roman" pitchFamily="18" charset="0"/>
                <a:cs typeface="Times New Roman" pitchFamily="18" charset="0"/>
              </a:rPr>
              <a:t>Các</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quả</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bóng</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này</a:t>
            </a:r>
            <a:r>
              <a:rPr lang="en-US" sz="4400" b="1" dirty="0" smtClean="0">
                <a:solidFill>
                  <a:srgbClr val="0B0BF5"/>
                </a:solidFill>
                <a:latin typeface="Times New Roman" pitchFamily="18" charset="0"/>
                <a:cs typeface="Times New Roman" pitchFamily="18" charset="0"/>
              </a:rPr>
              <a:t>: To</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nhỏ</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hình</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thù</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các</a:t>
            </a:r>
            <a:r>
              <a:rPr lang="en-US" sz="4400" b="1" dirty="0">
                <a:solidFill>
                  <a:srgbClr val="0B0BF5"/>
                </a:solidFill>
                <a:latin typeface="Times New Roman" pitchFamily="18" charset="0"/>
                <a:cs typeface="Times New Roman" pitchFamily="18" charset="0"/>
              </a:rPr>
              <a:t> con </a:t>
            </a:r>
            <a:r>
              <a:rPr lang="en-US" sz="4400" b="1" dirty="0" err="1">
                <a:solidFill>
                  <a:srgbClr val="0B0BF5"/>
                </a:solidFill>
                <a:latin typeface="Times New Roman" pitchFamily="18" charset="0"/>
                <a:cs typeface="Times New Roman" pitchFamily="18" charset="0"/>
              </a:rPr>
              <a:t>vật</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khác</a:t>
            </a:r>
            <a:r>
              <a:rPr lang="en-US" sz="4400" b="1" dirty="0">
                <a:solidFill>
                  <a:srgbClr val="0B0BF5"/>
                </a:solidFill>
                <a:latin typeface="Times New Roman" pitchFamily="18" charset="0"/>
                <a:cs typeface="Times New Roman" pitchFamily="18" charset="0"/>
              </a:rPr>
              <a:t> </a:t>
            </a:r>
            <a:r>
              <a:rPr lang="en-US" sz="4400" b="1" dirty="0" err="1">
                <a:solidFill>
                  <a:srgbClr val="0B0BF5"/>
                </a:solidFill>
                <a:latin typeface="Times New Roman" pitchFamily="18" charset="0"/>
                <a:cs typeface="Times New Roman" pitchFamily="18" charset="0"/>
              </a:rPr>
              <a:t>nhau</a:t>
            </a:r>
            <a:r>
              <a:rPr lang="en-US" sz="4400" b="1" dirty="0">
                <a:solidFill>
                  <a:srgbClr val="0B0BF5"/>
                </a:solidFill>
                <a:latin typeface="Times New Roman" pitchFamily="18" charset="0"/>
                <a:cs typeface="Times New Roman" pitchFamily="18" charset="0"/>
              </a:rPr>
              <a:t> </a:t>
            </a:r>
          </a:p>
        </p:txBody>
      </p:sp>
    </p:spTree>
    <p:extLst>
      <p:ext uri="{BB962C8B-B14F-4D97-AF65-F5344CB8AC3E}">
        <p14:creationId xmlns:p14="http://schemas.microsoft.com/office/powerpoint/2010/main" val="37474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534400" cy="2585323"/>
          </a:xfrm>
          <a:prstGeom prst="rect">
            <a:avLst/>
          </a:prstGeom>
        </p:spPr>
        <p:txBody>
          <a:bodyPr wrap="square">
            <a:spAutoFit/>
          </a:bodyPr>
          <a:lstStyle/>
          <a:p>
            <a:r>
              <a:rPr lang="vi-VN" sz="5400" b="1" dirty="0">
                <a:solidFill>
                  <a:srgbClr val="0B0BF5"/>
                </a:solidFill>
                <a:latin typeface="+mj-lt"/>
                <a:cs typeface="Arial" pitchFamily="34" charset="0"/>
              </a:rPr>
              <a:t>Điều đó chứng tỏ không khí có hình dạng nhất định không? </a:t>
            </a:r>
            <a:r>
              <a:rPr lang="en-US" sz="5400" b="1" dirty="0" err="1">
                <a:solidFill>
                  <a:srgbClr val="0B0BF5"/>
                </a:solidFill>
                <a:latin typeface="Times New Roman" pitchFamily="18" charset="0"/>
                <a:cs typeface="Times New Roman" pitchFamily="18" charset="0"/>
              </a:rPr>
              <a:t>Vì</a:t>
            </a:r>
            <a:r>
              <a:rPr lang="en-US" sz="5400" b="1" dirty="0">
                <a:solidFill>
                  <a:srgbClr val="0B0BF5"/>
                </a:solidFill>
                <a:latin typeface="Times New Roman" pitchFamily="18" charset="0"/>
                <a:cs typeface="Times New Roman" pitchFamily="18" charset="0"/>
              </a:rPr>
              <a:t> </a:t>
            </a:r>
            <a:r>
              <a:rPr lang="en-US" sz="5400" b="1" dirty="0" err="1">
                <a:solidFill>
                  <a:srgbClr val="0B0BF5"/>
                </a:solidFill>
                <a:latin typeface="Times New Roman" pitchFamily="18" charset="0"/>
                <a:cs typeface="Times New Roman" pitchFamily="18" charset="0"/>
              </a:rPr>
              <a:t>sao</a:t>
            </a:r>
            <a:r>
              <a:rPr lang="en-US" sz="5400" b="1" dirty="0">
                <a:solidFill>
                  <a:srgbClr val="0B0BF5"/>
                </a:solidFill>
                <a:latin typeface="Times New Roman" pitchFamily="18" charset="0"/>
                <a:cs typeface="Times New Roman" pitchFamily="18" charset="0"/>
              </a:rPr>
              <a:t>?</a:t>
            </a:r>
          </a:p>
        </p:txBody>
      </p:sp>
      <p:sp>
        <p:nvSpPr>
          <p:cNvPr id="3" name="Rectangle 2"/>
          <p:cNvSpPr/>
          <p:nvPr/>
        </p:nvSpPr>
        <p:spPr>
          <a:xfrm>
            <a:off x="228600" y="2819400"/>
            <a:ext cx="8915400" cy="3785652"/>
          </a:xfrm>
          <a:prstGeom prst="rect">
            <a:avLst/>
          </a:prstGeom>
        </p:spPr>
        <p:txBody>
          <a:bodyPr wrap="square">
            <a:spAutoFit/>
          </a:bodyPr>
          <a:lstStyle/>
          <a:p>
            <a:r>
              <a:rPr lang="vi-VN" sz="6000" b="1" dirty="0">
                <a:latin typeface="+mj-lt"/>
                <a:cs typeface="Arial" pitchFamily="34" charset="0"/>
              </a:rPr>
              <a:t>Không khí không có hình dạng nhất định mà nó phụ thuộc vào hình dạng của vật chứa nó. </a:t>
            </a:r>
            <a:endParaRPr lang="en-US" sz="6000" b="1" dirty="0">
              <a:latin typeface="+mj-lt"/>
              <a:cs typeface="Arial" pitchFamily="34" charset="0"/>
            </a:endParaRPr>
          </a:p>
        </p:txBody>
      </p:sp>
    </p:spTree>
    <p:extLst>
      <p:ext uri="{BB962C8B-B14F-4D97-AF65-F5344CB8AC3E}">
        <p14:creationId xmlns:p14="http://schemas.microsoft.com/office/powerpoint/2010/main" val="172733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28600"/>
            <a:ext cx="8915400" cy="6186309"/>
          </a:xfrm>
          <a:prstGeom prst="rect">
            <a:avLst/>
          </a:prstGeom>
        </p:spPr>
        <p:txBody>
          <a:bodyPr wrap="square">
            <a:spAutoFit/>
          </a:bodyPr>
          <a:lstStyle/>
          <a:p>
            <a:r>
              <a:rPr lang="en-US" sz="6600" b="1" dirty="0" err="1">
                <a:latin typeface="Times New Roman" pitchFamily="18" charset="0"/>
                <a:cs typeface="Times New Roman" pitchFamily="18" charset="0"/>
              </a:rPr>
              <a:t>Không</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khí</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không</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có</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hình</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dạng</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nhất</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định</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mà</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nó</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có</a:t>
            </a:r>
            <a:r>
              <a:rPr lang="en-US" sz="6600" b="1" dirty="0">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hình</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dạng</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của</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toàn</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bộ</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khoảng</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trống</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bên</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trong</a:t>
            </a:r>
            <a:r>
              <a:rPr lang="en-US" sz="6600" b="1" dirty="0">
                <a:latin typeface="Times New Roman" pitchFamily="18" charset="0"/>
                <a:cs typeface="Times New Roman" pitchFamily="18" charset="0"/>
              </a:rPr>
              <a:t> </a:t>
            </a:r>
            <a:r>
              <a:rPr lang="en-US" sz="6600" b="1" dirty="0" err="1">
                <a:latin typeface="Times New Roman" pitchFamily="18" charset="0"/>
                <a:cs typeface="Times New Roman" pitchFamily="18" charset="0"/>
              </a:rPr>
              <a:t>của</a:t>
            </a:r>
            <a:r>
              <a:rPr lang="en-US" sz="6600" b="1" dirty="0">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vật</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chứa</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nó</a:t>
            </a:r>
            <a:r>
              <a:rPr lang="en-US" sz="6600" b="1" dirty="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374" y="228600"/>
            <a:ext cx="8686800" cy="643253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400" b="1" dirty="0" err="1" smtClean="0">
                <a:solidFill>
                  <a:srgbClr val="0B0BF5"/>
                </a:solidFill>
                <a:latin typeface="Times New Roman" pitchFamily="18" charset="0"/>
                <a:cs typeface="Times New Roman" pitchFamily="18" charset="0"/>
              </a:rPr>
              <a:t>Hình</a:t>
            </a:r>
            <a:r>
              <a:rPr lang="en-US" sz="4400" b="1" dirty="0" smtClean="0">
                <a:solidFill>
                  <a:srgbClr val="0B0BF5"/>
                </a:solidFill>
                <a:latin typeface="Times New Roman" pitchFamily="18" charset="0"/>
                <a:cs typeface="Times New Roman" pitchFamily="18" charset="0"/>
              </a:rPr>
              <a:t> 2a  </a:t>
            </a:r>
            <a:r>
              <a:rPr lang="en-US" sz="4400" b="1" dirty="0" err="1" smtClean="0">
                <a:solidFill>
                  <a:srgbClr val="0B0BF5"/>
                </a:solidFill>
                <a:latin typeface="Times New Roman" pitchFamily="18" charset="0"/>
                <a:cs typeface="Times New Roman" pitchFamily="18" charset="0"/>
              </a:rPr>
              <a:t>sơ</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đồ</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của</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một</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chiếc</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bơm</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tiêm</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đã</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được</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bịt</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kín</a:t>
            </a:r>
            <a:r>
              <a:rPr lang="en-US" sz="4400" b="1" dirty="0" smtClean="0">
                <a:solidFill>
                  <a:srgbClr val="0B0BF5"/>
                </a:solidFill>
                <a:latin typeface="Times New Roman" pitchFamily="18" charset="0"/>
                <a:cs typeface="Times New Roman" pitchFamily="18" charset="0"/>
              </a:rPr>
              <a:t> ở </a:t>
            </a:r>
            <a:r>
              <a:rPr lang="en-US" sz="4400" b="1" dirty="0" err="1" smtClean="0">
                <a:solidFill>
                  <a:srgbClr val="0B0BF5"/>
                </a:solidFill>
                <a:latin typeface="Times New Roman" pitchFamily="18" charset="0"/>
                <a:cs typeface="Times New Roman" pitchFamily="18" charset="0"/>
              </a:rPr>
              <a:t>đầu</a:t>
            </a:r>
            <a:r>
              <a:rPr lang="en-US" sz="4400" b="1" dirty="0" smtClean="0">
                <a:solidFill>
                  <a:srgbClr val="0B0BF5"/>
                </a:solidFill>
                <a:latin typeface="Times New Roman" pitchFamily="18" charset="0"/>
                <a:cs typeface="Times New Roman" pitchFamily="18" charset="0"/>
              </a:rPr>
              <a:t> </a:t>
            </a:r>
            <a:r>
              <a:rPr lang="en-US" sz="4400" b="1" dirty="0" err="1" smtClean="0">
                <a:solidFill>
                  <a:srgbClr val="0B0BF5"/>
                </a:solidFill>
                <a:latin typeface="Times New Roman" pitchFamily="18" charset="0"/>
                <a:cs typeface="Times New Roman" pitchFamily="18" charset="0"/>
              </a:rPr>
              <a:t>dưới</a:t>
            </a:r>
            <a:r>
              <a:rPr lang="en-US" sz="4400" b="1" dirty="0" smtClean="0">
                <a:solidFill>
                  <a:srgbClr val="0B0BF5"/>
                </a:solidFill>
                <a:latin typeface="Times New Roman" pitchFamily="18" charset="0"/>
                <a:cs typeface="Times New Roman" pitchFamily="18" charset="0"/>
              </a:rPr>
              <a:t>. </a:t>
            </a:r>
          </a:p>
          <a:p>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Hãy</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mô</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tả</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hiện</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tượng</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xảy</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ra</a:t>
            </a:r>
            <a:r>
              <a:rPr lang="en-US" sz="5400" b="1" dirty="0" smtClean="0">
                <a:solidFill>
                  <a:srgbClr val="FF0000"/>
                </a:solidFill>
                <a:latin typeface="Times New Roman" pitchFamily="18" charset="0"/>
                <a:cs typeface="Times New Roman" pitchFamily="18" charset="0"/>
              </a:rPr>
              <a:t> ở </a:t>
            </a:r>
            <a:r>
              <a:rPr lang="en-US" sz="5400" b="1" dirty="0" err="1" smtClean="0">
                <a:solidFill>
                  <a:srgbClr val="FF0000"/>
                </a:solidFill>
                <a:latin typeface="Times New Roman" pitchFamily="18" charset="0"/>
                <a:cs typeface="Times New Roman" pitchFamily="18" charset="0"/>
              </a:rPr>
              <a:t>hình</a:t>
            </a:r>
            <a:r>
              <a:rPr lang="en-US" sz="5400" b="1" dirty="0" smtClean="0">
                <a:solidFill>
                  <a:srgbClr val="FF0000"/>
                </a:solidFill>
                <a:latin typeface="Times New Roman" pitchFamily="18" charset="0"/>
                <a:cs typeface="Times New Roman" pitchFamily="18" charset="0"/>
              </a:rPr>
              <a:t> 2b </a:t>
            </a:r>
            <a:r>
              <a:rPr lang="en-US" sz="5400" b="1" dirty="0" err="1" smtClean="0">
                <a:solidFill>
                  <a:srgbClr val="FF0000"/>
                </a:solidFill>
                <a:latin typeface="Times New Roman" pitchFamily="18" charset="0"/>
                <a:cs typeface="Times New Roman" pitchFamily="18" charset="0"/>
              </a:rPr>
              <a:t>và</a:t>
            </a:r>
            <a:r>
              <a:rPr lang="en-US" sz="5400" b="1" dirty="0" smtClean="0">
                <a:solidFill>
                  <a:srgbClr val="FF0000"/>
                </a:solidFill>
                <a:latin typeface="Times New Roman" pitchFamily="18" charset="0"/>
                <a:cs typeface="Times New Roman" pitchFamily="18" charset="0"/>
              </a:rPr>
              <a:t> 2c. </a:t>
            </a:r>
          </a:p>
          <a:p>
            <a:r>
              <a:rPr lang="en-US" sz="5400" b="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Sử</a:t>
            </a:r>
            <a:r>
              <a:rPr lang="en-US" sz="5400" b="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dụng</a:t>
            </a:r>
            <a:r>
              <a:rPr lang="en-US" sz="5400" b="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các</a:t>
            </a:r>
            <a:r>
              <a:rPr lang="en-US" sz="5400" b="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từ</a:t>
            </a:r>
            <a:r>
              <a:rPr lang="en-US" sz="5400" b="1" dirty="0" smtClean="0">
                <a:solidFill>
                  <a:srgbClr val="0B0BF5"/>
                </a:solidFill>
                <a:latin typeface="Times New Roman" pitchFamily="18" charset="0"/>
                <a:cs typeface="Times New Roman" pitchFamily="18" charset="0"/>
              </a:rPr>
              <a:t> </a:t>
            </a:r>
            <a:r>
              <a:rPr lang="en-US" sz="5400" b="1" i="1" dirty="0" err="1" smtClean="0">
                <a:solidFill>
                  <a:srgbClr val="0B0BF5"/>
                </a:solidFill>
                <a:latin typeface="Times New Roman" pitchFamily="18" charset="0"/>
                <a:cs typeface="Times New Roman" pitchFamily="18" charset="0"/>
              </a:rPr>
              <a:t>nén</a:t>
            </a:r>
            <a:r>
              <a:rPr lang="en-US" sz="5400" b="1" i="1" dirty="0" smtClean="0">
                <a:solidFill>
                  <a:srgbClr val="0B0BF5"/>
                </a:solidFill>
                <a:latin typeface="Times New Roman" pitchFamily="18" charset="0"/>
                <a:cs typeface="Times New Roman" pitchFamily="18" charset="0"/>
              </a:rPr>
              <a:t> </a:t>
            </a:r>
            <a:r>
              <a:rPr lang="en-US" sz="5400" b="1" i="1" dirty="0" err="1" smtClean="0">
                <a:solidFill>
                  <a:srgbClr val="0B0BF5"/>
                </a:solidFill>
                <a:latin typeface="Times New Roman" pitchFamily="18" charset="0"/>
                <a:cs typeface="Times New Roman" pitchFamily="18" charset="0"/>
              </a:rPr>
              <a:t>lại</a:t>
            </a:r>
            <a:r>
              <a:rPr lang="en-US" sz="5400" b="1" i="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và</a:t>
            </a:r>
            <a:r>
              <a:rPr lang="en-US" sz="5400" b="1" dirty="0" smtClean="0">
                <a:solidFill>
                  <a:srgbClr val="0B0BF5"/>
                </a:solidFill>
                <a:latin typeface="Times New Roman" pitchFamily="18" charset="0"/>
                <a:cs typeface="Times New Roman" pitchFamily="18" charset="0"/>
              </a:rPr>
              <a:t> </a:t>
            </a:r>
            <a:r>
              <a:rPr lang="en-US" sz="5400" b="1" i="1" dirty="0" err="1" smtClean="0">
                <a:solidFill>
                  <a:srgbClr val="0B0BF5"/>
                </a:solidFill>
                <a:latin typeface="Times New Roman" pitchFamily="18" charset="0"/>
                <a:cs typeface="Times New Roman" pitchFamily="18" charset="0"/>
              </a:rPr>
              <a:t>giãn</a:t>
            </a:r>
            <a:r>
              <a:rPr lang="en-US" sz="5400" b="1" i="1" dirty="0" smtClean="0">
                <a:solidFill>
                  <a:srgbClr val="0B0BF5"/>
                </a:solidFill>
                <a:latin typeface="Times New Roman" pitchFamily="18" charset="0"/>
                <a:cs typeface="Times New Roman" pitchFamily="18" charset="0"/>
              </a:rPr>
              <a:t> </a:t>
            </a:r>
            <a:r>
              <a:rPr lang="en-US" sz="5400" b="1" i="1" dirty="0" err="1" smtClean="0">
                <a:solidFill>
                  <a:srgbClr val="0B0BF5"/>
                </a:solidFill>
                <a:latin typeface="Times New Roman" pitchFamily="18" charset="0"/>
                <a:cs typeface="Times New Roman" pitchFamily="18" charset="0"/>
              </a:rPr>
              <a:t>ra</a:t>
            </a:r>
            <a:r>
              <a:rPr lang="en-US" sz="5400" b="1" i="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để</a:t>
            </a:r>
            <a:r>
              <a:rPr lang="en-US" sz="5400" b="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nói</a:t>
            </a:r>
            <a:r>
              <a:rPr lang="en-US" sz="5400" b="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về</a:t>
            </a:r>
            <a:r>
              <a:rPr lang="en-US" sz="5400" b="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tính</a:t>
            </a:r>
            <a:r>
              <a:rPr lang="en-US" sz="5400" b="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chất</a:t>
            </a:r>
            <a:r>
              <a:rPr lang="en-US" sz="5400" b="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của</a:t>
            </a:r>
            <a:r>
              <a:rPr lang="en-US" sz="5400" b="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không</a:t>
            </a:r>
            <a:r>
              <a:rPr lang="en-US" sz="5400" b="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khí</a:t>
            </a:r>
            <a:r>
              <a:rPr lang="en-US" sz="5400" b="1" dirty="0" smtClean="0">
                <a:solidFill>
                  <a:srgbClr val="0B0BF5"/>
                </a:solidFill>
                <a:latin typeface="Times New Roman" pitchFamily="18" charset="0"/>
                <a:cs typeface="Times New Roman" pitchFamily="18" charset="0"/>
              </a:rPr>
              <a:t> qua </a:t>
            </a:r>
            <a:r>
              <a:rPr lang="en-US" sz="5400" b="1" dirty="0" err="1" smtClean="0">
                <a:solidFill>
                  <a:srgbClr val="0B0BF5"/>
                </a:solidFill>
                <a:latin typeface="Times New Roman" pitchFamily="18" charset="0"/>
                <a:cs typeface="Times New Roman" pitchFamily="18" charset="0"/>
              </a:rPr>
              <a:t>thí</a:t>
            </a:r>
            <a:r>
              <a:rPr lang="en-US" sz="5400" b="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nghiệm</a:t>
            </a:r>
            <a:r>
              <a:rPr lang="en-US" sz="5400" b="1" dirty="0" smtClean="0">
                <a:solidFill>
                  <a:srgbClr val="0B0BF5"/>
                </a:solidFill>
                <a:latin typeface="Times New Roman" pitchFamily="18" charset="0"/>
                <a:cs typeface="Times New Roman" pitchFamily="18" charset="0"/>
              </a:rPr>
              <a:t> </a:t>
            </a:r>
            <a:r>
              <a:rPr lang="en-US" sz="5400" b="1" dirty="0" err="1" smtClean="0">
                <a:solidFill>
                  <a:srgbClr val="0B0BF5"/>
                </a:solidFill>
                <a:latin typeface="Times New Roman" pitchFamily="18" charset="0"/>
                <a:cs typeface="Times New Roman" pitchFamily="18" charset="0"/>
              </a:rPr>
              <a:t>này</a:t>
            </a:r>
            <a:r>
              <a:rPr lang="en-US" sz="5400" b="1" dirty="0" smtClean="0">
                <a:solidFill>
                  <a:srgbClr val="0B0BF5"/>
                </a:solidFill>
                <a:latin typeface="Times New Roman" pitchFamily="18" charset="0"/>
                <a:cs typeface="Times New Roman" pitchFamily="18" charset="0"/>
              </a:rPr>
              <a:t>. </a:t>
            </a:r>
            <a:endParaRPr lang="en-US" sz="5400" b="1" dirty="0">
              <a:solidFill>
                <a:srgbClr val="0B0BF5"/>
              </a:solidFill>
              <a:latin typeface="Times New Roman" pitchFamily="18" charset="0"/>
              <a:cs typeface="Times New Roman" pitchFamily="18" charset="0"/>
            </a:endParaRPr>
          </a:p>
        </p:txBody>
      </p:sp>
    </p:spTree>
    <p:extLst>
      <p:ext uri="{BB962C8B-B14F-4D97-AF65-F5344CB8AC3E}">
        <p14:creationId xmlns:p14="http://schemas.microsoft.com/office/powerpoint/2010/main" val="3226919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09600"/>
            <a:ext cx="8610600" cy="3139321"/>
          </a:xfrm>
          <a:prstGeom prst="rect">
            <a:avLst/>
          </a:prstGeom>
          <a:solidFill>
            <a:schemeClr val="bg1"/>
          </a:solidFill>
        </p:spPr>
        <p:txBody>
          <a:bodyPr wrap="square" rtlCol="0">
            <a:spAutoFit/>
          </a:bodyPr>
          <a:lstStyle/>
          <a:p>
            <a:r>
              <a:rPr lang="en-US" sz="6600" b="1" dirty="0" smtClean="0">
                <a:solidFill>
                  <a:srgbClr val="FF0000"/>
                </a:solidFill>
                <a:latin typeface="Times New Roman" pitchFamily="18" charset="0"/>
                <a:cs typeface="Times New Roman" pitchFamily="18" charset="0"/>
              </a:rPr>
              <a:t>3.Tìm </a:t>
            </a:r>
            <a:r>
              <a:rPr lang="en-US" sz="6600" b="1" dirty="0" err="1" smtClean="0">
                <a:solidFill>
                  <a:srgbClr val="FF0000"/>
                </a:solidFill>
                <a:latin typeface="Times New Roman" pitchFamily="18" charset="0"/>
                <a:cs typeface="Times New Roman" pitchFamily="18" charset="0"/>
              </a:rPr>
              <a:t>hiểu</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tính</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chất</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bị</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nén</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lại</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và</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giãn</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ra</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của</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không</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khí</a:t>
            </a:r>
            <a:r>
              <a:rPr lang="en-US" sz="6600" b="1" dirty="0" smtClean="0">
                <a:solidFill>
                  <a:srgbClr val="FF0000"/>
                </a:solidFill>
                <a:latin typeface="Times New Roman" pitchFamily="18" charset="0"/>
                <a:cs typeface="Times New Roman" pitchFamily="18" charset="0"/>
              </a:rPr>
              <a:t>. </a:t>
            </a:r>
            <a:endParaRPr lang="en-US" sz="6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3035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839200" cy="5632311"/>
          </a:xfrm>
          <a:prstGeom prst="rect">
            <a:avLst/>
          </a:prstGeom>
        </p:spPr>
        <p:txBody>
          <a:bodyPr wrap="square">
            <a:spAutoFit/>
          </a:bodyPr>
          <a:lstStyle/>
          <a:p>
            <a:r>
              <a:rPr lang="en-US" sz="6000" b="1" dirty="0" err="1">
                <a:latin typeface="Times New Roman" pitchFamily="18" charset="0"/>
                <a:cs typeface="Times New Roman" pitchFamily="18" charset="0"/>
              </a:rPr>
              <a:t>Q</a:t>
            </a:r>
            <a:r>
              <a:rPr lang="en-US" sz="6000" b="1" dirty="0" err="1" smtClean="0">
                <a:latin typeface="Times New Roman" pitchFamily="18" charset="0"/>
                <a:cs typeface="Times New Roman" pitchFamily="18" charset="0"/>
              </a:rPr>
              <a:t>uan</a:t>
            </a:r>
            <a:r>
              <a:rPr lang="en-US" sz="6000" b="1" dirty="0" smtClean="0">
                <a:latin typeface="Times New Roman" pitchFamily="18" charset="0"/>
                <a:cs typeface="Times New Roman" pitchFamily="18" charset="0"/>
              </a:rPr>
              <a:t> </a:t>
            </a:r>
            <a:r>
              <a:rPr lang="en-US" sz="6000" b="1" dirty="0" err="1">
                <a:latin typeface="Times New Roman" pitchFamily="18" charset="0"/>
                <a:cs typeface="Times New Roman" pitchFamily="18" charset="0"/>
              </a:rPr>
              <a:t>sát</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hình</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vẽ</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và</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mô</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tả</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hiện</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tượng</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xảy</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ra</a:t>
            </a:r>
            <a:r>
              <a:rPr lang="en-US" sz="6000" b="1" dirty="0">
                <a:latin typeface="Times New Roman" pitchFamily="18" charset="0"/>
                <a:cs typeface="Times New Roman" pitchFamily="18" charset="0"/>
              </a:rPr>
              <a:t> ở </a:t>
            </a:r>
            <a:r>
              <a:rPr lang="en-US" sz="6000" b="1" dirty="0" err="1">
                <a:latin typeface="Times New Roman" pitchFamily="18" charset="0"/>
                <a:cs typeface="Times New Roman" pitchFamily="18" charset="0"/>
              </a:rPr>
              <a:t>hình</a:t>
            </a:r>
            <a:r>
              <a:rPr lang="en-US" sz="6000" b="1" dirty="0">
                <a:latin typeface="Times New Roman" pitchFamily="18" charset="0"/>
                <a:cs typeface="Times New Roman" pitchFamily="18" charset="0"/>
              </a:rPr>
              <a:t> 2b, 2c </a:t>
            </a:r>
            <a:r>
              <a:rPr lang="en-US" sz="6000" b="1" dirty="0" err="1">
                <a:latin typeface="Times New Roman" pitchFamily="18" charset="0"/>
                <a:cs typeface="Times New Roman" pitchFamily="18" charset="0"/>
              </a:rPr>
              <a:t>và</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sử</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dụng</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các</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từ</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nén</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lại</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và</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giãn</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ra</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để</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nói</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về</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tính</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chất</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của</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không</a:t>
            </a:r>
            <a:r>
              <a:rPr lang="en-US" sz="6000" b="1" dirty="0">
                <a:latin typeface="Times New Roman" pitchFamily="18" charset="0"/>
                <a:cs typeface="Times New Roman" pitchFamily="18" charset="0"/>
              </a:rPr>
              <a:t> </a:t>
            </a:r>
            <a:r>
              <a:rPr lang="en-US" sz="6000" b="1" dirty="0" err="1">
                <a:latin typeface="Times New Roman" pitchFamily="18" charset="0"/>
                <a:cs typeface="Times New Roman" pitchFamily="18" charset="0"/>
              </a:rPr>
              <a:t>khí</a:t>
            </a:r>
            <a:r>
              <a:rPr lang="en-US" sz="6000" b="1" dirty="0">
                <a:latin typeface="Times New Roman" pitchFamily="18" charset="0"/>
                <a:cs typeface="Times New Roman" pitchFamily="18" charset="0"/>
              </a:rPr>
              <a:t>. </a:t>
            </a:r>
          </a:p>
        </p:txBody>
      </p:sp>
    </p:spTree>
    <p:extLst>
      <p:ext uri="{BB962C8B-B14F-4D97-AF65-F5344CB8AC3E}">
        <p14:creationId xmlns:p14="http://schemas.microsoft.com/office/powerpoint/2010/main" val="4001587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Box 1"/>
          <p:cNvSpPr txBox="1">
            <a:spLocks noChangeArrowheads="1"/>
          </p:cNvSpPr>
          <p:nvPr/>
        </p:nvSpPr>
        <p:spPr bwMode="auto">
          <a:xfrm>
            <a:off x="0" y="6386513"/>
            <a:ext cx="576263"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VnTime" pitchFamily="34" charset="0"/>
              </a:defRPr>
            </a:lvl1pPr>
            <a:lvl2pPr marL="742950" indent="-285750">
              <a:defRPr sz="4000">
                <a:solidFill>
                  <a:schemeClr val="tx1"/>
                </a:solidFill>
                <a:latin typeface=".VnTime" pitchFamily="34" charset="0"/>
              </a:defRPr>
            </a:lvl2pPr>
            <a:lvl3pPr marL="1143000" indent="-228600">
              <a:defRPr sz="4000">
                <a:solidFill>
                  <a:schemeClr val="tx1"/>
                </a:solidFill>
                <a:latin typeface=".VnTime" pitchFamily="34" charset="0"/>
              </a:defRPr>
            </a:lvl3pPr>
            <a:lvl4pPr marL="1600200" indent="-228600">
              <a:defRPr sz="4000">
                <a:solidFill>
                  <a:schemeClr val="tx1"/>
                </a:solidFill>
                <a:latin typeface=".VnTime" pitchFamily="34" charset="0"/>
              </a:defRPr>
            </a:lvl4pPr>
            <a:lvl5pPr marL="2057400" indent="-228600">
              <a:defRPr sz="4000">
                <a:solidFill>
                  <a:schemeClr val="tx1"/>
                </a:solidFill>
                <a:latin typeface=".VnTime" pitchFamily="34" charset="0"/>
              </a:defRPr>
            </a:lvl5pPr>
            <a:lvl6pPr marL="2514600" indent="-228600" eaLnBrk="0" fontAlgn="base" hangingPunct="0">
              <a:spcBef>
                <a:spcPct val="0"/>
              </a:spcBef>
              <a:spcAft>
                <a:spcPct val="0"/>
              </a:spcAft>
              <a:defRPr sz="4000">
                <a:solidFill>
                  <a:schemeClr val="tx1"/>
                </a:solidFill>
                <a:latin typeface=".VnTime" pitchFamily="34" charset="0"/>
              </a:defRPr>
            </a:lvl6pPr>
            <a:lvl7pPr marL="2971800" indent="-228600" eaLnBrk="0" fontAlgn="base" hangingPunct="0">
              <a:spcBef>
                <a:spcPct val="0"/>
              </a:spcBef>
              <a:spcAft>
                <a:spcPct val="0"/>
              </a:spcAft>
              <a:defRPr sz="4000">
                <a:solidFill>
                  <a:schemeClr val="tx1"/>
                </a:solidFill>
                <a:latin typeface=".VnTime" pitchFamily="34" charset="0"/>
              </a:defRPr>
            </a:lvl7pPr>
            <a:lvl8pPr marL="3429000" indent="-228600" eaLnBrk="0" fontAlgn="base" hangingPunct="0">
              <a:spcBef>
                <a:spcPct val="0"/>
              </a:spcBef>
              <a:spcAft>
                <a:spcPct val="0"/>
              </a:spcAft>
              <a:defRPr sz="4000">
                <a:solidFill>
                  <a:schemeClr val="tx1"/>
                </a:solidFill>
                <a:latin typeface=".VnTime" pitchFamily="34" charset="0"/>
              </a:defRPr>
            </a:lvl8pPr>
            <a:lvl9pPr marL="3886200" indent="-228600" eaLnBrk="0" fontAlgn="base" hangingPunct="0">
              <a:spcBef>
                <a:spcPct val="0"/>
              </a:spcBef>
              <a:spcAft>
                <a:spcPct val="0"/>
              </a:spcAft>
              <a:defRPr sz="4000">
                <a:solidFill>
                  <a:schemeClr val="tx1"/>
                </a:solidFill>
                <a:latin typeface=".VnTime" pitchFamily="34" charset="0"/>
              </a:defRPr>
            </a:lvl9pPr>
          </a:lstStyle>
          <a:p>
            <a:pPr eaLnBrk="1" hangingPunct="1"/>
            <a:r>
              <a:rPr lang="en-US" sz="2400" b="1">
                <a:latin typeface="Arial" charset="0"/>
              </a:rPr>
              <a:t>1</a:t>
            </a:r>
          </a:p>
        </p:txBody>
      </p:sp>
      <p:pic>
        <p:nvPicPr>
          <p:cNvPr id="8" name="Picture 2" descr="B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 y="0"/>
            <a:ext cx="91821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nvSpPr>
        <p:spPr bwMode="auto">
          <a:xfrm>
            <a:off x="1447800" y="2667000"/>
            <a:ext cx="6248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VnTime" pitchFamily="34" charset="0"/>
              </a:defRPr>
            </a:lvl1pPr>
            <a:lvl2pPr marL="742950" indent="-285750">
              <a:defRPr sz="4000">
                <a:solidFill>
                  <a:schemeClr val="tx1"/>
                </a:solidFill>
                <a:latin typeface=".VnTime" pitchFamily="34" charset="0"/>
              </a:defRPr>
            </a:lvl2pPr>
            <a:lvl3pPr marL="1143000" indent="-228600">
              <a:defRPr sz="4000">
                <a:solidFill>
                  <a:schemeClr val="tx1"/>
                </a:solidFill>
                <a:latin typeface=".VnTime" pitchFamily="34" charset="0"/>
              </a:defRPr>
            </a:lvl3pPr>
            <a:lvl4pPr marL="1600200" indent="-228600">
              <a:defRPr sz="4000">
                <a:solidFill>
                  <a:schemeClr val="tx1"/>
                </a:solidFill>
                <a:latin typeface=".VnTime" pitchFamily="34" charset="0"/>
              </a:defRPr>
            </a:lvl4pPr>
            <a:lvl5pPr marL="2057400" indent="-228600">
              <a:defRPr sz="4000">
                <a:solidFill>
                  <a:schemeClr val="tx1"/>
                </a:solidFill>
                <a:latin typeface=".VnTime" pitchFamily="34" charset="0"/>
              </a:defRPr>
            </a:lvl5pPr>
            <a:lvl6pPr marL="2514600" indent="-228600" eaLnBrk="0" fontAlgn="base" hangingPunct="0">
              <a:spcBef>
                <a:spcPct val="0"/>
              </a:spcBef>
              <a:spcAft>
                <a:spcPct val="0"/>
              </a:spcAft>
              <a:defRPr sz="4000">
                <a:solidFill>
                  <a:schemeClr val="tx1"/>
                </a:solidFill>
                <a:latin typeface=".VnTime" pitchFamily="34" charset="0"/>
              </a:defRPr>
            </a:lvl6pPr>
            <a:lvl7pPr marL="2971800" indent="-228600" eaLnBrk="0" fontAlgn="base" hangingPunct="0">
              <a:spcBef>
                <a:spcPct val="0"/>
              </a:spcBef>
              <a:spcAft>
                <a:spcPct val="0"/>
              </a:spcAft>
              <a:defRPr sz="4000">
                <a:solidFill>
                  <a:schemeClr val="tx1"/>
                </a:solidFill>
                <a:latin typeface=".VnTime" pitchFamily="34" charset="0"/>
              </a:defRPr>
            </a:lvl7pPr>
            <a:lvl8pPr marL="3429000" indent="-228600" eaLnBrk="0" fontAlgn="base" hangingPunct="0">
              <a:spcBef>
                <a:spcPct val="0"/>
              </a:spcBef>
              <a:spcAft>
                <a:spcPct val="0"/>
              </a:spcAft>
              <a:defRPr sz="4000">
                <a:solidFill>
                  <a:schemeClr val="tx1"/>
                </a:solidFill>
                <a:latin typeface=".VnTime" pitchFamily="34" charset="0"/>
              </a:defRPr>
            </a:lvl8pPr>
            <a:lvl9pPr marL="3886200" indent="-228600" eaLnBrk="0" fontAlgn="base" hangingPunct="0">
              <a:spcBef>
                <a:spcPct val="0"/>
              </a:spcBef>
              <a:spcAft>
                <a:spcPct val="0"/>
              </a:spcAft>
              <a:defRPr sz="4000">
                <a:solidFill>
                  <a:schemeClr val="tx1"/>
                </a:solidFill>
                <a:latin typeface=".VnTime" pitchFamily="34" charset="0"/>
              </a:defRPr>
            </a:lvl9pPr>
          </a:lstStyle>
          <a:p>
            <a:pPr eaLnBrk="1" hangingPunct="1">
              <a:spcBef>
                <a:spcPct val="50000"/>
              </a:spcBef>
            </a:pPr>
            <a:r>
              <a:rPr lang="en-US" sz="5400" b="1" dirty="0" smtClean="0">
                <a:solidFill>
                  <a:srgbClr val="FF0000"/>
                </a:solidFill>
                <a:latin typeface="Times New Roman" pitchFamily="18" charset="0"/>
              </a:rPr>
              <a:t>KHỞI ĐỘNG</a:t>
            </a:r>
            <a:endParaRPr lang="en-US" sz="5400" b="1" dirty="0">
              <a:solidFill>
                <a:srgbClr val="FF0000"/>
              </a:solidFill>
              <a:latin typeface="Times New Roman" pitchFamily="18" charset="0"/>
            </a:endParaRPr>
          </a:p>
        </p:txBody>
      </p:sp>
    </p:spTree>
    <p:extLst>
      <p:ext uri="{BB962C8B-B14F-4D97-AF65-F5344CB8AC3E}">
        <p14:creationId xmlns:p14="http://schemas.microsoft.com/office/powerpoint/2010/main" val="1337543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k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solidFill>
              <a:srgbClr val="FF0000"/>
            </a:solidFill>
            <a:miter lim="800000"/>
            <a:headEnd/>
            <a:tailEnd/>
          </a:ln>
        </p:spPr>
      </p:pic>
    </p:spTree>
    <p:extLst>
      <p:ext uri="{BB962C8B-B14F-4D97-AF65-F5344CB8AC3E}">
        <p14:creationId xmlns:p14="http://schemas.microsoft.com/office/powerpoint/2010/main" val="882755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4154984"/>
          </a:xfrm>
          <a:prstGeom prst="rect">
            <a:avLst/>
          </a:prstGeom>
        </p:spPr>
        <p:txBody>
          <a:bodyPr wrap="square">
            <a:spAutoFit/>
          </a:bodyPr>
          <a:lstStyle/>
          <a:p>
            <a:r>
              <a:rPr lang="en-US" sz="6600" b="1" dirty="0" err="1">
                <a:solidFill>
                  <a:srgbClr val="FF0000"/>
                </a:solidFill>
                <a:latin typeface="Times New Roman" pitchFamily="18" charset="0"/>
                <a:cs typeface="Times New Roman" pitchFamily="18" charset="0"/>
              </a:rPr>
              <a:t>Tác</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động</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lên</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chiếc</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bơm</a:t>
            </a:r>
            <a:r>
              <a:rPr lang="en-US" sz="6600" b="1" dirty="0">
                <a:solidFill>
                  <a:srgbClr val="FF0000"/>
                </a:solidFill>
                <a:latin typeface="Times New Roman" pitchFamily="18" charset="0"/>
                <a:cs typeface="Times New Roman" pitchFamily="18" charset="0"/>
              </a:rPr>
              <a:t> n</a:t>
            </a:r>
            <a:r>
              <a:rPr lang="vi-VN" sz="6600" b="1" dirty="0">
                <a:solidFill>
                  <a:srgbClr val="FF0000"/>
                </a:solidFill>
                <a:latin typeface="Times New Roman" pitchFamily="18" charset="0"/>
                <a:cs typeface="Times New Roman" pitchFamily="18" charset="0"/>
              </a:rPr>
              <a:t>hư thế nào</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để</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chứng</a:t>
            </a:r>
            <a:r>
              <a:rPr lang="en-US" sz="6600" b="1" dirty="0">
                <a:solidFill>
                  <a:srgbClr val="FF0000"/>
                </a:solidFill>
                <a:latin typeface="Times New Roman" pitchFamily="18" charset="0"/>
                <a:cs typeface="Times New Roman" pitchFamily="18" charset="0"/>
              </a:rPr>
              <a:t> minh </a:t>
            </a:r>
            <a:r>
              <a:rPr lang="en-US" sz="6600" b="1" dirty="0" err="1">
                <a:solidFill>
                  <a:srgbClr val="FF0000"/>
                </a:solidFill>
                <a:latin typeface="Times New Roman" pitchFamily="18" charset="0"/>
                <a:cs typeface="Times New Roman" pitchFamily="18" charset="0"/>
              </a:rPr>
              <a:t>không</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khí</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có</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thể</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bị</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nén</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lại</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và</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giãn</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ra</a:t>
            </a:r>
            <a:r>
              <a:rPr lang="en-US" sz="6600" b="1" dirty="0">
                <a:solidFill>
                  <a:srgbClr val="FF0000"/>
                </a:solidFill>
                <a:latin typeface="Times New Roman" pitchFamily="18" charset="0"/>
                <a:cs typeface="Times New Roman" pitchFamily="18" charset="0"/>
              </a:rPr>
              <a:t>?</a:t>
            </a:r>
          </a:p>
        </p:txBody>
      </p:sp>
      <p:sp>
        <p:nvSpPr>
          <p:cNvPr id="3" name="Rectangle 2"/>
          <p:cNvSpPr/>
          <p:nvPr/>
        </p:nvSpPr>
        <p:spPr>
          <a:xfrm>
            <a:off x="0" y="152400"/>
            <a:ext cx="9144000" cy="6124754"/>
          </a:xfrm>
          <a:prstGeom prst="rect">
            <a:avLst/>
          </a:prstGeom>
          <a:solidFill>
            <a:schemeClr val="bg1"/>
          </a:solidFill>
        </p:spPr>
        <p:txBody>
          <a:bodyPr wrap="square">
            <a:spAutoFit/>
          </a:bodyPr>
          <a:lstStyle/>
          <a:p>
            <a:r>
              <a:rPr lang="vi-VN" sz="5600" b="1" dirty="0">
                <a:latin typeface="Times New Roman" pitchFamily="18" charset="0"/>
                <a:cs typeface="Times New Roman" pitchFamily="18" charset="0"/>
              </a:rPr>
              <a:t>Nhấc thân bơm lên để không khí tràn đầy vào thân rồi ấn thân bơm xuống để không khí nén lại dồn vào ống dẫn rồi lại nở ra khi vào đến quả bóng làm cho quả bóng căng phồng lên.</a:t>
            </a:r>
            <a:endParaRPr lang="en-US" sz="5600" b="1" dirty="0">
              <a:latin typeface="Times New Roman" pitchFamily="18" charset="0"/>
              <a:cs typeface="Times New Roman" pitchFamily="18" charset="0"/>
            </a:endParaRPr>
          </a:p>
        </p:txBody>
      </p:sp>
    </p:spTree>
    <p:extLst>
      <p:ext uri="{BB962C8B-B14F-4D97-AF65-F5344CB8AC3E}">
        <p14:creationId xmlns:p14="http://schemas.microsoft.com/office/powerpoint/2010/main" val="69823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8686800" cy="4154984"/>
          </a:xfrm>
          <a:prstGeom prst="rect">
            <a:avLst/>
          </a:prstGeom>
        </p:spPr>
        <p:txBody>
          <a:bodyPr wrap="square">
            <a:spAutoFit/>
          </a:bodyPr>
          <a:lstStyle/>
          <a:p>
            <a:r>
              <a:rPr lang="vi-VN" sz="6600" b="1" dirty="0">
                <a:latin typeface="+mj-lt"/>
                <a:cs typeface="Arial" pitchFamily="34" charset="0"/>
              </a:rPr>
              <a:t>Nêu một số VD về việc ứng dụng một số tính chất của không khí trong đời sống?</a:t>
            </a:r>
            <a:endParaRPr lang="en-US" sz="6600" b="1" dirty="0">
              <a:latin typeface="+mj-lt"/>
              <a:cs typeface="Arial" pitchFamily="34" charset="0"/>
            </a:endParaRPr>
          </a:p>
        </p:txBody>
      </p:sp>
    </p:spTree>
    <p:extLst>
      <p:ext uri="{BB962C8B-B14F-4D97-AF65-F5344CB8AC3E}">
        <p14:creationId xmlns:p14="http://schemas.microsoft.com/office/powerpoint/2010/main" val="38955836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30" y="2590800"/>
            <a:ext cx="8884170" cy="3139321"/>
          </a:xfrm>
          <a:prstGeom prst="rect">
            <a:avLst/>
          </a:prstGeom>
        </p:spPr>
        <p:txBody>
          <a:bodyPr wrap="square">
            <a:spAutoFit/>
          </a:bodyPr>
          <a:lstStyle/>
          <a:p>
            <a:r>
              <a:rPr lang="en-US" sz="6600" b="1" dirty="0" smtClean="0">
                <a:solidFill>
                  <a:srgbClr val="0B0BF5"/>
                </a:solidFill>
                <a:latin typeface="Times New Roman" pitchFamily="18" charset="0"/>
                <a:cs typeface="Times New Roman" pitchFamily="18" charset="0"/>
              </a:rPr>
              <a:t>	Bơm </a:t>
            </a:r>
            <a:r>
              <a:rPr lang="en-US" sz="6600" b="1" dirty="0">
                <a:solidFill>
                  <a:srgbClr val="0B0BF5"/>
                </a:solidFill>
                <a:latin typeface="Times New Roman" pitchFamily="18" charset="0"/>
                <a:cs typeface="Times New Roman" pitchFamily="18" charset="0"/>
              </a:rPr>
              <a:t>bóng bay, bơm lốp xe đạp, xe máy, xe ô tô…</a:t>
            </a:r>
          </a:p>
        </p:txBody>
      </p:sp>
      <p:sp>
        <p:nvSpPr>
          <p:cNvPr id="3" name="Rectangle 2"/>
          <p:cNvSpPr/>
          <p:nvPr/>
        </p:nvSpPr>
        <p:spPr>
          <a:xfrm>
            <a:off x="296056" y="457200"/>
            <a:ext cx="8610600" cy="1754326"/>
          </a:xfrm>
          <a:prstGeom prst="rect">
            <a:avLst/>
          </a:prstGeom>
        </p:spPr>
        <p:txBody>
          <a:bodyPr wrap="square">
            <a:spAutoFit/>
          </a:bodyPr>
          <a:lstStyle/>
          <a:p>
            <a:r>
              <a:rPr lang="en-US" sz="5400" b="1" dirty="0" smtClean="0">
                <a:latin typeface="Times New Roman" pitchFamily="18" charset="0"/>
                <a:cs typeface="Times New Roman" pitchFamily="18" charset="0"/>
              </a:rPr>
              <a:t>Ứ</a:t>
            </a:r>
            <a:r>
              <a:rPr lang="vi-VN" sz="5400" b="1" dirty="0" smtClean="0">
                <a:latin typeface="Times New Roman" pitchFamily="18" charset="0"/>
                <a:cs typeface="Times New Roman" pitchFamily="18" charset="0"/>
              </a:rPr>
              <a:t>ng </a:t>
            </a:r>
            <a:r>
              <a:rPr lang="vi-VN" sz="5400" b="1" dirty="0">
                <a:latin typeface="Times New Roman" pitchFamily="18" charset="0"/>
                <a:cs typeface="Times New Roman" pitchFamily="18" charset="0"/>
              </a:rPr>
              <a:t>dụng một số tính chất của không </a:t>
            </a:r>
            <a:r>
              <a:rPr lang="vi-VN" sz="5400" b="1" dirty="0" smtClean="0">
                <a:latin typeface="Times New Roman" pitchFamily="18" charset="0"/>
                <a:cs typeface="Times New Roman" pitchFamily="18" charset="0"/>
              </a:rPr>
              <a:t>khí</a:t>
            </a:r>
            <a:r>
              <a:rPr lang="en-US" sz="5400" b="1" dirty="0" smtClean="0">
                <a:latin typeface="Times New Roman" pitchFamily="18" charset="0"/>
                <a:cs typeface="Times New Roman" pitchFamily="18" charset="0"/>
              </a:rPr>
              <a:t>: </a:t>
            </a:r>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val="404712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7924800" y="3200400"/>
            <a:ext cx="838200" cy="1189038"/>
          </a:xfrm>
          <a:prstGeom prst="rect">
            <a:avLst/>
          </a:prstGeom>
          <a:noFill/>
          <a:ln w="9525">
            <a:noFill/>
            <a:miter lim="800000"/>
            <a:headEnd/>
            <a:tailEnd/>
          </a:ln>
          <a:effectLst/>
        </p:spPr>
        <p:txBody>
          <a:bodyPr>
            <a:spAutoFit/>
          </a:bodyPr>
          <a:lstStyle/>
          <a:p>
            <a:pPr algn="ctr">
              <a:spcBef>
                <a:spcPct val="50000"/>
              </a:spcBef>
            </a:pPr>
            <a:endParaRPr lang="vi-VN" sz="7200">
              <a:latin typeface="Times New Roman" pitchFamily="18" charset="0"/>
            </a:endParaRPr>
          </a:p>
        </p:txBody>
      </p:sp>
      <p:sp>
        <p:nvSpPr>
          <p:cNvPr id="3" name="Text Box 5"/>
          <p:cNvSpPr txBox="1">
            <a:spLocks noChangeArrowheads="1"/>
          </p:cNvSpPr>
          <p:nvPr/>
        </p:nvSpPr>
        <p:spPr bwMode="auto">
          <a:xfrm>
            <a:off x="1143000" y="2506663"/>
            <a:ext cx="7848600" cy="1004887"/>
          </a:xfrm>
          <a:prstGeom prst="rect">
            <a:avLst/>
          </a:prstGeom>
          <a:noFill/>
          <a:ln w="9525">
            <a:noFill/>
            <a:miter lim="800000"/>
            <a:headEnd/>
            <a:tailEnd/>
          </a:ln>
          <a:effectLst/>
        </p:spPr>
        <p:txBody>
          <a:bodyPr>
            <a:spAutoFit/>
          </a:bodyPr>
          <a:lstStyle/>
          <a:p>
            <a:pPr>
              <a:spcBef>
                <a:spcPct val="50000"/>
              </a:spcBef>
            </a:pPr>
            <a:endParaRPr lang="en-US" sz="2400">
              <a:latin typeface=".VnTime" pitchFamily="34" charset="0"/>
            </a:endParaRPr>
          </a:p>
          <a:p>
            <a:pPr>
              <a:spcBef>
                <a:spcPct val="50000"/>
              </a:spcBef>
            </a:pPr>
            <a:endParaRPr lang="en-US" sz="2400">
              <a:latin typeface=".VnTime" pitchFamily="34" charset="0"/>
            </a:endParaRPr>
          </a:p>
        </p:txBody>
      </p:sp>
      <p:pic>
        <p:nvPicPr>
          <p:cNvPr id="9" name="Picture 6" descr="Tinh_chat_cua_khong_khi"/>
          <p:cNvPicPr>
            <a:picLocks noChangeAspect="1" noChangeArrowheads="1"/>
          </p:cNvPicPr>
          <p:nvPr/>
        </p:nvPicPr>
        <p:blipFill>
          <a:blip r:embed="rId2" cstate="print"/>
          <a:srcRect t="562" r="61000"/>
          <a:stretch>
            <a:fillRect/>
          </a:stretch>
        </p:blipFill>
        <p:spPr bwMode="auto">
          <a:xfrm>
            <a:off x="214142" y="1408906"/>
            <a:ext cx="4205458" cy="3925094"/>
          </a:xfrm>
          <a:prstGeom prst="rect">
            <a:avLst/>
          </a:prstGeom>
          <a:solidFill>
            <a:srgbClr val="CC3300"/>
          </a:solidFill>
          <a:ln w="38100">
            <a:solidFill>
              <a:srgbClr val="CC3300"/>
            </a:solidFill>
            <a:miter lim="800000"/>
            <a:headEnd/>
            <a:tailEnd/>
          </a:ln>
        </p:spPr>
      </p:pic>
      <p:pic>
        <p:nvPicPr>
          <p:cNvPr id="10" name="Picture 7" descr="Tinh_chat_cua_khong_khi"/>
          <p:cNvPicPr>
            <a:picLocks noChangeAspect="1" noChangeArrowheads="1"/>
          </p:cNvPicPr>
          <p:nvPr/>
        </p:nvPicPr>
        <p:blipFill>
          <a:blip r:embed="rId2" cstate="print"/>
          <a:srcRect l="57001" t="2809"/>
          <a:stretch>
            <a:fillRect/>
          </a:stretch>
        </p:blipFill>
        <p:spPr bwMode="auto">
          <a:xfrm>
            <a:off x="4598872" y="1408906"/>
            <a:ext cx="4201603" cy="3923845"/>
          </a:xfrm>
          <a:prstGeom prst="rect">
            <a:avLst/>
          </a:prstGeom>
          <a:noFill/>
          <a:ln w="38100">
            <a:solidFill>
              <a:srgbClr val="CC3300"/>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Bom%20tiem%20nhua"/>
          <p:cNvPicPr>
            <a:picLocks noChangeAspect="1" noChangeArrowheads="1"/>
          </p:cNvPicPr>
          <p:nvPr/>
        </p:nvPicPr>
        <p:blipFill>
          <a:blip r:embed="rId2" cstate="print">
            <a:lum bright="-8000" contrast="-10000"/>
          </a:blip>
          <a:srcRect/>
          <a:stretch>
            <a:fillRect/>
          </a:stretch>
        </p:blipFill>
        <p:spPr bwMode="auto">
          <a:xfrm>
            <a:off x="152400" y="685800"/>
            <a:ext cx="4267200" cy="2819400"/>
          </a:xfrm>
          <a:prstGeom prst="rect">
            <a:avLst/>
          </a:prstGeom>
          <a:solidFill>
            <a:srgbClr val="FF3300"/>
          </a:solidFill>
          <a:ln w="38100">
            <a:solidFill>
              <a:srgbClr val="FF3300"/>
            </a:solidFill>
            <a:miter lim="800000"/>
            <a:headEnd/>
            <a:tailEnd/>
          </a:ln>
        </p:spPr>
      </p:pic>
      <p:pic>
        <p:nvPicPr>
          <p:cNvPr id="40969" name="Picture 9" descr="Ảnh số 1 MÁY BƠM KHÍ NITƠ CHO LỐP XE MÁY XE CON XE TẢI NHẸ"/>
          <p:cNvPicPr>
            <a:picLocks noChangeAspect="1" noChangeArrowheads="1"/>
          </p:cNvPicPr>
          <p:nvPr/>
        </p:nvPicPr>
        <p:blipFill>
          <a:blip r:embed="rId3" cstate="print"/>
          <a:srcRect/>
          <a:stretch>
            <a:fillRect/>
          </a:stretch>
        </p:blipFill>
        <p:spPr bwMode="auto">
          <a:xfrm>
            <a:off x="4648200" y="685800"/>
            <a:ext cx="4343400" cy="2819400"/>
          </a:xfrm>
          <a:prstGeom prst="rect">
            <a:avLst/>
          </a:prstGeom>
          <a:noFill/>
          <a:ln w="38100">
            <a:solidFill>
              <a:srgbClr val="FF3300"/>
            </a:solidFill>
            <a:miter lim="800000"/>
            <a:headEnd/>
            <a:tailEnd/>
          </a:ln>
        </p:spPr>
      </p:pic>
      <p:pic>
        <p:nvPicPr>
          <p:cNvPr id="40971" name="Picture 11" descr="DSC03919"/>
          <p:cNvPicPr>
            <a:picLocks noGrp="1" noChangeAspect="1" noChangeArrowheads="1"/>
          </p:cNvPicPr>
          <p:nvPr>
            <p:ph idx="1"/>
          </p:nvPr>
        </p:nvPicPr>
        <p:blipFill>
          <a:blip r:embed="rId4" cstate="print"/>
          <a:stretch>
            <a:fillRect/>
          </a:stretch>
        </p:blipFill>
        <p:spPr>
          <a:xfrm>
            <a:off x="4648200" y="3657600"/>
            <a:ext cx="4343400" cy="3200400"/>
          </a:xfrm>
          <a:noFill/>
          <a:ln w="38100">
            <a:solidFill>
              <a:srgbClr val="FF3300"/>
            </a:solidFill>
          </a:ln>
        </p:spPr>
      </p:pic>
      <p:pic>
        <p:nvPicPr>
          <p:cNvPr id="25607" name="Picture 7" descr="Tinh_chat_cua_khong_khi"/>
          <p:cNvPicPr>
            <a:picLocks noChangeAspect="1" noChangeArrowheads="1"/>
          </p:cNvPicPr>
          <p:nvPr/>
        </p:nvPicPr>
        <p:blipFill>
          <a:blip r:embed="rId5" cstate="print"/>
          <a:srcRect l="57001" t="2809"/>
          <a:stretch>
            <a:fillRect/>
          </a:stretch>
        </p:blipFill>
        <p:spPr bwMode="auto">
          <a:xfrm>
            <a:off x="0" y="3657600"/>
            <a:ext cx="4495800" cy="3200400"/>
          </a:xfrm>
          <a:prstGeom prst="rect">
            <a:avLst/>
          </a:prstGeom>
          <a:noFill/>
          <a:ln w="38100">
            <a:solidFill>
              <a:srgbClr val="FF3300"/>
            </a:solidFill>
            <a:miter lim="800000"/>
            <a:headEnd/>
            <a:tailEnd/>
          </a:ln>
        </p:spPr>
      </p:pic>
      <p:sp>
        <p:nvSpPr>
          <p:cNvPr id="40973" name="Text Box 13"/>
          <p:cNvSpPr txBox="1">
            <a:spLocks noChangeArrowheads="1"/>
          </p:cNvSpPr>
          <p:nvPr/>
        </p:nvSpPr>
        <p:spPr bwMode="auto">
          <a:xfrm>
            <a:off x="1600200" y="0"/>
            <a:ext cx="6553200" cy="646331"/>
          </a:xfrm>
          <a:prstGeom prst="rect">
            <a:avLst/>
          </a:prstGeom>
          <a:noFill/>
          <a:ln w="9525">
            <a:noFill/>
            <a:miter lim="800000"/>
            <a:headEnd/>
            <a:tailEnd/>
          </a:ln>
          <a:effectLst/>
        </p:spPr>
        <p:txBody>
          <a:bodyPr>
            <a:spAutoFit/>
          </a:bodyPr>
          <a:lstStyle/>
          <a:p>
            <a:pPr algn="ctr">
              <a:spcBef>
                <a:spcPct val="50000"/>
              </a:spcBef>
            </a:pPr>
            <a:r>
              <a:rPr lang="en-US" sz="3600" b="1" dirty="0" err="1">
                <a:solidFill>
                  <a:srgbClr val="0000FF"/>
                </a:solidFill>
                <a:latin typeface="Times New Roman" pitchFamily="18" charset="0"/>
              </a:rPr>
              <a:t>Ứng</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dụng</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của</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không</a:t>
            </a:r>
            <a:r>
              <a:rPr lang="en-US" sz="3600" b="1" dirty="0">
                <a:solidFill>
                  <a:srgbClr val="0000FF"/>
                </a:solidFill>
                <a:latin typeface="Times New Roman" pitchFamily="18" charset="0"/>
              </a:rPr>
              <a:t> </a:t>
            </a:r>
            <a:r>
              <a:rPr lang="en-US" sz="3600" b="1" dirty="0" err="1">
                <a:solidFill>
                  <a:srgbClr val="0000FF"/>
                </a:solidFill>
                <a:latin typeface="Times New Roman" pitchFamily="18" charset="0"/>
              </a:rPr>
              <a:t>khí</a:t>
            </a:r>
            <a:endParaRPr lang="en-US" sz="36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heel(4)">
                                      <p:cBhvr>
                                        <p:cTn id="7" dur="2000"/>
                                        <p:tgtEl>
                                          <p:spTgt spid="22530"/>
                                        </p:tgtEl>
                                      </p:cBhvr>
                                    </p:animEffect>
                                  </p:childTnLst>
                                </p:cTn>
                              </p:par>
                              <p:par>
                                <p:cTn id="8" presetID="21" presetClass="entr" presetSubtype="4" fill="hold" nodeType="withEffect">
                                  <p:stCondLst>
                                    <p:cond delay="0"/>
                                  </p:stCondLst>
                                  <p:childTnLst>
                                    <p:set>
                                      <p:cBhvr>
                                        <p:cTn id="9" dur="1" fill="hold">
                                          <p:stCondLst>
                                            <p:cond delay="0"/>
                                          </p:stCondLst>
                                        </p:cTn>
                                        <p:tgtEl>
                                          <p:spTgt spid="40969"/>
                                        </p:tgtEl>
                                        <p:attrNameLst>
                                          <p:attrName>style.visibility</p:attrName>
                                        </p:attrNameLst>
                                      </p:cBhvr>
                                      <p:to>
                                        <p:strVal val="visible"/>
                                      </p:to>
                                    </p:set>
                                    <p:animEffect transition="in" filter="wheel(4)">
                                      <p:cBhvr>
                                        <p:cTn id="10" dur="2000"/>
                                        <p:tgtEl>
                                          <p:spTgt spid="40969"/>
                                        </p:tgtEl>
                                      </p:cBhvr>
                                    </p:animEffect>
                                  </p:childTnLst>
                                </p:cTn>
                              </p:par>
                              <p:par>
                                <p:cTn id="11" presetID="21" presetClass="entr" presetSubtype="4" fill="hold" nodeType="withEffect">
                                  <p:stCondLst>
                                    <p:cond delay="0"/>
                                  </p:stCondLst>
                                  <p:childTnLst>
                                    <p:set>
                                      <p:cBhvr>
                                        <p:cTn id="12" dur="1" fill="hold">
                                          <p:stCondLst>
                                            <p:cond delay="0"/>
                                          </p:stCondLst>
                                        </p:cTn>
                                        <p:tgtEl>
                                          <p:spTgt spid="25607"/>
                                        </p:tgtEl>
                                        <p:attrNameLst>
                                          <p:attrName>style.visibility</p:attrName>
                                        </p:attrNameLst>
                                      </p:cBhvr>
                                      <p:to>
                                        <p:strVal val="visible"/>
                                      </p:to>
                                    </p:set>
                                    <p:animEffect transition="in" filter="wheel(4)">
                                      <p:cBhvr>
                                        <p:cTn id="13" dur="2000"/>
                                        <p:tgtEl>
                                          <p:spTgt spid="25607"/>
                                        </p:tgtEl>
                                      </p:cBhvr>
                                    </p:animEffect>
                                  </p:childTnLst>
                                </p:cTn>
                              </p:par>
                              <p:par>
                                <p:cTn id="14" presetID="21" presetClass="entr" presetSubtype="4" fill="hold" nodeType="withEffect">
                                  <p:stCondLst>
                                    <p:cond delay="0"/>
                                  </p:stCondLst>
                                  <p:childTnLst>
                                    <p:set>
                                      <p:cBhvr>
                                        <p:cTn id="15" dur="1" fill="hold">
                                          <p:stCondLst>
                                            <p:cond delay="0"/>
                                          </p:stCondLst>
                                        </p:cTn>
                                        <p:tgtEl>
                                          <p:spTgt spid="40971"/>
                                        </p:tgtEl>
                                        <p:attrNameLst>
                                          <p:attrName>style.visibility</p:attrName>
                                        </p:attrNameLst>
                                      </p:cBhvr>
                                      <p:to>
                                        <p:strVal val="visible"/>
                                      </p:to>
                                    </p:set>
                                    <p:animEffect transition="in" filter="wheel(4)">
                                      <p:cBhvr>
                                        <p:cTn id="16" dur="2000"/>
                                        <p:tgtEl>
                                          <p:spTgt spid="40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ao-phao-goi-2"/>
          <p:cNvPicPr>
            <a:picLocks noGrp="1" noChangeAspect="1" noChangeArrowheads="1"/>
          </p:cNvPicPr>
          <p:nvPr>
            <p:ph idx="1"/>
          </p:nvPr>
        </p:nvPicPr>
        <p:blipFill>
          <a:blip r:embed="rId2" cstate="print"/>
          <a:srcRect/>
          <a:stretch>
            <a:fillRect/>
          </a:stretch>
        </p:blipFill>
        <p:spPr>
          <a:xfrm>
            <a:off x="0" y="0"/>
            <a:ext cx="3048000" cy="3581400"/>
          </a:xfrm>
          <a:noFill/>
          <a:ln w="38100">
            <a:solidFill>
              <a:srgbClr val="FF3300"/>
            </a:solidFill>
          </a:ln>
        </p:spPr>
      </p:pic>
      <p:pic>
        <p:nvPicPr>
          <p:cNvPr id="41998" name="Picture 14" descr="02-1"/>
          <p:cNvPicPr>
            <a:picLocks noChangeAspect="1" noChangeArrowheads="1"/>
          </p:cNvPicPr>
          <p:nvPr/>
        </p:nvPicPr>
        <p:blipFill>
          <a:blip r:embed="rId3" cstate="print"/>
          <a:srcRect/>
          <a:stretch>
            <a:fillRect/>
          </a:stretch>
        </p:blipFill>
        <p:spPr bwMode="auto">
          <a:xfrm>
            <a:off x="3048000" y="0"/>
            <a:ext cx="2819400" cy="3581400"/>
          </a:xfrm>
          <a:prstGeom prst="rect">
            <a:avLst/>
          </a:prstGeom>
          <a:noFill/>
          <a:ln w="38100">
            <a:solidFill>
              <a:srgbClr val="FF3300"/>
            </a:solidFill>
            <a:miter lim="800000"/>
            <a:headEnd/>
            <a:tailEnd/>
          </a:ln>
        </p:spPr>
      </p:pic>
      <p:pic>
        <p:nvPicPr>
          <p:cNvPr id="22539" name="Picture 11" descr="080621-phao"/>
          <p:cNvPicPr>
            <a:picLocks noChangeAspect="1" noChangeArrowheads="1"/>
          </p:cNvPicPr>
          <p:nvPr/>
        </p:nvPicPr>
        <p:blipFill>
          <a:blip r:embed="rId4" cstate="print"/>
          <a:srcRect/>
          <a:stretch>
            <a:fillRect/>
          </a:stretch>
        </p:blipFill>
        <p:spPr bwMode="auto">
          <a:xfrm>
            <a:off x="5943600" y="0"/>
            <a:ext cx="3200400" cy="3886200"/>
          </a:xfrm>
          <a:prstGeom prst="rect">
            <a:avLst/>
          </a:prstGeom>
          <a:noFill/>
          <a:ln w="38100">
            <a:solidFill>
              <a:srgbClr val="FF3300"/>
            </a:solidFill>
            <a:miter lim="800000"/>
            <a:headEnd/>
            <a:tailEnd/>
          </a:ln>
        </p:spPr>
      </p:pic>
      <p:pic>
        <p:nvPicPr>
          <p:cNvPr id="42005" name="Picture 21" descr="10899185-yentu1"/>
          <p:cNvPicPr>
            <a:picLocks noChangeAspect="1" noChangeArrowheads="1"/>
          </p:cNvPicPr>
          <p:nvPr/>
        </p:nvPicPr>
        <p:blipFill>
          <a:blip r:embed="rId5" cstate="print"/>
          <a:srcRect/>
          <a:stretch>
            <a:fillRect/>
          </a:stretch>
        </p:blipFill>
        <p:spPr bwMode="auto">
          <a:xfrm>
            <a:off x="4191000" y="3657600"/>
            <a:ext cx="4953000" cy="3200400"/>
          </a:xfrm>
          <a:prstGeom prst="rect">
            <a:avLst/>
          </a:prstGeom>
          <a:noFill/>
          <a:ln w="38100">
            <a:solidFill>
              <a:srgbClr val="FF3300"/>
            </a:solidFill>
            <a:miter lim="800000"/>
            <a:headEnd/>
            <a:tailEnd/>
          </a:ln>
        </p:spPr>
      </p:pic>
      <p:pic>
        <p:nvPicPr>
          <p:cNvPr id="42008" name="Picture 24" descr="sbr1284977415"/>
          <p:cNvPicPr>
            <a:picLocks noChangeAspect="1" noChangeArrowheads="1"/>
          </p:cNvPicPr>
          <p:nvPr/>
        </p:nvPicPr>
        <p:blipFill>
          <a:blip r:embed="rId6" cstate="print"/>
          <a:srcRect/>
          <a:stretch>
            <a:fillRect/>
          </a:stretch>
        </p:blipFill>
        <p:spPr bwMode="auto">
          <a:xfrm>
            <a:off x="0" y="3657600"/>
            <a:ext cx="4114800" cy="3200400"/>
          </a:xfrm>
          <a:prstGeom prst="rect">
            <a:avLst/>
          </a:prstGeom>
          <a:noFill/>
          <a:ln w="38100">
            <a:solidFill>
              <a:srgbClr val="FF33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wheel(4)">
                                      <p:cBhvr>
                                        <p:cTn id="7" dur="2000"/>
                                        <p:tgtEl>
                                          <p:spTgt spid="41988"/>
                                        </p:tgtEl>
                                      </p:cBhvr>
                                    </p:animEffect>
                                  </p:childTnLst>
                                </p:cTn>
                              </p:par>
                              <p:par>
                                <p:cTn id="8" presetID="21" presetClass="entr" presetSubtype="4" fill="hold" nodeType="withEffect">
                                  <p:stCondLst>
                                    <p:cond delay="0"/>
                                  </p:stCondLst>
                                  <p:childTnLst>
                                    <p:set>
                                      <p:cBhvr>
                                        <p:cTn id="9" dur="1" fill="hold">
                                          <p:stCondLst>
                                            <p:cond delay="0"/>
                                          </p:stCondLst>
                                        </p:cTn>
                                        <p:tgtEl>
                                          <p:spTgt spid="41998"/>
                                        </p:tgtEl>
                                        <p:attrNameLst>
                                          <p:attrName>style.visibility</p:attrName>
                                        </p:attrNameLst>
                                      </p:cBhvr>
                                      <p:to>
                                        <p:strVal val="visible"/>
                                      </p:to>
                                    </p:set>
                                    <p:animEffect transition="in" filter="wheel(4)">
                                      <p:cBhvr>
                                        <p:cTn id="10" dur="2000"/>
                                        <p:tgtEl>
                                          <p:spTgt spid="41998"/>
                                        </p:tgtEl>
                                      </p:cBhvr>
                                    </p:animEffect>
                                  </p:childTnLst>
                                </p:cTn>
                              </p:par>
                              <p:par>
                                <p:cTn id="11" presetID="21" presetClass="entr" presetSubtype="4" fill="hold" nodeType="withEffect">
                                  <p:stCondLst>
                                    <p:cond delay="0"/>
                                  </p:stCondLst>
                                  <p:childTnLst>
                                    <p:set>
                                      <p:cBhvr>
                                        <p:cTn id="12" dur="1" fill="hold">
                                          <p:stCondLst>
                                            <p:cond delay="0"/>
                                          </p:stCondLst>
                                        </p:cTn>
                                        <p:tgtEl>
                                          <p:spTgt spid="22539"/>
                                        </p:tgtEl>
                                        <p:attrNameLst>
                                          <p:attrName>style.visibility</p:attrName>
                                        </p:attrNameLst>
                                      </p:cBhvr>
                                      <p:to>
                                        <p:strVal val="visible"/>
                                      </p:to>
                                    </p:set>
                                    <p:animEffect transition="in" filter="wheel(4)">
                                      <p:cBhvr>
                                        <p:cTn id="13" dur="2000"/>
                                        <p:tgtEl>
                                          <p:spTgt spid="22539"/>
                                        </p:tgtEl>
                                      </p:cBhvr>
                                    </p:animEffect>
                                  </p:childTnLst>
                                </p:cTn>
                              </p:par>
                              <p:par>
                                <p:cTn id="14" presetID="21" presetClass="entr" presetSubtype="4" fill="hold" nodeType="withEffect">
                                  <p:stCondLst>
                                    <p:cond delay="0"/>
                                  </p:stCondLst>
                                  <p:childTnLst>
                                    <p:set>
                                      <p:cBhvr>
                                        <p:cTn id="15" dur="1" fill="hold">
                                          <p:stCondLst>
                                            <p:cond delay="0"/>
                                          </p:stCondLst>
                                        </p:cTn>
                                        <p:tgtEl>
                                          <p:spTgt spid="42008"/>
                                        </p:tgtEl>
                                        <p:attrNameLst>
                                          <p:attrName>style.visibility</p:attrName>
                                        </p:attrNameLst>
                                      </p:cBhvr>
                                      <p:to>
                                        <p:strVal val="visible"/>
                                      </p:to>
                                    </p:set>
                                    <p:animEffect transition="in" filter="wheel(4)">
                                      <p:cBhvr>
                                        <p:cTn id="16" dur="2000"/>
                                        <p:tgtEl>
                                          <p:spTgt spid="42008"/>
                                        </p:tgtEl>
                                      </p:cBhvr>
                                    </p:animEffect>
                                  </p:childTnLst>
                                </p:cTn>
                              </p:par>
                              <p:par>
                                <p:cTn id="17" presetID="21" presetClass="entr" presetSubtype="4" fill="hold" nodeType="withEffect">
                                  <p:stCondLst>
                                    <p:cond delay="0"/>
                                  </p:stCondLst>
                                  <p:childTnLst>
                                    <p:set>
                                      <p:cBhvr>
                                        <p:cTn id="18" dur="1" fill="hold">
                                          <p:stCondLst>
                                            <p:cond delay="0"/>
                                          </p:stCondLst>
                                        </p:cTn>
                                        <p:tgtEl>
                                          <p:spTgt spid="42005"/>
                                        </p:tgtEl>
                                        <p:attrNameLst>
                                          <p:attrName>style.visibility</p:attrName>
                                        </p:attrNameLst>
                                      </p:cBhvr>
                                      <p:to>
                                        <p:strVal val="visible"/>
                                      </p:to>
                                    </p:set>
                                    <p:animEffect transition="in" filter="wheel(4)">
                                      <p:cBhvr>
                                        <p:cTn id="19" dur="2000"/>
                                        <p:tgtEl>
                                          <p:spTgt spid="42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Pictures\1.kk.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tdeti%20Tquang"/>
          <p:cNvPicPr>
            <a:picLocks noChangeAspect="1" noChangeArrowheads="1"/>
          </p:cNvPicPr>
          <p:nvPr/>
        </p:nvPicPr>
        <p:blipFill>
          <a:blip r:embed="rId2" cstate="print"/>
          <a:srcRect/>
          <a:stretch>
            <a:fillRect/>
          </a:stretch>
        </p:blipFill>
        <p:spPr bwMode="auto">
          <a:xfrm>
            <a:off x="152400" y="3810000"/>
            <a:ext cx="4267200" cy="3048000"/>
          </a:xfrm>
          <a:prstGeom prst="rect">
            <a:avLst/>
          </a:prstGeom>
          <a:solidFill>
            <a:srgbClr val="0033CC"/>
          </a:solidFill>
          <a:ln w="57150">
            <a:solidFill>
              <a:srgbClr val="FF3300"/>
            </a:solidFill>
            <a:miter lim="800000"/>
            <a:headEnd/>
            <a:tailEnd/>
          </a:ln>
        </p:spPr>
      </p:pic>
      <p:pic>
        <p:nvPicPr>
          <p:cNvPr id="65539" name="imgb" descr="VD181010vshuongkhe4"/>
          <p:cNvPicPr>
            <a:picLocks noChangeAspect="1" noChangeArrowheads="1"/>
          </p:cNvPicPr>
          <p:nvPr/>
        </p:nvPicPr>
        <p:blipFill>
          <a:blip r:embed="rId3" cstate="print"/>
          <a:srcRect/>
          <a:stretch>
            <a:fillRect/>
          </a:stretch>
        </p:blipFill>
        <p:spPr bwMode="auto">
          <a:xfrm>
            <a:off x="4648200" y="3886200"/>
            <a:ext cx="4267200" cy="2971800"/>
          </a:xfrm>
          <a:prstGeom prst="rect">
            <a:avLst/>
          </a:prstGeom>
          <a:solidFill>
            <a:srgbClr val="0033CC"/>
          </a:solidFill>
          <a:ln w="57150">
            <a:solidFill>
              <a:srgbClr val="FF3300"/>
            </a:solidFill>
            <a:miter lim="800000"/>
            <a:headEnd/>
            <a:tailEnd/>
          </a:ln>
        </p:spPr>
      </p:pic>
      <p:pic>
        <p:nvPicPr>
          <p:cNvPr id="65540" name="Picture 4" descr="ANd9GcQw-sJm0TzpJwk3D7BWgnTYXahUvVBgj8nfqwVmSjpXkw3o_NaS"/>
          <p:cNvPicPr>
            <a:picLocks noChangeAspect="1" noChangeArrowheads="1"/>
          </p:cNvPicPr>
          <p:nvPr/>
        </p:nvPicPr>
        <p:blipFill>
          <a:blip r:embed="rId4" cstate="print"/>
          <a:srcRect/>
          <a:stretch>
            <a:fillRect/>
          </a:stretch>
        </p:blipFill>
        <p:spPr bwMode="auto">
          <a:xfrm>
            <a:off x="4648200" y="685800"/>
            <a:ext cx="4267200" cy="3124200"/>
          </a:xfrm>
          <a:prstGeom prst="rect">
            <a:avLst/>
          </a:prstGeom>
          <a:solidFill>
            <a:srgbClr val="0033CC"/>
          </a:solidFill>
          <a:ln w="57150">
            <a:solidFill>
              <a:srgbClr val="FF3300"/>
            </a:solidFill>
            <a:miter lim="800000"/>
            <a:headEnd/>
            <a:tailEnd/>
          </a:ln>
        </p:spPr>
      </p:pic>
      <p:sp>
        <p:nvSpPr>
          <p:cNvPr id="65541" name="Text Box 5"/>
          <p:cNvSpPr txBox="1">
            <a:spLocks noChangeArrowheads="1"/>
          </p:cNvSpPr>
          <p:nvPr/>
        </p:nvSpPr>
        <p:spPr bwMode="auto">
          <a:xfrm>
            <a:off x="1752600" y="1524000"/>
            <a:ext cx="44958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65542" name="Text Box 6"/>
          <p:cNvSpPr txBox="1">
            <a:spLocks noChangeArrowheads="1"/>
          </p:cNvSpPr>
          <p:nvPr/>
        </p:nvSpPr>
        <p:spPr bwMode="auto">
          <a:xfrm>
            <a:off x="533400" y="152400"/>
            <a:ext cx="81534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0000FF"/>
                </a:solidFill>
                <a:latin typeface="Times New Roman" pitchFamily="18" charset="0"/>
              </a:rPr>
              <a:t>MỘT SỐ HOẠT ĐỘNG BẢO VỆ MÔI TRƯỜNG</a:t>
            </a:r>
          </a:p>
        </p:txBody>
      </p:sp>
      <p:sp>
        <p:nvSpPr>
          <p:cNvPr id="65543" name="Text Box 7"/>
          <p:cNvSpPr txBox="1">
            <a:spLocks noChangeArrowheads="1"/>
          </p:cNvSpPr>
          <p:nvPr/>
        </p:nvSpPr>
        <p:spPr bwMode="auto">
          <a:xfrm>
            <a:off x="2362200" y="6248400"/>
            <a:ext cx="685800" cy="366713"/>
          </a:xfrm>
          <a:prstGeom prst="rect">
            <a:avLst/>
          </a:prstGeom>
          <a:solidFill>
            <a:srgbClr val="00CCFF"/>
          </a:solidFill>
          <a:ln w="9525">
            <a:noFill/>
            <a:miter lim="800000"/>
            <a:headEnd/>
            <a:tailEnd/>
          </a:ln>
          <a:effectLst/>
        </p:spPr>
        <p:txBody>
          <a:bodyPr>
            <a:spAutoFit/>
          </a:bodyPr>
          <a:lstStyle/>
          <a:p>
            <a:pPr algn="ctr">
              <a:spcBef>
                <a:spcPct val="50000"/>
              </a:spcBef>
            </a:pPr>
            <a:r>
              <a:rPr lang="en-US" b="1">
                <a:solidFill>
                  <a:srgbClr val="FF3300"/>
                </a:solidFill>
              </a:rPr>
              <a:t>3</a:t>
            </a:r>
          </a:p>
        </p:txBody>
      </p:sp>
      <p:sp>
        <p:nvSpPr>
          <p:cNvPr id="65544" name="Text Box 8"/>
          <p:cNvSpPr txBox="1">
            <a:spLocks noChangeArrowheads="1"/>
          </p:cNvSpPr>
          <p:nvPr/>
        </p:nvSpPr>
        <p:spPr bwMode="auto">
          <a:xfrm>
            <a:off x="6705600" y="3352800"/>
            <a:ext cx="685800" cy="366713"/>
          </a:xfrm>
          <a:prstGeom prst="rect">
            <a:avLst/>
          </a:prstGeom>
          <a:solidFill>
            <a:srgbClr val="00CCFF"/>
          </a:solidFill>
          <a:ln w="9525">
            <a:noFill/>
            <a:miter lim="800000"/>
            <a:headEnd/>
            <a:tailEnd/>
          </a:ln>
          <a:effectLst/>
        </p:spPr>
        <p:txBody>
          <a:bodyPr>
            <a:spAutoFit/>
          </a:bodyPr>
          <a:lstStyle/>
          <a:p>
            <a:pPr algn="ctr">
              <a:spcBef>
                <a:spcPct val="50000"/>
              </a:spcBef>
            </a:pPr>
            <a:r>
              <a:rPr lang="en-US" b="1">
                <a:solidFill>
                  <a:srgbClr val="FF3300"/>
                </a:solidFill>
              </a:rPr>
              <a:t>2</a:t>
            </a:r>
          </a:p>
        </p:txBody>
      </p:sp>
      <p:sp>
        <p:nvSpPr>
          <p:cNvPr id="65545" name="Text Box 9"/>
          <p:cNvSpPr txBox="1">
            <a:spLocks noChangeArrowheads="1"/>
          </p:cNvSpPr>
          <p:nvPr/>
        </p:nvSpPr>
        <p:spPr bwMode="auto">
          <a:xfrm>
            <a:off x="7010400" y="6248400"/>
            <a:ext cx="685800" cy="366713"/>
          </a:xfrm>
          <a:prstGeom prst="rect">
            <a:avLst/>
          </a:prstGeom>
          <a:solidFill>
            <a:srgbClr val="00CCFF"/>
          </a:solidFill>
          <a:ln w="9525">
            <a:noFill/>
            <a:miter lim="800000"/>
            <a:headEnd/>
            <a:tailEnd/>
          </a:ln>
          <a:effectLst/>
        </p:spPr>
        <p:txBody>
          <a:bodyPr>
            <a:spAutoFit/>
          </a:bodyPr>
          <a:lstStyle/>
          <a:p>
            <a:pPr algn="ctr">
              <a:spcBef>
                <a:spcPct val="50000"/>
              </a:spcBef>
            </a:pPr>
            <a:r>
              <a:rPr lang="en-US" b="1">
                <a:solidFill>
                  <a:srgbClr val="FF3300"/>
                </a:solidFill>
              </a:rPr>
              <a:t>4</a:t>
            </a:r>
          </a:p>
        </p:txBody>
      </p:sp>
      <p:pic>
        <p:nvPicPr>
          <p:cNvPr id="65546" name="Picture 10" descr="attachment"/>
          <p:cNvPicPr>
            <a:picLocks noChangeAspect="1" noChangeArrowheads="1"/>
          </p:cNvPicPr>
          <p:nvPr/>
        </p:nvPicPr>
        <p:blipFill>
          <a:blip r:embed="rId5" cstate="print"/>
          <a:srcRect/>
          <a:stretch>
            <a:fillRect/>
          </a:stretch>
        </p:blipFill>
        <p:spPr bwMode="auto">
          <a:xfrm>
            <a:off x="152400" y="685800"/>
            <a:ext cx="4267200" cy="3048000"/>
          </a:xfrm>
          <a:prstGeom prst="rect">
            <a:avLst/>
          </a:prstGeom>
          <a:solidFill>
            <a:srgbClr val="0033CC"/>
          </a:solidFill>
          <a:ln w="57150">
            <a:solidFill>
              <a:srgbClr val="FF3300"/>
            </a:solidFill>
            <a:miter lim="800000"/>
            <a:headEnd/>
            <a:tailEnd/>
          </a:ln>
        </p:spPr>
      </p:pic>
      <p:sp>
        <p:nvSpPr>
          <p:cNvPr id="65547" name="Text Box 11"/>
          <p:cNvSpPr txBox="1">
            <a:spLocks noChangeArrowheads="1"/>
          </p:cNvSpPr>
          <p:nvPr/>
        </p:nvSpPr>
        <p:spPr bwMode="auto">
          <a:xfrm>
            <a:off x="2286000" y="3352800"/>
            <a:ext cx="685800" cy="366713"/>
          </a:xfrm>
          <a:prstGeom prst="rect">
            <a:avLst/>
          </a:prstGeom>
          <a:solidFill>
            <a:srgbClr val="00CCFF"/>
          </a:solidFill>
          <a:ln w="9525">
            <a:noFill/>
            <a:miter lim="800000"/>
            <a:headEnd/>
            <a:tailEnd/>
          </a:ln>
          <a:effectLst/>
        </p:spPr>
        <p:txBody>
          <a:bodyPr>
            <a:spAutoFit/>
          </a:bodyPr>
          <a:lstStyle/>
          <a:p>
            <a:pPr algn="ctr">
              <a:spcBef>
                <a:spcPct val="50000"/>
              </a:spcBef>
            </a:pPr>
            <a:r>
              <a:rPr lang="en-US" b="1">
                <a:solidFill>
                  <a:srgbClr val="FF3300"/>
                </a:solidFill>
              </a:rPr>
              <a:t>1</a:t>
            </a:r>
          </a:p>
        </p:txBody>
      </p:sp>
      <p:pic>
        <p:nvPicPr>
          <p:cNvPr id="65548" name="Picture 12" descr="khauhieu"/>
          <p:cNvPicPr>
            <a:picLocks noChangeAspect="1" noChangeArrowheads="1"/>
          </p:cNvPicPr>
          <p:nvPr/>
        </p:nvPicPr>
        <p:blipFill>
          <a:blip r:embed="rId6" cstate="print"/>
          <a:srcRect/>
          <a:stretch>
            <a:fillRect/>
          </a:stretch>
        </p:blipFill>
        <p:spPr bwMode="auto">
          <a:xfrm>
            <a:off x="0" y="685800"/>
            <a:ext cx="4724400" cy="6172200"/>
          </a:xfrm>
          <a:prstGeom prst="rect">
            <a:avLst/>
          </a:prstGeom>
          <a:noFill/>
          <a:ln w="38100">
            <a:solidFill>
              <a:srgbClr val="FF3300"/>
            </a:solidFill>
            <a:miter lim="800000"/>
            <a:headEnd/>
            <a:tailEnd/>
          </a:ln>
        </p:spPr>
      </p:pic>
      <p:pic>
        <p:nvPicPr>
          <p:cNvPr id="65549" name="Picture 13" descr="ImageView"/>
          <p:cNvPicPr>
            <a:picLocks noChangeAspect="1" noChangeArrowheads="1"/>
          </p:cNvPicPr>
          <p:nvPr/>
        </p:nvPicPr>
        <p:blipFill>
          <a:blip r:embed="rId7" cstate="print"/>
          <a:srcRect/>
          <a:stretch>
            <a:fillRect/>
          </a:stretch>
        </p:blipFill>
        <p:spPr bwMode="auto">
          <a:xfrm>
            <a:off x="4724400" y="685800"/>
            <a:ext cx="4419600" cy="6172200"/>
          </a:xfrm>
          <a:prstGeom prst="rect">
            <a:avLst/>
          </a:prstGeom>
          <a:noFill/>
          <a:ln w="38100">
            <a:solidFill>
              <a:srgbClr val="FF33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5548"/>
                                        </p:tgtEl>
                                        <p:attrNameLst>
                                          <p:attrName>style.visibility</p:attrName>
                                        </p:attrNameLst>
                                      </p:cBhvr>
                                      <p:to>
                                        <p:strVal val="visible"/>
                                      </p:to>
                                    </p:set>
                                    <p:animEffect transition="in" filter="diamond(in)">
                                      <p:cBhvr>
                                        <p:cTn id="7" dur="2000"/>
                                        <p:tgtEl>
                                          <p:spTgt spid="65548"/>
                                        </p:tgtEl>
                                      </p:cBhvr>
                                    </p:animEffect>
                                  </p:childTnLst>
                                </p:cTn>
                              </p:par>
                              <p:par>
                                <p:cTn id="8" presetID="8" presetClass="entr" presetSubtype="16" fill="hold" nodeType="withEffect">
                                  <p:stCondLst>
                                    <p:cond delay="0"/>
                                  </p:stCondLst>
                                  <p:childTnLst>
                                    <p:set>
                                      <p:cBhvr>
                                        <p:cTn id="9" dur="1" fill="hold">
                                          <p:stCondLst>
                                            <p:cond delay="0"/>
                                          </p:stCondLst>
                                        </p:cTn>
                                        <p:tgtEl>
                                          <p:spTgt spid="65549"/>
                                        </p:tgtEl>
                                        <p:attrNameLst>
                                          <p:attrName>style.visibility</p:attrName>
                                        </p:attrNameLst>
                                      </p:cBhvr>
                                      <p:to>
                                        <p:strVal val="visible"/>
                                      </p:to>
                                    </p:set>
                                    <p:animEffect transition="in" filter="diamond(in)">
                                      <p:cBhvr>
                                        <p:cTn id="10" dur="2000"/>
                                        <p:tgtEl>
                                          <p:spTgt spid="65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0" name="Text Box 8"/>
          <p:cNvSpPr txBox="1">
            <a:spLocks noChangeArrowheads="1"/>
          </p:cNvSpPr>
          <p:nvPr/>
        </p:nvSpPr>
        <p:spPr bwMode="auto">
          <a:xfrm>
            <a:off x="1000125" y="2057400"/>
            <a:ext cx="7010400" cy="1508105"/>
          </a:xfrm>
          <a:prstGeom prst="rect">
            <a:avLst/>
          </a:prstGeom>
          <a:noFill/>
          <a:ln w="9525">
            <a:noFill/>
            <a:miter lim="800000"/>
            <a:headEnd/>
            <a:tailEnd/>
          </a:ln>
          <a:effectLst/>
        </p:spPr>
        <p:txBody>
          <a:bodyPr wrap="square">
            <a:spAutoFit/>
          </a:bodyPr>
          <a:lstStyle/>
          <a:p>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Học</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thuộc</a:t>
            </a:r>
            <a:r>
              <a:rPr lang="en-US" sz="4400" b="1" dirty="0" smtClean="0">
                <a:solidFill>
                  <a:srgbClr val="0000FF"/>
                </a:solidFill>
                <a:latin typeface="Times New Roman" pitchFamily="18" charset="0"/>
                <a:cs typeface="Times New Roman" pitchFamily="18" charset="0"/>
              </a:rPr>
              <a:t> GHI NHỚ</a:t>
            </a:r>
            <a:endParaRPr lang="en-US" sz="4800" b="1" dirty="0">
              <a:solidFill>
                <a:srgbClr val="0000FF"/>
              </a:solidFill>
              <a:latin typeface="Times New Roman" pitchFamily="18" charset="0"/>
              <a:cs typeface="Times New Roman" pitchFamily="18" charset="0"/>
            </a:endParaRPr>
          </a:p>
          <a:p>
            <a:r>
              <a:rPr lang="en-US" sz="4800" b="1" dirty="0" smtClean="0">
                <a:solidFill>
                  <a:srgbClr val="0000FF"/>
                </a:solidFill>
                <a:latin typeface="Times New Roman" pitchFamily="18" charset="0"/>
                <a:cs typeface="Times New Roman" pitchFamily="18" charset="0"/>
              </a:rPr>
              <a:t>- </a:t>
            </a:r>
            <a:r>
              <a:rPr lang="en-US" sz="4800" b="1" dirty="0" err="1" smtClean="0">
                <a:solidFill>
                  <a:srgbClr val="0000FF"/>
                </a:solidFill>
                <a:latin typeface="Times New Roman" pitchFamily="18" charset="0"/>
                <a:cs typeface="Times New Roman" pitchFamily="18" charset="0"/>
              </a:rPr>
              <a:t>Chuẩn</a:t>
            </a:r>
            <a:r>
              <a:rPr lang="en-US" sz="4800" b="1" dirty="0" smtClean="0">
                <a:solidFill>
                  <a:srgbClr val="0000FF"/>
                </a:solidFill>
                <a:latin typeface="Times New Roman" pitchFamily="18" charset="0"/>
                <a:cs typeface="Times New Roman" pitchFamily="18" charset="0"/>
              </a:rPr>
              <a:t> </a:t>
            </a:r>
            <a:r>
              <a:rPr lang="en-US" sz="4800" b="1" dirty="0" err="1" smtClean="0">
                <a:solidFill>
                  <a:srgbClr val="0000FF"/>
                </a:solidFill>
                <a:latin typeface="Times New Roman" pitchFamily="18" charset="0"/>
                <a:cs typeface="Times New Roman" pitchFamily="18" charset="0"/>
              </a:rPr>
              <a:t>bị</a:t>
            </a:r>
            <a:r>
              <a:rPr lang="en-US" sz="4800" b="1" dirty="0" smtClean="0">
                <a:solidFill>
                  <a:srgbClr val="0000FF"/>
                </a:solidFill>
                <a:latin typeface="Times New Roman" pitchFamily="18" charset="0"/>
                <a:cs typeface="Times New Roman" pitchFamily="18" charset="0"/>
              </a:rPr>
              <a:t> </a:t>
            </a:r>
            <a:r>
              <a:rPr lang="en-US" sz="4800" b="1" dirty="0" err="1" smtClean="0">
                <a:solidFill>
                  <a:srgbClr val="0000FF"/>
                </a:solidFill>
                <a:latin typeface="Times New Roman" pitchFamily="18" charset="0"/>
                <a:cs typeface="Times New Roman" pitchFamily="18" charset="0"/>
              </a:rPr>
              <a:t>bài</a:t>
            </a:r>
            <a:r>
              <a:rPr lang="en-US" sz="4800" b="1" dirty="0" smtClean="0">
                <a:solidFill>
                  <a:srgbClr val="0000FF"/>
                </a:solidFill>
                <a:latin typeface="Times New Roman" pitchFamily="18" charset="0"/>
                <a:cs typeface="Times New Roman" pitchFamily="18" charset="0"/>
              </a:rPr>
              <a:t> </a:t>
            </a:r>
            <a:r>
              <a:rPr lang="en-US" sz="4800" b="1" dirty="0" err="1" smtClean="0">
                <a:solidFill>
                  <a:srgbClr val="0000FF"/>
                </a:solidFill>
                <a:latin typeface="Times New Roman" pitchFamily="18" charset="0"/>
                <a:cs typeface="Times New Roman" pitchFamily="18" charset="0"/>
              </a:rPr>
              <a:t>sau</a:t>
            </a:r>
            <a:r>
              <a:rPr lang="en-US" sz="4800" b="1" dirty="0" smtClean="0">
                <a:solidFill>
                  <a:srgbClr val="0000FF"/>
                </a:solidFill>
                <a:latin typeface="Times New Roman" pitchFamily="18" charset="0"/>
                <a:cs typeface="Times New Roman" pitchFamily="18" charset="0"/>
              </a:rPr>
              <a:t>: </a:t>
            </a:r>
            <a:endParaRPr lang="en-US" sz="4800" b="1" dirty="0">
              <a:solidFill>
                <a:srgbClr val="0000FF"/>
              </a:solidFill>
              <a:latin typeface="Times New Roman" pitchFamily="18" charset="0"/>
              <a:cs typeface="Times New Roman" pitchFamily="18" charset="0"/>
            </a:endParaRPr>
          </a:p>
        </p:txBody>
      </p:sp>
      <p:sp>
        <p:nvSpPr>
          <p:cNvPr id="33803" name="Text Box 11"/>
          <p:cNvSpPr txBox="1">
            <a:spLocks noChangeArrowheads="1"/>
          </p:cNvSpPr>
          <p:nvPr/>
        </p:nvSpPr>
        <p:spPr bwMode="auto">
          <a:xfrm>
            <a:off x="2590799" y="685800"/>
            <a:ext cx="2905125" cy="769441"/>
          </a:xfrm>
          <a:prstGeom prst="rect">
            <a:avLst/>
          </a:prstGeom>
          <a:noFill/>
          <a:ln w="9525">
            <a:noFill/>
            <a:miter lim="800000"/>
            <a:headEnd/>
            <a:tailEnd/>
          </a:ln>
          <a:effectLst/>
        </p:spPr>
        <p:txBody>
          <a:bodyPr wrap="square">
            <a:spAutoFit/>
          </a:bodyPr>
          <a:lstStyle/>
          <a:p>
            <a:pPr algn="ctr">
              <a:spcBef>
                <a:spcPct val="50000"/>
              </a:spcBef>
            </a:pPr>
            <a:r>
              <a:rPr lang="en-US" sz="4400" b="1" dirty="0">
                <a:solidFill>
                  <a:srgbClr val="FF0000"/>
                </a:solidFill>
                <a:latin typeface="Times New Roman" pitchFamily="18" charset="0"/>
              </a:rPr>
              <a:t>DẶN DÒ:</a:t>
            </a:r>
          </a:p>
        </p:txBody>
      </p:sp>
      <p:sp>
        <p:nvSpPr>
          <p:cNvPr id="33804" name="Text Box 12"/>
          <p:cNvSpPr txBox="1">
            <a:spLocks noChangeArrowheads="1"/>
          </p:cNvSpPr>
          <p:nvPr/>
        </p:nvSpPr>
        <p:spPr bwMode="auto">
          <a:xfrm>
            <a:off x="3505200" y="228600"/>
            <a:ext cx="5105400" cy="457200"/>
          </a:xfrm>
          <a:prstGeom prst="rect">
            <a:avLst/>
          </a:prstGeom>
          <a:noFill/>
          <a:ln w="9525">
            <a:noFill/>
            <a:miter lim="800000"/>
            <a:headEnd/>
            <a:tailEnd/>
          </a:ln>
          <a:effectLst/>
        </p:spPr>
        <p:txBody>
          <a:bodyPr>
            <a:spAutoFit/>
          </a:bodyPr>
          <a:lstStyle/>
          <a:p>
            <a:pPr>
              <a:spcBef>
                <a:spcPct val="50000"/>
              </a:spcBef>
            </a:pPr>
            <a:endParaRPr lang="en-US" sz="2400"/>
          </a:p>
        </p:txBody>
      </p:sp>
      <p:sp>
        <p:nvSpPr>
          <p:cNvPr id="33808" name="Text Box 16"/>
          <p:cNvSpPr txBox="1">
            <a:spLocks noChangeArrowheads="1"/>
          </p:cNvSpPr>
          <p:nvPr/>
        </p:nvSpPr>
        <p:spPr bwMode="auto">
          <a:xfrm>
            <a:off x="2981325" y="0"/>
            <a:ext cx="5029200" cy="457200"/>
          </a:xfrm>
          <a:prstGeom prst="rect">
            <a:avLst/>
          </a:prstGeom>
          <a:noFill/>
          <a:ln w="9525">
            <a:noFill/>
            <a:miter lim="800000"/>
            <a:headEnd/>
            <a:tailEnd/>
          </a:ln>
          <a:effectLst/>
        </p:spPr>
        <p:txBody>
          <a:bodyPr>
            <a:spAutoFit/>
          </a:bodyPr>
          <a:lstStyle/>
          <a:p>
            <a:pPr>
              <a:spcBef>
                <a:spcPct val="50000"/>
              </a:spcBef>
            </a:pPr>
            <a:endParaRPr lang="en-US" sz="240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8"/>
          <p:cNvSpPr txBox="1">
            <a:spLocks noChangeArrowheads="1"/>
          </p:cNvSpPr>
          <p:nvPr/>
        </p:nvSpPr>
        <p:spPr bwMode="auto">
          <a:xfrm>
            <a:off x="376238" y="304800"/>
            <a:ext cx="855503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VnTime" pitchFamily="34" charset="0"/>
              </a:defRPr>
            </a:lvl1pPr>
            <a:lvl2pPr marL="742950" indent="-285750">
              <a:defRPr sz="4000">
                <a:solidFill>
                  <a:schemeClr val="tx1"/>
                </a:solidFill>
                <a:latin typeface=".VnTime" pitchFamily="34" charset="0"/>
              </a:defRPr>
            </a:lvl2pPr>
            <a:lvl3pPr marL="1143000" indent="-228600">
              <a:defRPr sz="4000">
                <a:solidFill>
                  <a:schemeClr val="tx1"/>
                </a:solidFill>
                <a:latin typeface=".VnTime" pitchFamily="34" charset="0"/>
              </a:defRPr>
            </a:lvl3pPr>
            <a:lvl4pPr marL="1600200" indent="-228600">
              <a:defRPr sz="4000">
                <a:solidFill>
                  <a:schemeClr val="tx1"/>
                </a:solidFill>
                <a:latin typeface=".VnTime" pitchFamily="34" charset="0"/>
              </a:defRPr>
            </a:lvl4pPr>
            <a:lvl5pPr marL="2057400" indent="-228600">
              <a:defRPr sz="4000">
                <a:solidFill>
                  <a:schemeClr val="tx1"/>
                </a:solidFill>
                <a:latin typeface=".VnTime" pitchFamily="34" charset="0"/>
              </a:defRPr>
            </a:lvl5pPr>
            <a:lvl6pPr marL="2514600" indent="-228600" eaLnBrk="0" fontAlgn="base" hangingPunct="0">
              <a:spcBef>
                <a:spcPct val="0"/>
              </a:spcBef>
              <a:spcAft>
                <a:spcPct val="0"/>
              </a:spcAft>
              <a:defRPr sz="4000">
                <a:solidFill>
                  <a:schemeClr val="tx1"/>
                </a:solidFill>
                <a:latin typeface=".VnTime" pitchFamily="34" charset="0"/>
              </a:defRPr>
            </a:lvl6pPr>
            <a:lvl7pPr marL="2971800" indent="-228600" eaLnBrk="0" fontAlgn="base" hangingPunct="0">
              <a:spcBef>
                <a:spcPct val="0"/>
              </a:spcBef>
              <a:spcAft>
                <a:spcPct val="0"/>
              </a:spcAft>
              <a:defRPr sz="4000">
                <a:solidFill>
                  <a:schemeClr val="tx1"/>
                </a:solidFill>
                <a:latin typeface=".VnTime" pitchFamily="34" charset="0"/>
              </a:defRPr>
            </a:lvl7pPr>
            <a:lvl8pPr marL="3429000" indent="-228600" eaLnBrk="0" fontAlgn="base" hangingPunct="0">
              <a:spcBef>
                <a:spcPct val="0"/>
              </a:spcBef>
              <a:spcAft>
                <a:spcPct val="0"/>
              </a:spcAft>
              <a:defRPr sz="4000">
                <a:solidFill>
                  <a:schemeClr val="tx1"/>
                </a:solidFill>
                <a:latin typeface=".VnTime" pitchFamily="34" charset="0"/>
              </a:defRPr>
            </a:lvl8pPr>
            <a:lvl9pPr marL="3886200" indent="-228600" eaLnBrk="0" fontAlgn="base" hangingPunct="0">
              <a:spcBef>
                <a:spcPct val="0"/>
              </a:spcBef>
              <a:spcAft>
                <a:spcPct val="0"/>
              </a:spcAft>
              <a:defRPr sz="4000">
                <a:solidFill>
                  <a:schemeClr val="tx1"/>
                </a:solidFill>
                <a:latin typeface=".VnTime" pitchFamily="34" charset="0"/>
              </a:defRPr>
            </a:lvl9pPr>
          </a:lstStyle>
          <a:p>
            <a:pPr>
              <a:spcBef>
                <a:spcPct val="50000"/>
              </a:spcBef>
            </a:pPr>
            <a:r>
              <a:rPr lang="nl-NL" altLang="en-US" sz="5400" b="1" dirty="0" smtClean="0">
                <a:solidFill>
                  <a:srgbClr val="0B0BF5"/>
                </a:solidFill>
                <a:latin typeface="Times New Roman" pitchFamily="18" charset="0"/>
                <a:cs typeface="Times New Roman" pitchFamily="18" charset="0"/>
              </a:rPr>
              <a:t>Không </a:t>
            </a:r>
            <a:r>
              <a:rPr lang="nl-NL" altLang="en-US" sz="5400" b="1" dirty="0">
                <a:solidFill>
                  <a:srgbClr val="0B0BF5"/>
                </a:solidFill>
                <a:latin typeface="Times New Roman" pitchFamily="18" charset="0"/>
                <a:cs typeface="Times New Roman" pitchFamily="18" charset="0"/>
              </a:rPr>
              <a:t>khí có ở đâu?</a:t>
            </a:r>
            <a:endParaRPr lang="en-US" altLang="en-US" sz="5400" b="1" dirty="0">
              <a:solidFill>
                <a:srgbClr val="0B0BF5"/>
              </a:solidFill>
              <a:latin typeface="Times New Roman" pitchFamily="18" charset="0"/>
              <a:cs typeface="Times New Roman" pitchFamily="18" charset="0"/>
            </a:endParaRPr>
          </a:p>
        </p:txBody>
      </p:sp>
      <p:sp>
        <p:nvSpPr>
          <p:cNvPr id="90123" name="Text Box 11"/>
          <p:cNvSpPr txBox="1">
            <a:spLocks noChangeArrowheads="1"/>
          </p:cNvSpPr>
          <p:nvPr/>
        </p:nvSpPr>
        <p:spPr bwMode="auto">
          <a:xfrm>
            <a:off x="228600" y="1600200"/>
            <a:ext cx="872141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VnTime" pitchFamily="34" charset="0"/>
              </a:defRPr>
            </a:lvl1pPr>
            <a:lvl2pPr marL="742950" indent="-285750">
              <a:defRPr sz="4000">
                <a:solidFill>
                  <a:schemeClr val="tx1"/>
                </a:solidFill>
                <a:latin typeface=".VnTime" pitchFamily="34" charset="0"/>
              </a:defRPr>
            </a:lvl2pPr>
            <a:lvl3pPr marL="1143000" indent="-228600">
              <a:defRPr sz="4000">
                <a:solidFill>
                  <a:schemeClr val="tx1"/>
                </a:solidFill>
                <a:latin typeface=".VnTime" pitchFamily="34" charset="0"/>
              </a:defRPr>
            </a:lvl3pPr>
            <a:lvl4pPr marL="1600200" indent="-228600">
              <a:defRPr sz="4000">
                <a:solidFill>
                  <a:schemeClr val="tx1"/>
                </a:solidFill>
                <a:latin typeface=".VnTime" pitchFamily="34" charset="0"/>
              </a:defRPr>
            </a:lvl4pPr>
            <a:lvl5pPr marL="2057400" indent="-228600">
              <a:defRPr sz="4000">
                <a:solidFill>
                  <a:schemeClr val="tx1"/>
                </a:solidFill>
                <a:latin typeface=".VnTime" pitchFamily="34" charset="0"/>
              </a:defRPr>
            </a:lvl5pPr>
            <a:lvl6pPr marL="2514600" indent="-228600" eaLnBrk="0" fontAlgn="base" hangingPunct="0">
              <a:spcBef>
                <a:spcPct val="0"/>
              </a:spcBef>
              <a:spcAft>
                <a:spcPct val="0"/>
              </a:spcAft>
              <a:defRPr sz="4000">
                <a:solidFill>
                  <a:schemeClr val="tx1"/>
                </a:solidFill>
                <a:latin typeface=".VnTime" pitchFamily="34" charset="0"/>
              </a:defRPr>
            </a:lvl6pPr>
            <a:lvl7pPr marL="2971800" indent="-228600" eaLnBrk="0" fontAlgn="base" hangingPunct="0">
              <a:spcBef>
                <a:spcPct val="0"/>
              </a:spcBef>
              <a:spcAft>
                <a:spcPct val="0"/>
              </a:spcAft>
              <a:defRPr sz="4000">
                <a:solidFill>
                  <a:schemeClr val="tx1"/>
                </a:solidFill>
                <a:latin typeface=".VnTime" pitchFamily="34" charset="0"/>
              </a:defRPr>
            </a:lvl7pPr>
            <a:lvl8pPr marL="3429000" indent="-228600" eaLnBrk="0" fontAlgn="base" hangingPunct="0">
              <a:spcBef>
                <a:spcPct val="0"/>
              </a:spcBef>
              <a:spcAft>
                <a:spcPct val="0"/>
              </a:spcAft>
              <a:defRPr sz="4000">
                <a:solidFill>
                  <a:schemeClr val="tx1"/>
                </a:solidFill>
                <a:latin typeface=".VnTime" pitchFamily="34" charset="0"/>
              </a:defRPr>
            </a:lvl8pPr>
            <a:lvl9pPr marL="3886200" indent="-228600" eaLnBrk="0" fontAlgn="base" hangingPunct="0">
              <a:spcBef>
                <a:spcPct val="0"/>
              </a:spcBef>
              <a:spcAft>
                <a:spcPct val="0"/>
              </a:spcAft>
              <a:defRPr sz="4000">
                <a:solidFill>
                  <a:schemeClr val="tx1"/>
                </a:solidFill>
                <a:latin typeface=".VnTime" pitchFamily="34" charset="0"/>
              </a:defRPr>
            </a:lvl9pPr>
          </a:lstStyle>
          <a:p>
            <a:pPr>
              <a:spcBef>
                <a:spcPct val="50000"/>
              </a:spcBef>
            </a:pPr>
            <a:r>
              <a:rPr lang="nl-NL" altLang="en-US" sz="6000" b="1" dirty="0" smtClean="0">
                <a:latin typeface="Times New Roman" pitchFamily="18" charset="0"/>
                <a:cs typeface="Times New Roman" pitchFamily="18" charset="0"/>
              </a:rPr>
              <a:t>	Xung </a:t>
            </a:r>
            <a:r>
              <a:rPr lang="nl-NL" altLang="en-US" sz="6000" b="1" dirty="0">
                <a:latin typeface="Times New Roman" pitchFamily="18" charset="0"/>
                <a:cs typeface="Times New Roman" pitchFamily="18" charset="0"/>
              </a:rPr>
              <a:t>quanh mọi vật và mọi chỗ rỗng bên trong vật đều có không khí.</a:t>
            </a:r>
            <a:endParaRPr lang="en-US" altLang="en-US" sz="6000" b="1" dirty="0">
              <a:latin typeface="Times New Roman" pitchFamily="18" charset="0"/>
              <a:cs typeface="Times New Roman" pitchFamily="18" charset="0"/>
            </a:endParaRPr>
          </a:p>
        </p:txBody>
      </p:sp>
    </p:spTree>
    <p:extLst>
      <p:ext uri="{BB962C8B-B14F-4D97-AF65-F5344CB8AC3E}">
        <p14:creationId xmlns:p14="http://schemas.microsoft.com/office/powerpoint/2010/main" val="4011852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0123"/>
                                        </p:tgtEl>
                                        <p:attrNameLst>
                                          <p:attrName>style.visibility</p:attrName>
                                        </p:attrNameLst>
                                      </p:cBhvr>
                                      <p:to>
                                        <p:strVal val="visible"/>
                                      </p:to>
                                    </p:set>
                                    <p:animEffect transition="in" filter="barn(inVertical)">
                                      <p:cBhvr>
                                        <p:cTn id="7" dur="500"/>
                                        <p:tgtEl>
                                          <p:spTgt spid="90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D:\SOA SOA SOA\Khung nen bieu tuong\Khung nen bieu tuong\[Muare.asia]-FramesChildrenVol30\muare.asia - babyvol30 - 3.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3011" name="Rectangle 1"/>
          <p:cNvSpPr>
            <a:spLocks noChangeArrowheads="1"/>
          </p:cNvSpPr>
          <p:nvPr/>
        </p:nvSpPr>
        <p:spPr bwMode="auto">
          <a:xfrm>
            <a:off x="1295400" y="2728913"/>
            <a:ext cx="6286500" cy="1016000"/>
          </a:xfrm>
          <a:prstGeom prst="rect">
            <a:avLst/>
          </a:prstGeom>
          <a:noFill/>
          <a:ln w="9525">
            <a:noFill/>
            <a:miter lim="800000"/>
            <a:headEnd/>
            <a:tailEnd/>
          </a:ln>
        </p:spPr>
        <p:txBody>
          <a:bodyPr>
            <a:spAutoFit/>
          </a:bodyPr>
          <a:lstStyle/>
          <a:p>
            <a:r>
              <a:rPr lang="en-US" sz="6000" b="1">
                <a:solidFill>
                  <a:srgbClr val="FF0000"/>
                </a:solidFill>
                <a:latin typeface="Times New Roman" pitchFamily="18" charset="0"/>
                <a:cs typeface="Times New Roman" pitchFamily="18" charset="0"/>
              </a:rPr>
              <a:t>Tạm biệt các em !</a:t>
            </a:r>
            <a:endParaRPr lang="en-US" sz="60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5" descr="33"/>
          <p:cNvPicPr>
            <a:picLocks noChangeAspect="1" noChangeArrowheads="1" noCrop="1"/>
          </p:cNvPicPr>
          <p:nvPr/>
        </p:nvPicPr>
        <p:blipFill>
          <a:blip r:embed="rId2" cstate="print"/>
          <a:srcRect/>
          <a:stretch>
            <a:fillRect/>
          </a:stretch>
        </p:blipFill>
        <p:spPr bwMode="auto">
          <a:xfrm>
            <a:off x="0" y="5638800"/>
            <a:ext cx="915988" cy="1219200"/>
          </a:xfrm>
          <a:prstGeom prst="rect">
            <a:avLst/>
          </a:prstGeom>
          <a:noFill/>
          <a:ln w="9525">
            <a:noFill/>
            <a:miter lim="800000"/>
            <a:headEnd/>
            <a:tailEnd/>
          </a:ln>
        </p:spPr>
      </p:pic>
      <p:pic>
        <p:nvPicPr>
          <p:cNvPr id="2051" name="Picture 20" descr="33"/>
          <p:cNvPicPr>
            <a:picLocks noChangeAspect="1" noChangeArrowheads="1" noCrop="1"/>
          </p:cNvPicPr>
          <p:nvPr/>
        </p:nvPicPr>
        <p:blipFill>
          <a:blip r:embed="rId2" cstate="print"/>
          <a:srcRect/>
          <a:stretch>
            <a:fillRect/>
          </a:stretch>
        </p:blipFill>
        <p:spPr bwMode="auto">
          <a:xfrm>
            <a:off x="8228013" y="5638800"/>
            <a:ext cx="915987" cy="1219200"/>
          </a:xfrm>
          <a:prstGeom prst="rect">
            <a:avLst/>
          </a:prstGeom>
          <a:noFill/>
          <a:ln w="9525">
            <a:noFill/>
            <a:miter lim="800000"/>
            <a:headEnd/>
            <a:tailEnd/>
          </a:ln>
        </p:spPr>
      </p:pic>
      <p:pic>
        <p:nvPicPr>
          <p:cNvPr id="2052" name="Picture 14" descr="Firewrk8"/>
          <p:cNvPicPr>
            <a:picLocks noChangeAspect="1" noChangeArrowheads="1"/>
          </p:cNvPicPr>
          <p:nvPr/>
        </p:nvPicPr>
        <p:blipFill>
          <a:blip r:embed="rId3" cstate="print">
            <a:lum bright="6000" contrast="30000"/>
          </a:blip>
          <a:srcRect/>
          <a:stretch>
            <a:fillRect/>
          </a:stretch>
        </p:blipFill>
        <p:spPr bwMode="auto">
          <a:xfrm>
            <a:off x="5181600" y="4992688"/>
            <a:ext cx="2819400" cy="1865312"/>
          </a:xfrm>
          <a:prstGeom prst="rect">
            <a:avLst/>
          </a:prstGeom>
          <a:noFill/>
          <a:ln w="9525">
            <a:noFill/>
            <a:miter lim="800000"/>
            <a:headEnd/>
            <a:tailEnd/>
          </a:ln>
        </p:spPr>
      </p:pic>
      <p:sp>
        <p:nvSpPr>
          <p:cNvPr id="2053" name="WordArt 8"/>
          <p:cNvSpPr>
            <a:spLocks noChangeArrowheads="1" noChangeShapeType="1" noTextEdit="1"/>
          </p:cNvSpPr>
          <p:nvPr/>
        </p:nvSpPr>
        <p:spPr bwMode="auto">
          <a:xfrm>
            <a:off x="2057400" y="762000"/>
            <a:ext cx="5105400" cy="1600200"/>
          </a:xfrm>
          <a:prstGeom prst="rect">
            <a:avLst/>
          </a:prstGeom>
        </p:spPr>
        <p:txBody>
          <a:bodyPr wrap="none" fromWordArt="1">
            <a:prstTxWarp prst="textPlain">
              <a:avLst>
                <a:gd name="adj" fmla="val 50000"/>
              </a:avLst>
            </a:prstTxWarp>
          </a:bodyPr>
          <a:lstStyle/>
          <a:p>
            <a:r>
              <a:rPr lang="vi-VN" b="1" kern="1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a:cs typeface="Times New Roman"/>
              </a:rPr>
              <a:t>KHOA HỌC</a:t>
            </a:r>
          </a:p>
        </p:txBody>
      </p:sp>
      <p:pic>
        <p:nvPicPr>
          <p:cNvPr id="2054" name="Picture 12" descr="Firewrk8"/>
          <p:cNvPicPr>
            <a:picLocks noChangeAspect="1" noChangeArrowheads="1"/>
          </p:cNvPicPr>
          <p:nvPr/>
        </p:nvPicPr>
        <p:blipFill>
          <a:blip r:embed="rId3" cstate="print">
            <a:lum bright="6000" contrast="30000"/>
          </a:blip>
          <a:srcRect/>
          <a:stretch>
            <a:fillRect/>
          </a:stretch>
        </p:blipFill>
        <p:spPr bwMode="auto">
          <a:xfrm>
            <a:off x="0" y="0"/>
            <a:ext cx="1676400" cy="1828800"/>
          </a:xfrm>
          <a:prstGeom prst="rect">
            <a:avLst/>
          </a:prstGeom>
          <a:noFill/>
          <a:ln w="9525">
            <a:noFill/>
            <a:miter lim="800000"/>
            <a:headEnd/>
            <a:tailEnd/>
          </a:ln>
        </p:spPr>
      </p:pic>
      <p:sp>
        <p:nvSpPr>
          <p:cNvPr id="2055" name="WordArt 11"/>
          <p:cNvSpPr>
            <a:spLocks noChangeArrowheads="1" noChangeShapeType="1" noTextEdit="1"/>
          </p:cNvSpPr>
          <p:nvPr/>
        </p:nvSpPr>
        <p:spPr bwMode="auto">
          <a:xfrm>
            <a:off x="457200" y="2514600"/>
            <a:ext cx="8153400" cy="2286000"/>
          </a:xfrm>
          <a:prstGeom prst="rect">
            <a:avLst/>
          </a:prstGeom>
        </p:spPr>
        <p:txBody>
          <a:bodyPr wrap="none" fromWordArt="1">
            <a:prstTxWarp prst="textPlain">
              <a:avLst>
                <a:gd name="adj" fmla="val 50000"/>
              </a:avLst>
            </a:prstTxWarp>
          </a:bodyPr>
          <a:lstStyle/>
          <a:p>
            <a:pPr algn="ctr"/>
            <a:r>
              <a:rPr lang="vi-VN"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 </a:t>
            </a:r>
            <a:r>
              <a:rPr lang="vi-VN"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31: Không khí có </a:t>
            </a:r>
          </a:p>
          <a:p>
            <a:pPr algn="ctr"/>
            <a:r>
              <a:rPr lang="vi-VN"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những tính chất gì?</a:t>
            </a:r>
            <a:endParaRPr lang="vi-VN"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2056" name="Picture 14" descr="Firewrk8"/>
          <p:cNvPicPr>
            <a:picLocks noChangeAspect="1" noChangeArrowheads="1"/>
          </p:cNvPicPr>
          <p:nvPr/>
        </p:nvPicPr>
        <p:blipFill>
          <a:blip r:embed="rId3" cstate="print">
            <a:lum bright="6000" contrast="30000"/>
          </a:blip>
          <a:srcRect/>
          <a:stretch>
            <a:fillRect/>
          </a:stretch>
        </p:blipFill>
        <p:spPr bwMode="auto">
          <a:xfrm>
            <a:off x="7315200" y="0"/>
            <a:ext cx="1828800" cy="1905000"/>
          </a:xfrm>
          <a:prstGeom prst="rect">
            <a:avLst/>
          </a:prstGeom>
          <a:noFill/>
          <a:ln w="9525">
            <a:noFill/>
            <a:miter lim="800000"/>
            <a:headEnd/>
            <a:tailEnd/>
          </a:ln>
        </p:spPr>
      </p:pic>
      <p:pic>
        <p:nvPicPr>
          <p:cNvPr id="2057" name="Picture 14" descr="Firewrk8"/>
          <p:cNvPicPr>
            <a:picLocks noChangeAspect="1" noChangeArrowheads="1"/>
          </p:cNvPicPr>
          <p:nvPr/>
        </p:nvPicPr>
        <p:blipFill>
          <a:blip r:embed="rId3" cstate="print">
            <a:lum bright="6000" contrast="30000"/>
          </a:blip>
          <a:srcRect/>
          <a:stretch>
            <a:fillRect/>
          </a:stretch>
        </p:blipFill>
        <p:spPr bwMode="auto">
          <a:xfrm>
            <a:off x="1219200" y="4953000"/>
            <a:ext cx="2819400" cy="19050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66800"/>
            <a:ext cx="8534400" cy="2862322"/>
          </a:xfrm>
          <a:prstGeom prst="rect">
            <a:avLst/>
          </a:prstGeom>
        </p:spPr>
        <p:txBody>
          <a:bodyPr wrap="square">
            <a:spAutoFit/>
          </a:bodyPr>
          <a:lstStyle/>
          <a:p>
            <a:r>
              <a:rPr lang="en-US" sz="6000" b="1" dirty="0">
                <a:solidFill>
                  <a:srgbClr val="0B0BF5"/>
                </a:solidFill>
                <a:latin typeface="Times New Roman" pitchFamily="18" charset="0"/>
                <a:cs typeface="Times New Roman" pitchFamily="18" charset="0"/>
              </a:rPr>
              <a:t>Q</a:t>
            </a:r>
            <a:r>
              <a:rPr lang="vi-VN" sz="6000" b="1" dirty="0" smtClean="0">
                <a:solidFill>
                  <a:srgbClr val="0B0BF5"/>
                </a:solidFill>
                <a:latin typeface="Times New Roman" pitchFamily="18" charset="0"/>
                <a:cs typeface="Times New Roman" pitchFamily="18" charset="0"/>
              </a:rPr>
              <a:t>uan </a:t>
            </a:r>
            <a:r>
              <a:rPr lang="vi-VN" sz="6000" b="1" dirty="0">
                <a:solidFill>
                  <a:srgbClr val="0B0BF5"/>
                </a:solidFill>
                <a:latin typeface="Times New Roman" pitchFamily="18" charset="0"/>
                <a:cs typeface="Times New Roman" pitchFamily="18" charset="0"/>
              </a:rPr>
              <a:t>sát chiếc cốc thuỷ tinh rỗng </a:t>
            </a:r>
            <a:r>
              <a:rPr lang="en-US" sz="6000" b="1" dirty="0" err="1" smtClean="0">
                <a:solidFill>
                  <a:srgbClr val="0B0BF5"/>
                </a:solidFill>
                <a:latin typeface="Times New Roman" pitchFamily="18" charset="0"/>
                <a:cs typeface="Times New Roman" pitchFamily="18" charset="0"/>
              </a:rPr>
              <a:t>cho</a:t>
            </a:r>
            <a:r>
              <a:rPr lang="en-US" sz="6000" b="1" dirty="0" smtClean="0">
                <a:solidFill>
                  <a:srgbClr val="0B0BF5"/>
                </a:solidFill>
                <a:latin typeface="Times New Roman" pitchFamily="18" charset="0"/>
                <a:cs typeface="Times New Roman" pitchFamily="18" charset="0"/>
              </a:rPr>
              <a:t> </a:t>
            </a:r>
            <a:r>
              <a:rPr lang="en-US" sz="6000" b="1" dirty="0" err="1" smtClean="0">
                <a:solidFill>
                  <a:srgbClr val="0B0BF5"/>
                </a:solidFill>
                <a:latin typeface="Times New Roman" pitchFamily="18" charset="0"/>
                <a:cs typeface="Times New Roman" pitchFamily="18" charset="0"/>
              </a:rPr>
              <a:t>biết</a:t>
            </a:r>
            <a:r>
              <a:rPr lang="vi-VN" sz="6000" b="1" dirty="0" smtClean="0">
                <a:solidFill>
                  <a:srgbClr val="0B0BF5"/>
                </a:solidFill>
                <a:latin typeface="Times New Roman" pitchFamily="18" charset="0"/>
                <a:cs typeface="Times New Roman" pitchFamily="18" charset="0"/>
              </a:rPr>
              <a:t>: </a:t>
            </a:r>
            <a:r>
              <a:rPr lang="vi-VN" sz="6000" b="1" dirty="0">
                <a:latin typeface="Times New Roman" pitchFamily="18" charset="0"/>
                <a:cs typeface="Times New Roman" pitchFamily="18" charset="0"/>
              </a:rPr>
              <a:t>Trong cốc có chứa gì?</a:t>
            </a:r>
            <a:endParaRPr lang="en-US" sz="6000" b="1" dirty="0">
              <a:latin typeface="Times New Roman" pitchFamily="18" charset="0"/>
              <a:cs typeface="Times New Roman" pitchFamily="18" charset="0"/>
            </a:endParaRPr>
          </a:p>
        </p:txBody>
      </p:sp>
    </p:spTree>
    <p:extLst>
      <p:ext uri="{BB962C8B-B14F-4D97-AF65-F5344CB8AC3E}">
        <p14:creationId xmlns:p14="http://schemas.microsoft.com/office/powerpoint/2010/main" val="2049078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0" y="6216134"/>
            <a:ext cx="4114800" cy="369332"/>
          </a:xfrm>
          <a:prstGeom prst="rect">
            <a:avLst/>
          </a:prstGeom>
          <a:noFill/>
        </p:spPr>
        <p:txBody>
          <a:bodyPr wrap="square" rtlCol="0">
            <a:spAutoFit/>
          </a:bodyPr>
          <a:lstStyle/>
          <a:p>
            <a:r>
              <a:rPr lang="en-US" dirty="0" smtClean="0"/>
              <a:t>Chu </a:t>
            </a:r>
            <a:r>
              <a:rPr lang="en-US" dirty="0" err="1" smtClean="0"/>
              <a:t>Thị</a:t>
            </a:r>
            <a:r>
              <a:rPr lang="en-US" dirty="0" smtClean="0"/>
              <a:t> </a:t>
            </a:r>
            <a:r>
              <a:rPr lang="en-US" dirty="0" err="1" smtClean="0"/>
              <a:t>Soa</a:t>
            </a:r>
            <a:r>
              <a:rPr lang="en-US" dirty="0" smtClean="0"/>
              <a:t> – </a:t>
            </a:r>
            <a:r>
              <a:rPr lang="en-US" dirty="0" err="1" smtClean="0"/>
              <a:t>Thành</a:t>
            </a:r>
            <a:r>
              <a:rPr lang="en-US" dirty="0" smtClean="0"/>
              <a:t> </a:t>
            </a:r>
            <a:r>
              <a:rPr lang="en-US" dirty="0" err="1" smtClean="0"/>
              <a:t>phố</a:t>
            </a:r>
            <a:r>
              <a:rPr lang="en-US" dirty="0" smtClean="0"/>
              <a:t> </a:t>
            </a:r>
            <a:r>
              <a:rPr lang="en-US" dirty="0" err="1" smtClean="0"/>
              <a:t>Đà</a:t>
            </a:r>
            <a:r>
              <a:rPr lang="en-US" dirty="0" smtClean="0"/>
              <a:t> </a:t>
            </a:r>
            <a:r>
              <a:rPr lang="en-US" dirty="0" err="1" smtClean="0"/>
              <a:t>Nẵng</a:t>
            </a:r>
            <a:endParaRPr lang="en-US" dirty="0"/>
          </a:p>
        </p:txBody>
      </p:sp>
      <p:sp>
        <p:nvSpPr>
          <p:cNvPr id="2" name="Rectangle 1"/>
          <p:cNvSpPr/>
          <p:nvPr/>
        </p:nvSpPr>
        <p:spPr>
          <a:xfrm>
            <a:off x="0" y="-13741"/>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Mắt ta không nhìn thấy không khí vì không khí trong suốt và không màu. </a:t>
            </a:r>
            <a:endParaRPr lang="en-US" dirty="0"/>
          </a:p>
        </p:txBody>
      </p:sp>
      <p:sp>
        <p:nvSpPr>
          <p:cNvPr id="8" name="Text Box 5"/>
          <p:cNvSpPr txBox="1">
            <a:spLocks noChangeArrowheads="1"/>
          </p:cNvSpPr>
          <p:nvPr/>
        </p:nvSpPr>
        <p:spPr bwMode="auto">
          <a:xfrm>
            <a:off x="228600" y="304800"/>
            <a:ext cx="8686800" cy="1938992"/>
          </a:xfrm>
          <a:prstGeom prst="rect">
            <a:avLst/>
          </a:prstGeom>
          <a:noFill/>
          <a:ln w="9525">
            <a:noFill/>
            <a:miter lim="800000"/>
            <a:headEnd/>
            <a:tailEnd/>
          </a:ln>
          <a:effectLst/>
        </p:spPr>
        <p:txBody>
          <a:bodyPr wrap="square">
            <a:spAutoFit/>
          </a:bodyPr>
          <a:lstStyle/>
          <a:p>
            <a:pPr algn="just">
              <a:spcBef>
                <a:spcPct val="50000"/>
              </a:spcBef>
            </a:pPr>
            <a:r>
              <a:rPr lang="en-US" sz="6000" b="1" dirty="0" err="1" smtClean="0">
                <a:solidFill>
                  <a:srgbClr val="0B0BF5"/>
                </a:solidFill>
                <a:latin typeface="Times New Roman" pitchFamily="18" charset="0"/>
                <a:cs typeface="Times New Roman" pitchFamily="18" charset="0"/>
              </a:rPr>
              <a:t>Em</a:t>
            </a:r>
            <a:r>
              <a:rPr lang="en-US" sz="6000" b="1" dirty="0" smtClean="0">
                <a:solidFill>
                  <a:srgbClr val="0B0BF5"/>
                </a:solidFill>
                <a:latin typeface="Times New Roman" pitchFamily="18" charset="0"/>
                <a:cs typeface="Times New Roman" pitchFamily="18" charset="0"/>
              </a:rPr>
              <a:t> </a:t>
            </a:r>
            <a:r>
              <a:rPr lang="en-US" sz="6000" b="1" dirty="0" err="1" smtClean="0">
                <a:solidFill>
                  <a:srgbClr val="0B0BF5"/>
                </a:solidFill>
                <a:latin typeface="Times New Roman" pitchFamily="18" charset="0"/>
                <a:cs typeface="Times New Roman" pitchFamily="18" charset="0"/>
              </a:rPr>
              <a:t>có</a:t>
            </a:r>
            <a:r>
              <a:rPr lang="en-US" sz="6000" b="1" dirty="0" smtClean="0">
                <a:solidFill>
                  <a:srgbClr val="0B0BF5"/>
                </a:solidFill>
                <a:latin typeface="Times New Roman" pitchFamily="18" charset="0"/>
                <a:cs typeface="Times New Roman" pitchFamily="18" charset="0"/>
              </a:rPr>
              <a:t> </a:t>
            </a:r>
            <a:r>
              <a:rPr lang="en-US" sz="6000" b="1" dirty="0" err="1" smtClean="0">
                <a:solidFill>
                  <a:srgbClr val="0B0BF5"/>
                </a:solidFill>
                <a:latin typeface="Times New Roman" pitchFamily="18" charset="0"/>
                <a:cs typeface="Times New Roman" pitchFamily="18" charset="0"/>
              </a:rPr>
              <a:t>nhận</a:t>
            </a:r>
            <a:r>
              <a:rPr lang="en-US" sz="6000" b="1" dirty="0" smtClean="0">
                <a:solidFill>
                  <a:srgbClr val="0B0BF5"/>
                </a:solidFill>
                <a:latin typeface="Times New Roman" pitchFamily="18" charset="0"/>
                <a:cs typeface="Times New Roman" pitchFamily="18" charset="0"/>
              </a:rPr>
              <a:t> </a:t>
            </a:r>
            <a:r>
              <a:rPr lang="en-US" sz="6000" b="1" dirty="0" err="1" smtClean="0">
                <a:solidFill>
                  <a:srgbClr val="0B0BF5"/>
                </a:solidFill>
                <a:latin typeface="Times New Roman" pitchFamily="18" charset="0"/>
                <a:cs typeface="Times New Roman" pitchFamily="18" charset="0"/>
              </a:rPr>
              <a:t>thấy</a:t>
            </a:r>
            <a:r>
              <a:rPr lang="en-US" sz="6000" b="1" dirty="0" smtClean="0">
                <a:solidFill>
                  <a:srgbClr val="0B0BF5"/>
                </a:solidFill>
                <a:latin typeface="Times New Roman" pitchFamily="18" charset="0"/>
                <a:cs typeface="Times New Roman" pitchFamily="18" charset="0"/>
              </a:rPr>
              <a:t> </a:t>
            </a:r>
            <a:r>
              <a:rPr lang="en-US" sz="6000" b="1" dirty="0" err="1" smtClean="0">
                <a:solidFill>
                  <a:srgbClr val="0B0BF5"/>
                </a:solidFill>
                <a:latin typeface="Times New Roman" pitchFamily="18" charset="0"/>
                <a:cs typeface="Times New Roman" pitchFamily="18" charset="0"/>
              </a:rPr>
              <a:t>không</a:t>
            </a:r>
            <a:r>
              <a:rPr lang="en-US" sz="6000" b="1" dirty="0" smtClean="0">
                <a:solidFill>
                  <a:srgbClr val="0B0BF5"/>
                </a:solidFill>
                <a:latin typeface="Times New Roman" pitchFamily="18" charset="0"/>
                <a:cs typeface="Times New Roman" pitchFamily="18" charset="0"/>
              </a:rPr>
              <a:t> </a:t>
            </a:r>
            <a:r>
              <a:rPr lang="en-US" sz="6000" b="1" dirty="0" err="1" smtClean="0">
                <a:solidFill>
                  <a:srgbClr val="0B0BF5"/>
                </a:solidFill>
                <a:latin typeface="Times New Roman" pitchFamily="18" charset="0"/>
                <a:cs typeface="Times New Roman" pitchFamily="18" charset="0"/>
              </a:rPr>
              <a:t>khí</a:t>
            </a:r>
            <a:r>
              <a:rPr lang="en-US" sz="6000" b="1" dirty="0" smtClean="0">
                <a:solidFill>
                  <a:srgbClr val="0B0BF5"/>
                </a:solidFill>
                <a:latin typeface="Times New Roman" pitchFamily="18" charset="0"/>
                <a:cs typeface="Times New Roman" pitchFamily="18" charset="0"/>
              </a:rPr>
              <a:t> </a:t>
            </a:r>
            <a:r>
              <a:rPr lang="en-US" sz="6000" b="1" dirty="0" err="1" smtClean="0">
                <a:solidFill>
                  <a:srgbClr val="0B0BF5"/>
                </a:solidFill>
                <a:latin typeface="Times New Roman" pitchFamily="18" charset="0"/>
                <a:cs typeface="Times New Roman" pitchFamily="18" charset="0"/>
              </a:rPr>
              <a:t>không</a:t>
            </a:r>
            <a:r>
              <a:rPr lang="en-US" sz="6000" b="1" dirty="0" smtClean="0">
                <a:solidFill>
                  <a:srgbClr val="0B0BF5"/>
                </a:solidFill>
                <a:latin typeface="Times New Roman" pitchFamily="18" charset="0"/>
                <a:cs typeface="Times New Roman" pitchFamily="18" charset="0"/>
              </a:rPr>
              <a:t>? </a:t>
            </a:r>
            <a:r>
              <a:rPr lang="en-US" sz="6000" b="1" dirty="0" err="1" smtClean="0">
                <a:solidFill>
                  <a:srgbClr val="0B0BF5"/>
                </a:solidFill>
                <a:latin typeface="Times New Roman" pitchFamily="18" charset="0"/>
                <a:cs typeface="Times New Roman" pitchFamily="18" charset="0"/>
              </a:rPr>
              <a:t>Tại</a:t>
            </a:r>
            <a:r>
              <a:rPr lang="en-US" sz="6000" b="1" dirty="0" smtClean="0">
                <a:solidFill>
                  <a:srgbClr val="0B0BF5"/>
                </a:solidFill>
                <a:latin typeface="Times New Roman" pitchFamily="18" charset="0"/>
                <a:cs typeface="Times New Roman" pitchFamily="18" charset="0"/>
              </a:rPr>
              <a:t> </a:t>
            </a:r>
            <a:r>
              <a:rPr lang="en-US" sz="6000" b="1" dirty="0" err="1" smtClean="0">
                <a:solidFill>
                  <a:srgbClr val="0B0BF5"/>
                </a:solidFill>
                <a:latin typeface="Times New Roman" pitchFamily="18" charset="0"/>
                <a:cs typeface="Times New Roman" pitchFamily="18" charset="0"/>
              </a:rPr>
              <a:t>sao</a:t>
            </a:r>
            <a:r>
              <a:rPr lang="en-US" sz="6000" b="1" dirty="0" smtClean="0">
                <a:solidFill>
                  <a:srgbClr val="0B0BF5"/>
                </a:solidFill>
                <a:latin typeface="Times New Roman" pitchFamily="18" charset="0"/>
                <a:cs typeface="Times New Roman" pitchFamily="18" charset="0"/>
              </a:rPr>
              <a:t>?</a:t>
            </a:r>
            <a:endParaRPr lang="en-US" sz="6000" b="1" dirty="0">
              <a:solidFill>
                <a:srgbClr val="0B0BF5"/>
              </a:solidFill>
              <a:latin typeface="Times New Roman" pitchFamily="18" charset="0"/>
              <a:cs typeface="Times New Roman" pitchFamily="18" charset="0"/>
            </a:endParaRPr>
          </a:p>
        </p:txBody>
      </p:sp>
      <p:sp>
        <p:nvSpPr>
          <p:cNvPr id="3" name="Rectangle 2"/>
          <p:cNvSpPr/>
          <p:nvPr/>
        </p:nvSpPr>
        <p:spPr>
          <a:xfrm>
            <a:off x="252334" y="2259557"/>
            <a:ext cx="8891666" cy="4154984"/>
          </a:xfrm>
          <a:prstGeom prst="rect">
            <a:avLst/>
          </a:prstGeom>
        </p:spPr>
        <p:txBody>
          <a:bodyPr wrap="square">
            <a:spAutoFit/>
          </a:bodyPr>
          <a:lstStyle/>
          <a:p>
            <a:r>
              <a:rPr lang="vi-VN" sz="6600" b="1" dirty="0" smtClean="0">
                <a:latin typeface="+mj-lt"/>
                <a:cs typeface="Arial" pitchFamily="34" charset="0"/>
              </a:rPr>
              <a:t>	Mắt </a:t>
            </a:r>
            <a:r>
              <a:rPr lang="vi-VN" sz="6600" b="1" dirty="0">
                <a:latin typeface="+mj-lt"/>
                <a:cs typeface="Arial" pitchFamily="34" charset="0"/>
              </a:rPr>
              <a:t>ta không nhìn thấy không khí vì không khí trong suốt và không màu. </a:t>
            </a:r>
            <a:endParaRPr lang="en-US" sz="6600" b="1" dirty="0">
              <a:latin typeface="+mj-lt"/>
              <a:cs typeface="Arial" pitchFamily="34" charset="0"/>
            </a:endParaRPr>
          </a:p>
        </p:txBody>
      </p:sp>
    </p:spTree>
    <p:extLst>
      <p:ext uri="{BB962C8B-B14F-4D97-AF65-F5344CB8AC3E}">
        <p14:creationId xmlns:p14="http://schemas.microsoft.com/office/powerpoint/2010/main" val="343288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152400" y="304800"/>
            <a:ext cx="8686800" cy="2862322"/>
          </a:xfrm>
          <a:prstGeom prst="rect">
            <a:avLst/>
          </a:prstGeom>
          <a:noFill/>
          <a:ln w="9525">
            <a:noFill/>
            <a:miter lim="800000"/>
            <a:headEnd/>
            <a:tailEnd/>
          </a:ln>
          <a:effectLst/>
        </p:spPr>
        <p:txBody>
          <a:bodyPr wrap="square">
            <a:spAutoFit/>
          </a:bodyPr>
          <a:lstStyle/>
          <a:p>
            <a:pPr algn="just">
              <a:spcBef>
                <a:spcPct val="50000"/>
              </a:spcBef>
            </a:pPr>
            <a:r>
              <a:rPr lang="en-US" sz="6000" b="1" dirty="0" err="1" smtClean="0">
                <a:solidFill>
                  <a:srgbClr val="0000CC"/>
                </a:solidFill>
                <a:latin typeface="Times New Roman" pitchFamily="18" charset="0"/>
                <a:cs typeface="Times New Roman" pitchFamily="18" charset="0"/>
              </a:rPr>
              <a:t>Dùng</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mũi</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ngửi</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dùng</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lưỡi</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nếm</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em</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thấy</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không</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khí</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có</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mùi</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vị</a:t>
            </a:r>
            <a:r>
              <a:rPr lang="en-US" sz="6000" b="1" dirty="0" smtClean="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gì</a:t>
            </a:r>
            <a:r>
              <a:rPr lang="en-US" sz="6000" b="1" dirty="0" smtClean="0">
                <a:solidFill>
                  <a:srgbClr val="0000CC"/>
                </a:solidFill>
                <a:latin typeface="Times New Roman" pitchFamily="18" charset="0"/>
                <a:cs typeface="Times New Roman" pitchFamily="18" charset="0"/>
              </a:rPr>
              <a:t>?</a:t>
            </a:r>
            <a:endParaRPr lang="en-US" sz="6000" b="1" dirty="0">
              <a:solidFill>
                <a:srgbClr val="0000CC"/>
              </a:solidFill>
              <a:latin typeface="Times New Roman" pitchFamily="18" charset="0"/>
              <a:cs typeface="Times New Roman" pitchFamily="18" charset="0"/>
            </a:endParaRPr>
          </a:p>
        </p:txBody>
      </p:sp>
      <p:sp>
        <p:nvSpPr>
          <p:cNvPr id="2" name="Rectangle 1"/>
          <p:cNvSpPr/>
          <p:nvPr/>
        </p:nvSpPr>
        <p:spPr>
          <a:xfrm>
            <a:off x="228600" y="3429000"/>
            <a:ext cx="8343900" cy="2123658"/>
          </a:xfrm>
          <a:prstGeom prst="rect">
            <a:avLst/>
          </a:prstGeom>
        </p:spPr>
        <p:txBody>
          <a:bodyPr wrap="square">
            <a:spAutoFit/>
          </a:bodyPr>
          <a:lstStyle/>
          <a:p>
            <a:r>
              <a:rPr lang="vi-VN" sz="6600" b="1" dirty="0">
                <a:latin typeface="+mj-lt"/>
                <a:cs typeface="Arial" pitchFamily="34" charset="0"/>
              </a:rPr>
              <a:t>Không khí không mùi và không có vị.</a:t>
            </a:r>
            <a:endParaRPr lang="en-US" sz="6600" b="1" dirty="0">
              <a:latin typeface="+mj-lt"/>
              <a:cs typeface="Arial" pitchFamily="34" charset="0"/>
            </a:endParaRPr>
          </a:p>
        </p:txBody>
      </p:sp>
    </p:spTree>
    <p:extLst>
      <p:ext uri="{BB962C8B-B14F-4D97-AF65-F5344CB8AC3E}">
        <p14:creationId xmlns:p14="http://schemas.microsoft.com/office/powerpoint/2010/main" val="230527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6216134"/>
            <a:ext cx="4114800" cy="369332"/>
          </a:xfrm>
          <a:prstGeom prst="rect">
            <a:avLst/>
          </a:prstGeom>
          <a:noFill/>
        </p:spPr>
        <p:txBody>
          <a:bodyPr wrap="square" rtlCol="0">
            <a:spAutoFit/>
          </a:bodyPr>
          <a:lstStyle/>
          <a:p>
            <a:r>
              <a:rPr lang="en-US" dirty="0" smtClean="0"/>
              <a:t>Chu </a:t>
            </a:r>
            <a:r>
              <a:rPr lang="en-US" dirty="0" err="1" smtClean="0"/>
              <a:t>Thị</a:t>
            </a:r>
            <a:r>
              <a:rPr lang="en-US" dirty="0" smtClean="0"/>
              <a:t> </a:t>
            </a:r>
            <a:r>
              <a:rPr lang="en-US" dirty="0" err="1" smtClean="0"/>
              <a:t>Soa</a:t>
            </a:r>
            <a:r>
              <a:rPr lang="en-US" dirty="0" smtClean="0"/>
              <a:t> – </a:t>
            </a:r>
            <a:r>
              <a:rPr lang="en-US" dirty="0" err="1" smtClean="0"/>
              <a:t>Thành</a:t>
            </a:r>
            <a:r>
              <a:rPr lang="en-US" dirty="0" smtClean="0"/>
              <a:t> </a:t>
            </a:r>
            <a:r>
              <a:rPr lang="en-US" dirty="0" err="1" smtClean="0"/>
              <a:t>phố</a:t>
            </a:r>
            <a:r>
              <a:rPr lang="en-US" dirty="0" smtClean="0"/>
              <a:t> </a:t>
            </a:r>
            <a:r>
              <a:rPr lang="en-US" dirty="0" err="1" smtClean="0"/>
              <a:t>Đà</a:t>
            </a:r>
            <a:r>
              <a:rPr lang="en-US" dirty="0" smtClean="0"/>
              <a:t> </a:t>
            </a:r>
            <a:r>
              <a:rPr lang="en-US" dirty="0" err="1" smtClean="0"/>
              <a:t>Nẵng</a:t>
            </a:r>
            <a:endParaRPr lang="en-US" dirty="0"/>
          </a:p>
        </p:txBody>
      </p:sp>
      <p:sp>
        <p:nvSpPr>
          <p:cNvPr id="2" name="Rectangle 1"/>
          <p:cNvSpPr/>
          <p:nvPr/>
        </p:nvSpPr>
        <p:spPr>
          <a:xfrm>
            <a:off x="-45720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7"/>
          <p:cNvSpPr txBox="1">
            <a:spLocks noChangeArrowheads="1"/>
          </p:cNvSpPr>
          <p:nvPr/>
        </p:nvSpPr>
        <p:spPr bwMode="auto">
          <a:xfrm>
            <a:off x="-304800" y="457200"/>
            <a:ext cx="9067800" cy="5170646"/>
          </a:xfrm>
          <a:prstGeom prst="rect">
            <a:avLst/>
          </a:prstGeom>
          <a:noFill/>
          <a:ln w="9525">
            <a:noFill/>
            <a:miter lim="800000"/>
            <a:headEnd/>
            <a:tailEnd/>
          </a:ln>
          <a:effectLst/>
        </p:spPr>
        <p:txBody>
          <a:bodyPr wrap="square">
            <a:spAutoFit/>
          </a:bodyPr>
          <a:lstStyle/>
          <a:p>
            <a:pPr algn="just">
              <a:spcBef>
                <a:spcPct val="50000"/>
              </a:spcBef>
            </a:pPr>
            <a:r>
              <a:rPr lang="en-US" sz="6600" b="1" dirty="0" err="1" smtClean="0">
                <a:solidFill>
                  <a:srgbClr val="0000CC"/>
                </a:solidFill>
                <a:latin typeface="Times New Roman" pitchFamily="18" charset="0"/>
                <a:cs typeface="Times New Roman" pitchFamily="18" charset="0"/>
              </a:rPr>
              <a:t>Đôi</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khi</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ngửi</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thấy</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mùi</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hương</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thơm</a:t>
            </a:r>
            <a:r>
              <a:rPr lang="en-US" sz="6600" b="1" dirty="0" smtClean="0">
                <a:solidFill>
                  <a:srgbClr val="0000CC"/>
                </a:solidFill>
                <a:latin typeface="Times New Roman" pitchFamily="18" charset="0"/>
                <a:cs typeface="Times New Roman" pitchFamily="18" charset="0"/>
              </a:rPr>
              <a:t> hay </a:t>
            </a:r>
            <a:r>
              <a:rPr lang="en-US" sz="6600" b="1" dirty="0" err="1" smtClean="0">
                <a:solidFill>
                  <a:srgbClr val="0000CC"/>
                </a:solidFill>
                <a:latin typeface="Times New Roman" pitchFamily="18" charset="0"/>
                <a:cs typeface="Times New Roman" pitchFamily="18" charset="0"/>
              </a:rPr>
              <a:t>một</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mùi</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khó</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chịu</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đó</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có</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phải</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là</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mùi</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của</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không</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khí</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không</a:t>
            </a:r>
            <a:r>
              <a:rPr lang="en-US" sz="6600" b="1" dirty="0" smtClean="0">
                <a:solidFill>
                  <a:srgbClr val="0000CC"/>
                </a:solidFill>
                <a:latin typeface="Times New Roman" pitchFamily="18" charset="0"/>
                <a:cs typeface="Times New Roman" pitchFamily="18" charset="0"/>
              </a:rPr>
              <a:t>? Cho </a:t>
            </a:r>
            <a:r>
              <a:rPr lang="en-US" sz="6600" b="1" dirty="0" err="1" smtClean="0">
                <a:solidFill>
                  <a:srgbClr val="0000CC"/>
                </a:solidFill>
                <a:latin typeface="Times New Roman" pitchFamily="18" charset="0"/>
                <a:cs typeface="Times New Roman" pitchFamily="18" charset="0"/>
              </a:rPr>
              <a:t>ví</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dụ</a:t>
            </a:r>
            <a:r>
              <a:rPr lang="en-US" sz="6600" b="1" dirty="0" smtClean="0">
                <a:solidFill>
                  <a:srgbClr val="0000CC"/>
                </a:solidFill>
                <a:latin typeface="Times New Roman" pitchFamily="18" charset="0"/>
                <a:cs typeface="Times New Roman" pitchFamily="18" charset="0"/>
              </a:rPr>
              <a:t>.</a:t>
            </a:r>
            <a:endParaRPr lang="en-US" sz="6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032604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14400"/>
            <a:ext cx="8610600" cy="4524315"/>
          </a:xfrm>
          <a:prstGeom prst="rect">
            <a:avLst/>
          </a:prstGeom>
        </p:spPr>
        <p:txBody>
          <a:bodyPr wrap="square">
            <a:spAutoFit/>
          </a:bodyPr>
          <a:lstStyle/>
          <a:p>
            <a:r>
              <a:rPr lang="vi-VN" sz="7200" b="1" dirty="0" smtClean="0">
                <a:latin typeface="+mj-lt"/>
                <a:cs typeface="Arial" pitchFamily="34" charset="0"/>
              </a:rPr>
              <a:t>	Đó </a:t>
            </a:r>
            <a:r>
              <a:rPr lang="vi-VN" sz="7200" b="1" dirty="0">
                <a:latin typeface="+mj-lt"/>
                <a:cs typeface="Arial" pitchFamily="34" charset="0"/>
              </a:rPr>
              <a:t>không phải là mùi của không khí mà là các chất khác trong không khí. </a:t>
            </a:r>
            <a:endParaRPr lang="en-US" sz="7200" b="1" dirty="0">
              <a:latin typeface="+mj-lt"/>
              <a:cs typeface="Arial" pitchFamily="34" charset="0"/>
            </a:endParaRPr>
          </a:p>
        </p:txBody>
      </p:sp>
    </p:spTree>
    <p:extLst>
      <p:ext uri="{BB962C8B-B14F-4D97-AF65-F5344CB8AC3E}">
        <p14:creationId xmlns:p14="http://schemas.microsoft.com/office/powerpoint/2010/main" val="8031664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e6fbc3e762493a78449f68154748cb163ac57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391</TotalTime>
  <Words>531</Words>
  <Application>Microsoft Office PowerPoint</Application>
  <PresentationFormat>On-screen Show (4:3)</PresentationFormat>
  <Paragraphs>54</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.VnTime</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70</cp:revision>
  <dcterms:created xsi:type="dcterms:W3CDTF">2014-12-11T02:12:34Z</dcterms:created>
  <dcterms:modified xsi:type="dcterms:W3CDTF">2022-12-21T02:00:59Z</dcterms:modified>
</cp:coreProperties>
</file>