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6" r:id="rId2"/>
    <p:sldId id="287" r:id="rId3"/>
    <p:sldId id="304" r:id="rId4"/>
    <p:sldId id="305" r:id="rId5"/>
    <p:sldId id="257" r:id="rId6"/>
    <p:sldId id="307" r:id="rId7"/>
    <p:sldId id="288" r:id="rId8"/>
    <p:sldId id="258" r:id="rId9"/>
    <p:sldId id="289" r:id="rId10"/>
    <p:sldId id="291" r:id="rId11"/>
    <p:sldId id="290" r:id="rId12"/>
    <p:sldId id="294" r:id="rId13"/>
    <p:sldId id="295" r:id="rId14"/>
    <p:sldId id="296" r:id="rId15"/>
    <p:sldId id="297" r:id="rId16"/>
    <p:sldId id="308" r:id="rId17"/>
    <p:sldId id="298" r:id="rId18"/>
    <p:sldId id="299" r:id="rId19"/>
    <p:sldId id="300" r:id="rId20"/>
    <p:sldId id="301"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433"/>
    <a:srgbClr val="75413B"/>
    <a:srgbClr val="F9B36D"/>
    <a:srgbClr val="FFC781"/>
    <a:srgbClr val="FFD692"/>
    <a:srgbClr val="FFECB0"/>
    <a:srgbClr val="41CFDE"/>
    <a:srgbClr val="B9DCF0"/>
    <a:srgbClr val="E1F9EE"/>
    <a:srgbClr val="D9F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1" autoAdjust="0"/>
    <p:restoredTop sz="95274" autoAdjust="0"/>
  </p:normalViewPr>
  <p:slideViewPr>
    <p:cSldViewPr snapToGrid="0" showGuides="1">
      <p:cViewPr>
        <p:scale>
          <a:sx n="49" d="100"/>
          <a:sy n="49" d="100"/>
        </p:scale>
        <p:origin x="600" y="462"/>
      </p:cViewPr>
      <p:guideLst>
        <p:guide pos="3840"/>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2023/9/11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a:t>
            </a:fld>
            <a:endParaRPr lang="zh-CN" altLang="en-US"/>
          </a:p>
        </p:txBody>
      </p:sp>
    </p:spTree>
    <p:extLst>
      <p:ext uri="{BB962C8B-B14F-4D97-AF65-F5344CB8AC3E}">
        <p14:creationId xmlns:p14="http://schemas.microsoft.com/office/powerpoint/2010/main" val="4031842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12</a:t>
            </a:fld>
            <a:endParaRPr lang="zh-CN" altLang="en-US"/>
          </a:p>
        </p:txBody>
      </p:sp>
    </p:spTree>
    <p:extLst>
      <p:ext uri="{BB962C8B-B14F-4D97-AF65-F5344CB8AC3E}">
        <p14:creationId xmlns:p14="http://schemas.microsoft.com/office/powerpoint/2010/main" val="140031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13</a:t>
            </a:fld>
            <a:endParaRPr lang="zh-CN" altLang="en-US"/>
          </a:p>
        </p:txBody>
      </p:sp>
    </p:spTree>
    <p:extLst>
      <p:ext uri="{BB962C8B-B14F-4D97-AF65-F5344CB8AC3E}">
        <p14:creationId xmlns:p14="http://schemas.microsoft.com/office/powerpoint/2010/main" val="105889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14</a:t>
            </a:fld>
            <a:endParaRPr lang="zh-CN" altLang="en-US"/>
          </a:p>
        </p:txBody>
      </p:sp>
    </p:spTree>
    <p:extLst>
      <p:ext uri="{BB962C8B-B14F-4D97-AF65-F5344CB8AC3E}">
        <p14:creationId xmlns:p14="http://schemas.microsoft.com/office/powerpoint/2010/main" val="365033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15</a:t>
            </a:fld>
            <a:endParaRPr lang="zh-CN" altLang="en-US"/>
          </a:p>
        </p:txBody>
      </p:sp>
    </p:spTree>
    <p:extLst>
      <p:ext uri="{BB962C8B-B14F-4D97-AF65-F5344CB8AC3E}">
        <p14:creationId xmlns:p14="http://schemas.microsoft.com/office/powerpoint/2010/main" val="213438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17</a:t>
            </a:fld>
            <a:endParaRPr lang="zh-CN" altLang="en-US"/>
          </a:p>
        </p:txBody>
      </p:sp>
    </p:spTree>
    <p:extLst>
      <p:ext uri="{BB962C8B-B14F-4D97-AF65-F5344CB8AC3E}">
        <p14:creationId xmlns:p14="http://schemas.microsoft.com/office/powerpoint/2010/main" val="387255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dirty="0"/>
              <a:t>/</a:t>
            </a:r>
            <a:r>
              <a:rPr lang="en-US" altLang="zh-CN" dirty="0" err="1"/>
              <a:t>cô</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ô </a:t>
            </a:r>
            <a:r>
              <a:rPr lang="en-US" altLang="zh-CN" baseline="0" dirty="0" err="1"/>
              <a:t>chữ</a:t>
            </a:r>
            <a:r>
              <a:rPr lang="en-US" altLang="zh-CN" baseline="0" dirty="0"/>
              <a:t> </a:t>
            </a:r>
            <a:r>
              <a:rPr lang="en-US" altLang="zh-CN" baseline="0" dirty="0" err="1"/>
              <a:t>Thử</a:t>
            </a:r>
            <a:r>
              <a:rPr lang="en-US" altLang="zh-CN" baseline="0" dirty="0"/>
              <a:t> </a:t>
            </a:r>
            <a:r>
              <a:rPr lang="en-US" altLang="zh-CN" baseline="0" dirty="0" err="1"/>
              <a:t>thách</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18</a:t>
            </a:fld>
            <a:endParaRPr lang="zh-CN" altLang="en-US"/>
          </a:p>
        </p:txBody>
      </p:sp>
    </p:spTree>
    <p:extLst>
      <p:ext uri="{BB962C8B-B14F-4D97-AF65-F5344CB8AC3E}">
        <p14:creationId xmlns:p14="http://schemas.microsoft.com/office/powerpoint/2010/main" val="390931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dirty="0"/>
              <a:t>/</a:t>
            </a:r>
            <a:r>
              <a:rPr lang="en-US" altLang="zh-CN" dirty="0" err="1"/>
              <a:t>cô</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ô </a:t>
            </a:r>
            <a:r>
              <a:rPr lang="en-US" altLang="zh-CN" baseline="0" dirty="0" err="1"/>
              <a:t>chữ</a:t>
            </a:r>
            <a:r>
              <a:rPr lang="en-US" altLang="zh-CN" baseline="0" dirty="0"/>
              <a:t> </a:t>
            </a:r>
            <a:r>
              <a:rPr lang="en-US" altLang="zh-CN" baseline="0" dirty="0" err="1"/>
              <a:t>Thử</a:t>
            </a:r>
            <a:r>
              <a:rPr lang="en-US" altLang="zh-CN" baseline="0" dirty="0"/>
              <a:t> </a:t>
            </a:r>
            <a:r>
              <a:rPr lang="en-US" altLang="zh-CN" baseline="0" dirty="0" err="1"/>
              <a:t>thách</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19</a:t>
            </a:fld>
            <a:endParaRPr lang="zh-CN" altLang="en-US"/>
          </a:p>
        </p:txBody>
      </p:sp>
    </p:spTree>
    <p:extLst>
      <p:ext uri="{BB962C8B-B14F-4D97-AF65-F5344CB8AC3E}">
        <p14:creationId xmlns:p14="http://schemas.microsoft.com/office/powerpoint/2010/main" val="233061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20</a:t>
            </a:fld>
            <a:endParaRPr lang="zh-CN" altLang="en-US"/>
          </a:p>
        </p:txBody>
      </p:sp>
    </p:spTree>
    <p:extLst>
      <p:ext uri="{BB962C8B-B14F-4D97-AF65-F5344CB8AC3E}">
        <p14:creationId xmlns:p14="http://schemas.microsoft.com/office/powerpoint/2010/main" val="5429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a:t>
            </a:fld>
            <a:endParaRPr lang="zh-CN" altLang="en-US"/>
          </a:p>
        </p:txBody>
      </p:sp>
    </p:spTree>
    <p:extLst>
      <p:ext uri="{BB962C8B-B14F-4D97-AF65-F5344CB8AC3E}">
        <p14:creationId xmlns:p14="http://schemas.microsoft.com/office/powerpoint/2010/main" val="409695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4</a:t>
            </a:fld>
            <a:endParaRPr lang="zh-CN" altLang="en-US"/>
          </a:p>
        </p:txBody>
      </p:sp>
    </p:spTree>
    <p:extLst>
      <p:ext uri="{BB962C8B-B14F-4D97-AF65-F5344CB8AC3E}">
        <p14:creationId xmlns:p14="http://schemas.microsoft.com/office/powerpoint/2010/main" val="189951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5</a:t>
            </a:fld>
            <a:endParaRPr lang="zh-CN" altLang="en-US"/>
          </a:p>
        </p:txBody>
      </p:sp>
    </p:spTree>
    <p:extLst>
      <p:ext uri="{BB962C8B-B14F-4D97-AF65-F5344CB8AC3E}">
        <p14:creationId xmlns:p14="http://schemas.microsoft.com/office/powerpoint/2010/main" val="325594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7</a:t>
            </a:fld>
            <a:endParaRPr lang="zh-CN" altLang="en-US"/>
          </a:p>
        </p:txBody>
      </p:sp>
    </p:spTree>
    <p:extLst>
      <p:ext uri="{BB962C8B-B14F-4D97-AF65-F5344CB8AC3E}">
        <p14:creationId xmlns:p14="http://schemas.microsoft.com/office/powerpoint/2010/main" val="335718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8</a:t>
            </a:fld>
            <a:endParaRPr lang="zh-CN" altLang="en-US"/>
          </a:p>
        </p:txBody>
      </p:sp>
    </p:spTree>
    <p:extLst>
      <p:ext uri="{BB962C8B-B14F-4D97-AF65-F5344CB8AC3E}">
        <p14:creationId xmlns:p14="http://schemas.microsoft.com/office/powerpoint/2010/main" val="93410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9</a:t>
            </a:fld>
            <a:endParaRPr lang="zh-CN" altLang="en-US"/>
          </a:p>
        </p:txBody>
      </p:sp>
    </p:spTree>
    <p:extLst>
      <p:ext uri="{BB962C8B-B14F-4D97-AF65-F5344CB8AC3E}">
        <p14:creationId xmlns:p14="http://schemas.microsoft.com/office/powerpoint/2010/main" val="284231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10</a:t>
            </a:fld>
            <a:endParaRPr lang="zh-CN" altLang="en-US"/>
          </a:p>
        </p:txBody>
      </p:sp>
    </p:spTree>
    <p:extLst>
      <p:ext uri="{BB962C8B-B14F-4D97-AF65-F5344CB8AC3E}">
        <p14:creationId xmlns:p14="http://schemas.microsoft.com/office/powerpoint/2010/main" val="316529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11</a:t>
            </a:fld>
            <a:endParaRPr lang="zh-CN" altLang="en-US"/>
          </a:p>
        </p:txBody>
      </p:sp>
    </p:spTree>
    <p:extLst>
      <p:ext uri="{BB962C8B-B14F-4D97-AF65-F5344CB8AC3E}">
        <p14:creationId xmlns:p14="http://schemas.microsoft.com/office/powerpoint/2010/main" val="220075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12358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35525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7626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5583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95400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98418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41586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3667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7295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340505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2023/9/11</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3204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2023/9/11</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7.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2.jpeg"/><Relationship Id="rId5" Type="http://schemas.openxmlformats.org/officeDocument/2006/relationships/image" Target="../media/image20.svg"/><Relationship Id="rId10" Type="http://schemas.openxmlformats.org/officeDocument/2006/relationships/image" Target="../media/image31.jpeg"/><Relationship Id="rId4" Type="http://schemas.openxmlformats.org/officeDocument/2006/relationships/image" Target="../media/image1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3.png"/><Relationship Id="rId7"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6.jpeg"/><Relationship Id="rId5" Type="http://schemas.openxmlformats.org/officeDocument/2006/relationships/image" Target="../media/image20.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5.gi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gif"/><Relationship Id="rId2" Type="http://schemas.openxmlformats.org/officeDocument/2006/relationships/notesSlide" Target="../notesSlides/notesSlide12.xml"/><Relationship Id="rId16" Type="http://schemas.openxmlformats.org/officeDocument/2006/relationships/image" Target="../media/image48.gif"/><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3.gif"/><Relationship Id="rId5" Type="http://schemas.openxmlformats.org/officeDocument/2006/relationships/image" Target="../media/image40.png"/><Relationship Id="rId15" Type="http://schemas.openxmlformats.org/officeDocument/2006/relationships/image" Target="../media/image47.gif"/><Relationship Id="rId10"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6.gi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13.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89709" y="1267691"/>
            <a:ext cx="10466936" cy="4403614"/>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13" name="组合 12"/>
          <p:cNvGrpSpPr/>
          <p:nvPr/>
        </p:nvGrpSpPr>
        <p:grpSpPr>
          <a:xfrm>
            <a:off x="2725802" y="1762324"/>
            <a:ext cx="7122016" cy="3206711"/>
            <a:chOff x="6487" y="1231"/>
            <a:chExt cx="6226" cy="1376"/>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9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44" name="图片 43" descr="图层 2"/>
          <p:cNvPicPr>
            <a:picLocks noChangeAspect="1"/>
          </p:cNvPicPr>
          <p:nvPr/>
        </p:nvPicPr>
        <p:blipFill>
          <a:blip r:embed="rId2"/>
          <a:srcRect t="5275" r="7232"/>
          <a:stretch>
            <a:fillRect/>
          </a:stretch>
        </p:blipFill>
        <p:spPr>
          <a:xfrm>
            <a:off x="8251937" y="10550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pic>
        <p:nvPicPr>
          <p:cNvPr id="15" name="Picture 14">
            <a:extLst>
              <a:ext uri="{FF2B5EF4-FFF2-40B4-BE49-F238E27FC236}">
                <a16:creationId xmlns:a16="http://schemas.microsoft.com/office/drawing/2014/main" id="{B0E9D98A-1F5E-058C-A2F2-0D7FF0132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41" y="-27529"/>
            <a:ext cx="1179871" cy="1179871"/>
          </a:xfrm>
          <a:prstGeom prst="rect">
            <a:avLst/>
          </a:prstGeom>
        </p:spPr>
      </p:pic>
      <p:pic>
        <p:nvPicPr>
          <p:cNvPr id="19" name="Picture 18">
            <a:extLst>
              <a:ext uri="{FF2B5EF4-FFF2-40B4-BE49-F238E27FC236}">
                <a16:creationId xmlns:a16="http://schemas.microsoft.com/office/drawing/2014/main" id="{EAE7B2A8-8B8B-7403-6C29-B5ACD20F8A75}"/>
              </a:ext>
            </a:extLst>
          </p:cNvPr>
          <p:cNvPicPr>
            <a:picLocks noChangeAspect="1"/>
          </p:cNvPicPr>
          <p:nvPr/>
        </p:nvPicPr>
        <p:blipFill>
          <a:blip r:embed="rId4"/>
          <a:stretch>
            <a:fillRect/>
          </a:stretch>
        </p:blipFill>
        <p:spPr>
          <a:xfrm flipH="1">
            <a:off x="1087254" y="4073785"/>
            <a:ext cx="1235135" cy="1309605"/>
          </a:xfrm>
          <a:prstGeom prst="rect">
            <a:avLst/>
          </a:prstGeom>
        </p:spPr>
      </p:pic>
      <p:pic>
        <p:nvPicPr>
          <p:cNvPr id="24" name="Picture 23">
            <a:extLst>
              <a:ext uri="{FF2B5EF4-FFF2-40B4-BE49-F238E27FC236}">
                <a16:creationId xmlns:a16="http://schemas.microsoft.com/office/drawing/2014/main" id="{22FAA6E7-DE05-F75A-B42B-2604109A88D7}"/>
              </a:ext>
            </a:extLst>
          </p:cNvPr>
          <p:cNvPicPr>
            <a:picLocks noChangeAspect="1"/>
          </p:cNvPicPr>
          <p:nvPr/>
        </p:nvPicPr>
        <p:blipFill>
          <a:blip r:embed="rId5"/>
          <a:stretch>
            <a:fillRect/>
          </a:stretch>
        </p:blipFill>
        <p:spPr>
          <a:xfrm>
            <a:off x="10125371" y="3997931"/>
            <a:ext cx="1838117" cy="2818155"/>
          </a:xfrm>
          <a:prstGeom prst="rect">
            <a:avLst/>
          </a:prstGeom>
        </p:spPr>
      </p:pic>
    </p:spTree>
    <p:extLst>
      <p:ext uri="{BB962C8B-B14F-4D97-AF65-F5344CB8AC3E}">
        <p14:creationId xmlns:p14="http://schemas.microsoft.com/office/powerpoint/2010/main" val="1537458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4"/>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TextBox 2"/>
          <p:cNvSpPr txBox="1"/>
          <p:nvPr/>
        </p:nvSpPr>
        <p:spPr>
          <a:xfrm>
            <a:off x="2377209" y="1048313"/>
            <a:ext cx="4167806" cy="523220"/>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70C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mưa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ra</a:t>
            </a:r>
            <a:r>
              <a:rPr lang="en-US" sz="2800"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2996764" y="1741020"/>
            <a:ext cx="8108115" cy="954107"/>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Mưa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đen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xuống</a:t>
            </a:r>
            <a:r>
              <a:rPr lang="en-US" sz="2800" i="1" dirty="0">
                <a:latin typeface="Cambria" panose="02040503050406030204" pitchFamily="18" charset="0"/>
                <a:ea typeface="Cambria" panose="02040503050406030204" pitchFamily="18" charset="0"/>
              </a:rPr>
              <a:t>.</a:t>
            </a:r>
          </a:p>
        </p:txBody>
      </p:sp>
      <p:sp>
        <p:nvSpPr>
          <p:cNvPr id="13" name="TextBox 12"/>
          <p:cNvSpPr txBox="1"/>
          <p:nvPr/>
        </p:nvSpPr>
        <p:spPr>
          <a:xfrm>
            <a:off x="3507974" y="3013067"/>
            <a:ext cx="5269986" cy="1384995"/>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p:txBody>
      </p:sp>
      <p:sp>
        <p:nvSpPr>
          <p:cNvPr id="19" name="TextBox 18"/>
          <p:cNvSpPr txBox="1"/>
          <p:nvPr/>
        </p:nvSpPr>
        <p:spPr>
          <a:xfrm>
            <a:off x="2550160" y="4661569"/>
            <a:ext cx="8334078" cy="1384995"/>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hai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chuyển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diễn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lỏng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thành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hơi</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thành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lỏng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chuyển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lặp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lặp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a:t>
            </a:r>
          </a:p>
        </p:txBody>
      </p:sp>
      <p:pic>
        <p:nvPicPr>
          <p:cNvPr id="2050" name="Picture 2" descr="Hạt mưa png | PNGEg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3621" y1="64655" x2="33621" y2="64655"/>
                        <a14:foregroundMark x1="47126" y1="65805" x2="47126" y2="65805"/>
                        <a14:foregroundMark x1="53161" y1="72989" x2="53161" y2="72989"/>
                        <a14:foregroundMark x1="60632" y1="64943" x2="60632" y2="64943"/>
                        <a14:foregroundMark x1="37931" y1="75000" x2="37931" y2="75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968" y="-85817"/>
            <a:ext cx="33147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h Họa Giọt Mưa Kawaii Dễ Thương Minh Họa Trẻ Em Theo Mùa Vui Nhộn Hình  minh họa Sẵn có - Tải xuống Hình ảnh Ngay bây giờ - i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97142" y="2614574"/>
            <a:ext cx="2046994" cy="2046995"/>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4">
            <a:extLst>
              <a:ext uri="{FF2B5EF4-FFF2-40B4-BE49-F238E27FC236}">
                <a16:creationId xmlns:a16="http://schemas.microsoft.com/office/drawing/2014/main" id="{8032C892-A077-4CA7-B4B1-3C9C6D9058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2366" y="3207962"/>
            <a:ext cx="1702318" cy="3179490"/>
          </a:xfrm>
          <a:prstGeom prst="rect">
            <a:avLst/>
          </a:prstGeom>
        </p:spPr>
      </p:pic>
    </p:spTree>
    <p:extLst>
      <p:ext uri="{BB962C8B-B14F-4D97-AF65-F5344CB8AC3E}">
        <p14:creationId xmlns:p14="http://schemas.microsoft.com/office/powerpoint/2010/main" val="84448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4" presetClass="entr" presetSubtype="1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3"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TextBox 2"/>
          <p:cNvSpPr txBox="1"/>
          <p:nvPr/>
        </p:nvSpPr>
        <p:spPr>
          <a:xfrm>
            <a:off x="1922911" y="1007797"/>
            <a:ext cx="7925031" cy="954107"/>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B0F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Vì</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sao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vòng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tuần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hoàn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trong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tự</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nhiên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quan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trọng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đối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với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chúng</a:t>
            </a:r>
            <a:r>
              <a:rPr lang="en-US" sz="2800" dirty="0">
                <a:solidFill>
                  <a:schemeClr val="bg1"/>
                </a:solidFill>
                <a:latin typeface="Cambria" panose="02040503050406030204" pitchFamily="18" charset="0"/>
                <a:ea typeface="Cambria" panose="02040503050406030204" pitchFamily="18" charset="0"/>
              </a:rPr>
              <a:t> ta?</a:t>
            </a:r>
          </a:p>
        </p:txBody>
      </p:sp>
      <p:sp>
        <p:nvSpPr>
          <p:cNvPr id="19" name="TextBox 18"/>
          <p:cNvSpPr txBox="1"/>
          <p:nvPr/>
        </p:nvSpPr>
        <p:spPr>
          <a:xfrm>
            <a:off x="1718985" y="2091004"/>
            <a:ext cx="6861756" cy="2677656"/>
          </a:xfrm>
          <a:prstGeom prst="rect">
            <a:avLst/>
          </a:prstGeom>
          <a:noFill/>
        </p:spPr>
        <p:txBody>
          <a:bodyPr wrap="square" rtlCol="0">
            <a:spAutoFit/>
          </a:bodyPr>
          <a:lstStyle/>
          <a:p>
            <a:pPr algn="just"/>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Vòng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tuần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quan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trọng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chúng</a:t>
            </a:r>
            <a:r>
              <a:rPr lang="en-US" sz="2800" i="1" dirty="0">
                <a:latin typeface="Cambria" panose="02040503050406030204" pitchFamily="18" charset="0"/>
                <a:ea typeface="Cambria" panose="02040503050406030204" pitchFamily="18" charset="0"/>
              </a:rPr>
              <a:t> ta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sẽ</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bị</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hồ</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trở</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về</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chúng</a:t>
            </a:r>
            <a:r>
              <a:rPr lang="en-US" sz="2800" i="1" dirty="0">
                <a:latin typeface="Cambria" panose="02040503050406030204" pitchFamily="18" charset="0"/>
                <a:ea typeface="Cambria" panose="02040503050406030204" pitchFamily="18" charset="0"/>
              </a:rPr>
              <a:t> ta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sản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xuất</a:t>
            </a:r>
            <a:r>
              <a:rPr lang="en-US" sz="2800" i="1" dirty="0">
                <a:latin typeface="Cambria" panose="02040503050406030204" pitchFamily="18" charset="0"/>
                <a:ea typeface="Cambria" panose="02040503050406030204" pitchFamily="18" charset="0"/>
              </a:rPr>
              <a:t>,…</a:t>
            </a:r>
          </a:p>
        </p:txBody>
      </p:sp>
      <p:pic>
        <p:nvPicPr>
          <p:cNvPr id="2056" name="Picture 8" descr="Free Icon | Clo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561" y="929930"/>
            <a:ext cx="1745350" cy="1745351"/>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7">
            <a:extLst>
              <a:ext uri="{FF2B5EF4-FFF2-40B4-BE49-F238E27FC236}">
                <a16:creationId xmlns:a16="http://schemas.microsoft.com/office/drawing/2014/main" id="{149BBEBA-D048-40DC-ACB2-2C46DE4411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9211" y="2180204"/>
            <a:ext cx="3414363" cy="4264194"/>
          </a:xfrm>
          <a:prstGeom prst="rect">
            <a:avLst/>
          </a:prstGeom>
        </p:spPr>
      </p:pic>
      <p:pic>
        <p:nvPicPr>
          <p:cNvPr id="2058" name="Picture 10" descr="Giá nước sạch sinh hoạt cao nhất là 18.000 đồng/m3"/>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1428893">
            <a:off x="3073033" y="4638474"/>
            <a:ext cx="2773006" cy="1844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Kỹ thuật tưới phun mưa có những ưu và nhược điểm gì?"/>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0115">
            <a:off x="6053431" y="4739775"/>
            <a:ext cx="2887965" cy="1906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randombar(horizontal)">
                                      <p:cBhvr>
                                        <p:cTn id="7" dur="500"/>
                                        <p:tgtEl>
                                          <p:spTgt spid="20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wipe(down)">
                                      <p:cBhvr>
                                        <p:cTn id="18" dur="500"/>
                                        <p:tgtEl>
                                          <p:spTgt spid="2058"/>
                                        </p:tgtEl>
                                      </p:cBhvr>
                                    </p:animEffect>
                                  </p:childTnLst>
                                </p:cTn>
                              </p:par>
                              <p:par>
                                <p:cTn id="19" presetID="22" presetClass="entr" presetSubtype="4" fill="hold" nodeType="withEffect">
                                  <p:stCondLst>
                                    <p:cond delay="0"/>
                                  </p:stCondLst>
                                  <p:childTnLst>
                                    <p:set>
                                      <p:cBhvr>
                                        <p:cTn id="20" dur="1" fill="hold">
                                          <p:stCondLst>
                                            <p:cond delay="0"/>
                                          </p:stCondLst>
                                        </p:cTn>
                                        <p:tgtEl>
                                          <p:spTgt spid="2060"/>
                                        </p:tgtEl>
                                        <p:attrNameLst>
                                          <p:attrName>style.visibility</p:attrName>
                                        </p:attrNameLst>
                                      </p:cBhvr>
                                      <p:to>
                                        <p:strVal val="visible"/>
                                      </p:to>
                                    </p:set>
                                    <p:animEffect transition="in" filter="wipe(down)">
                                      <p:cBhvr>
                                        <p:cTn id="21"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88216"/>
            <a:ext cx="11123714" cy="830997"/>
            <a:chOff x="4003571" y="1778357"/>
            <a:chExt cx="11123714" cy="830997"/>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428559" y="1778357"/>
              <a:ext cx="10698726" cy="830997"/>
            </a:xfrm>
            <a:prstGeom prst="rect">
              <a:avLst/>
            </a:prstGeom>
            <a:noFill/>
          </p:spPr>
          <p:txBody>
            <a:bodyPr wrap="square" rtlCol="0">
              <a:spAutoFit/>
            </a:bodyPr>
            <a:lstStyle/>
            <a:p>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Em</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có</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biết</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a:t>
              </a:r>
              <a:endParaRPr lang="zh-CN" altLang="en-US" sz="4800" b="1" dirty="0">
                <a:solidFill>
                  <a:srgbClr val="0070C0"/>
                </a:solidFill>
                <a:latin typeface="#9Slide03 Cabin Condensed Bold" panose="00000806000000000000" pitchFamily="2"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8"/>
          <p:cNvSpPr txBox="1"/>
          <p:nvPr/>
        </p:nvSpPr>
        <p:spPr>
          <a:xfrm>
            <a:off x="2981342" y="1055785"/>
            <a:ext cx="7753313" cy="2308324"/>
          </a:xfrm>
          <a:prstGeom prst="rect">
            <a:avLst/>
          </a:prstGeom>
          <a:noFill/>
        </p:spPr>
        <p:txBody>
          <a:bodyPr wrap="square" rtlCol="0">
            <a:spAutoFit/>
          </a:bodyPr>
          <a:lstStyle/>
          <a:p>
            <a:pPr algn="just"/>
            <a:r>
              <a:rPr lang="en-US" sz="3600" i="1" dirty="0" err="1">
                <a:latin typeface="Cambria" panose="02040503050406030204" pitchFamily="18" charset="0"/>
                <a:ea typeface="Cambria" panose="02040503050406030204" pitchFamily="18" charset="0"/>
              </a:rPr>
              <a:t>Sương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mù</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chất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hạt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nước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nhỏ</a:t>
            </a:r>
            <a:r>
              <a:rPr lang="en-US" sz="3600" i="1" dirty="0">
                <a:latin typeface="Cambria" panose="02040503050406030204" pitchFamily="18" charset="0"/>
                <a:ea typeface="Cambria" panose="02040503050406030204" pitchFamily="18" charset="0"/>
              </a:rPr>
              <a:t> li </a:t>
            </a:r>
            <a:r>
              <a:rPr lang="en-US" sz="3600" i="1" dirty="0" err="1">
                <a:latin typeface="Cambria" panose="02040503050406030204" pitchFamily="18" charset="0"/>
                <a:ea typeface="Cambria" panose="02040503050406030204" pitchFamily="18" charset="0"/>
              </a:rPr>
              <a:t>ti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một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đều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đặn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như</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thay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đổi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giữa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ngày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đêm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một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vòng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tuần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a:t>
            </a:r>
          </a:p>
        </p:txBody>
      </p:sp>
      <p:pic>
        <p:nvPicPr>
          <p:cNvPr id="4098" name="Picture 2" descr="Cảnh báo hiện tượng thời tiết cực đoan - Sương mù"/>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13213"/>
          <a:stretch/>
        </p:blipFill>
        <p:spPr bwMode="auto">
          <a:xfrm rot="21238583">
            <a:off x="4296795" y="3720907"/>
            <a:ext cx="3242125" cy="2100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ăn sương mù Đà Lạt – Chuyện Đà Lạ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298609">
            <a:off x="7663520" y="3618513"/>
            <a:ext cx="3601786" cy="2398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5795" y="723266"/>
            <a:ext cx="3072222" cy="3076574"/>
          </a:xfrm>
          <a:prstGeom prst="rect">
            <a:avLst/>
          </a:prstGeom>
        </p:spPr>
      </p:pic>
      <p:pic>
        <p:nvPicPr>
          <p:cNvPr id="4102" name="Picture 6" descr="Cố đô Huế chìm đắm trong sương mù - Tuổi Trẻ Online"/>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rot="219784">
            <a:off x="1014594" y="3733116"/>
            <a:ext cx="3117738" cy="2078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6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2076"/>
                                        </p:tgtEl>
                                        <p:attrNameLst>
                                          <p:attrName>style.visibility</p:attrName>
                                        </p:attrNameLst>
                                      </p:cBhvr>
                                      <p:to>
                                        <p:strVal val="visible"/>
                                      </p:to>
                                    </p:set>
                                    <p:animEffect transition="in" filter="wipe(left)">
                                      <p:cBhvr>
                                        <p:cTn id="7" dur="1000"/>
                                        <p:tgtEl>
                                          <p:spTgt spid="20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33872" y="1310626"/>
            <a:ext cx="5767860" cy="4401205"/>
          </a:xfrm>
          <a:prstGeom prst="rect">
            <a:avLst/>
          </a:prstGeom>
          <a:noFill/>
        </p:spPr>
        <p:txBody>
          <a:bodyPr wrap="square" rtlCol="0">
            <a:spAutoFit/>
          </a:bodyPr>
          <a:lstStyle/>
          <a:p>
            <a:pPr algn="just"/>
            <a:r>
              <a:rPr lang="en-US" sz="2800" dirty="0" err="1">
                <a:solidFill>
                  <a:srgbClr val="C00000"/>
                </a:solidFill>
                <a:latin typeface="Cambria" panose="02040503050406030204" pitchFamily="18" charset="0"/>
                <a:ea typeface="Cambria" panose="02040503050406030204" pitchFamily="18" charset="0"/>
              </a:rPr>
              <a:t>Vẽ</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sơ</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đồ</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vòng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tuần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của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nước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trong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tự</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nhiên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theo</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gợi</a:t>
            </a:r>
            <a:r>
              <a:rPr lang="en-US" sz="2800" dirty="0">
                <a:solidFill>
                  <a:srgbClr val="C00000"/>
                </a:solidFill>
                <a:latin typeface="Cambria" panose="02040503050406030204" pitchFamily="18" charset="0"/>
                <a:ea typeface="Cambria" panose="02040503050406030204" pitchFamily="18" charset="0"/>
              </a:rPr>
              <a:t> ý ở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7 </a:t>
            </a:r>
            <a:r>
              <a:rPr lang="en-US" sz="2800" dirty="0" err="1">
                <a:solidFill>
                  <a:srgbClr val="C00000"/>
                </a:solidFill>
                <a:latin typeface="Cambria" panose="02040503050406030204" pitchFamily="18" charset="0"/>
                <a:ea typeface="Cambria" panose="02040503050406030204" pitchFamily="18" charset="0"/>
              </a:rPr>
              <a:t>và</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thiện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bằng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cách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trả</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lời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câu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hỏi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sau</a:t>
            </a:r>
            <a:r>
              <a:rPr lang="en-US" sz="2800" dirty="0">
                <a:solidFill>
                  <a:srgbClr val="C00000"/>
                </a:solidFill>
                <a:latin typeface="Cambria" panose="02040503050406030204" pitchFamily="18" charset="0"/>
                <a:ea typeface="Cambria" panose="02040503050406030204" pitchFamily="18" charset="0"/>
              </a:rPr>
              <a:t>:</a:t>
            </a:r>
          </a:p>
          <a:p>
            <a:pPr marL="457200" indent="-457200" algn="just">
              <a:buFontTx/>
              <a:buChar char="-"/>
            </a:pP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hơi</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nước</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mây</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đen</a:t>
            </a:r>
            <a:r>
              <a:rPr lang="en-US" sz="2800" b="1" i="1" u="sng" dirty="0">
                <a:solidFill>
                  <a:schemeClr val="accent2">
                    <a:lumMod val="75000"/>
                  </a:schemeClr>
                </a:solidFill>
                <a:latin typeface="Cambria" panose="02040503050406030204" pitchFamily="18" charset="0"/>
                <a:ea typeface="Cambria" panose="02040503050406030204" pitchFamily="18" charset="0"/>
              </a:rPr>
              <a: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mây</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trắng</a:t>
            </a:r>
            <a:r>
              <a:rPr lang="en-US" sz="2800" b="1" i="1" u="sng" dirty="0">
                <a:solidFill>
                  <a:schemeClr val="accent2">
                    <a:lumMod val="75000"/>
                  </a:schemeClr>
                </a:solidFill>
                <a:latin typeface="Cambria" panose="02040503050406030204" pitchFamily="18" charset="0"/>
                <a:ea typeface="Cambria" panose="02040503050406030204" pitchFamily="18" charset="0"/>
              </a:rPr>
              <a: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giọt</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mưa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phù</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chữ</a:t>
            </a:r>
            <a:r>
              <a:rPr lang="en-US" sz="2800" i="1" dirty="0">
                <a:latin typeface="Cambria" panose="02040503050406030204" pitchFamily="18" charset="0"/>
                <a:ea typeface="Cambria" panose="02040503050406030204" pitchFamily="18" charset="0"/>
              </a:rPr>
              <a:t> A, B, C, D?</a:t>
            </a:r>
          </a:p>
          <a:p>
            <a:pPr marL="457200" indent="-457200" algn="just">
              <a:buFontTx/>
              <a:buChar char="-"/>
            </a:pP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in </a:t>
            </a:r>
            <a:r>
              <a:rPr lang="en-US" sz="2800" i="1" dirty="0" err="1">
                <a:latin typeface="Cambria" panose="02040503050406030204" pitchFamily="18" charset="0"/>
                <a:ea typeface="Cambria" panose="02040503050406030204" pitchFamily="18" charset="0"/>
              </a:rPr>
              <a:t>đậm</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6 </a:t>
            </a:r>
            <a:r>
              <a:rPr lang="en-US" sz="2800" i="1" dirty="0" err="1">
                <a:latin typeface="Cambria" panose="02040503050406030204" pitchFamily="18" charset="0"/>
                <a:ea typeface="Cambria" panose="02040503050406030204" pitchFamily="18" charset="0"/>
              </a:rPr>
              <a:t>phù</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b="1" i="1" dirty="0">
                <a:solidFill>
                  <a:schemeClr val="accent1">
                    <a:lumMod val="75000"/>
                  </a:schemeClr>
                </a:solidFill>
                <a:latin typeface="Cambria" panose="02040503050406030204" pitchFamily="18" charset="0"/>
                <a:ea typeface="Cambria" panose="02040503050406030204" pitchFamily="18" charset="0"/>
              </a:rPr>
              <a:t>(1), (2), (3), (4), (5)</a:t>
            </a:r>
            <a:r>
              <a:rPr lang="en-US" sz="2800" i="1" dirty="0">
                <a:solidFill>
                  <a:schemeClr val="accent1">
                    <a:lumMod val="75000"/>
                  </a:schemeClr>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7?</a:t>
            </a: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768315" y="667809"/>
            <a:ext cx="10698726" cy="584775"/>
            <a:chOff x="4565625" y="1840185"/>
            <a:chExt cx="10698726"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V="1">
              <a:off x="5072597" y="2338629"/>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Vẽ</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sơ</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đồ</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vòng</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tuần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hoàn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của</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nước</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tự</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nhiên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zh-CN" altLang="en-US" sz="3200" b="1" dirty="0">
                <a:solidFill>
                  <a:srgbClr val="0070C0"/>
                </a:solidFill>
                <a:latin typeface="Cambria" panose="02040503050406030204" pitchFamily="18" charset="0"/>
                <a:ea typeface="印品黑体" panose="00000500000000000000" pitchFamily="2" charset="-122"/>
                <a:cs typeface="Calibri" panose="020F0502020204030204" pitchFamily="34" charset="0"/>
              </a:endParaRPr>
            </a:p>
          </p:txBody>
        </p:sp>
      </p:grpSp>
      <p:pic>
        <p:nvPicPr>
          <p:cNvPr id="4" name="Picture 3"/>
          <p:cNvPicPr>
            <a:picLocks noChangeAspect="1"/>
          </p:cNvPicPr>
          <p:nvPr/>
        </p:nvPicPr>
        <p:blipFill>
          <a:blip r:embed="rId7"/>
          <a:stretch>
            <a:fillRect/>
          </a:stretch>
        </p:blipFill>
        <p:spPr>
          <a:xfrm>
            <a:off x="7169999" y="1351442"/>
            <a:ext cx="4048632" cy="3943474"/>
          </a:xfrm>
          <a:prstGeom prst="rect">
            <a:avLst/>
          </a:prstGeom>
        </p:spPr>
      </p:pic>
      <p:sp>
        <p:nvSpPr>
          <p:cNvPr id="8" name="TextBox 7"/>
          <p:cNvSpPr txBox="1"/>
          <p:nvPr/>
        </p:nvSpPr>
        <p:spPr>
          <a:xfrm>
            <a:off x="7365848" y="5969059"/>
            <a:ext cx="1675459" cy="646331"/>
          </a:xfrm>
          <a:prstGeom prst="rect">
            <a:avLst/>
          </a:prstGeom>
          <a:solidFill>
            <a:schemeClr val="accent2">
              <a:lumMod val="75000"/>
            </a:schemeClr>
          </a:solidFill>
          <a:ln w="57150">
            <a:solidFill>
              <a:schemeClr val="tx1"/>
            </a:solidFill>
          </a:ln>
        </p:spPr>
        <p:txBody>
          <a:bodyPr wrap="none" rtlCol="0">
            <a:spAutoFit/>
          </a:bodyPr>
          <a:lstStyle/>
          <a:p>
            <a:r>
              <a:rPr lang="en-US" sz="3600" dirty="0">
                <a:solidFill>
                  <a:schemeClr val="bg1"/>
                </a:solidFill>
                <a:latin typeface="#9Slide03 AmpleSoft" panose="02000000000000000000" pitchFamily="2" charset="0"/>
              </a:rPr>
              <a:t>NHÓM 4</a:t>
            </a:r>
          </a:p>
        </p:txBody>
      </p:sp>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hơi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a:solidFill>
                  <a:schemeClr val="bg1"/>
                </a:solidFill>
                <a:latin typeface="Cambria" panose="02040503050406030204" pitchFamily="18" charset="0"/>
                <a:ea typeface="Cambria" panose="02040503050406030204" pitchFamily="18" charset="0"/>
              </a:rPr>
              <a:t>giọt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8753" y="5207100"/>
            <a:ext cx="3153247" cy="1598221"/>
          </a:xfrm>
          <a:prstGeom prst="rect">
            <a:avLst/>
          </a:prstGeom>
        </p:spPr>
      </p:pic>
      <p:sp>
        <p:nvSpPr>
          <p:cNvPr id="33" name="TextBox 32"/>
          <p:cNvSpPr txBox="1"/>
          <p:nvPr/>
        </p:nvSpPr>
        <p:spPr>
          <a:xfrm>
            <a:off x="255432" y="5734879"/>
            <a:ext cx="8199365" cy="954107"/>
          </a:xfrm>
          <a:prstGeom prst="rect">
            <a:avLst/>
          </a:prstGeom>
          <a:solidFill>
            <a:srgbClr val="0070C0"/>
          </a:solidFill>
          <a:ln w="57150">
            <a:solidFill>
              <a:schemeClr val="tx1"/>
            </a:solidFill>
          </a:ln>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422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6"/>
                                        </p:tgtEl>
                                        <p:attrNameLst>
                                          <p:attrName>style.visibility</p:attrName>
                                        </p:attrNameLst>
                                      </p:cBhvr>
                                      <p:to>
                                        <p:strVal val="visible"/>
                                      </p:to>
                                    </p:set>
                                    <p:animEffect transition="in" filter="fade">
                                      <p:cBhvr>
                                        <p:cTn id="7" dur="500"/>
                                        <p:tgtEl>
                                          <p:spTgt spid="2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5" presetID="14" presetClass="entr" presetSubtype="1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randombar(horizontal)">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8" grpId="1" animBg="1"/>
      <p:bldP spid="9" grpId="0" animBg="1"/>
      <p:bldP spid="21" grpId="0" animBg="1"/>
      <p:bldP spid="22" grpId="0" animBg="1"/>
      <p:bldP spid="23" grpId="0" animBg="1"/>
      <p:bldP spid="24" grpId="0" animBg="1"/>
      <p:bldP spid="26" grpId="0" animBg="1"/>
      <p:bldP spid="27" grpId="0" animBg="1"/>
      <p:bldP spid="28" grpId="0" animBg="1"/>
      <p:bldP spid="30" grpId="0" animBg="1"/>
      <p:bldP spid="10"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94224" y="1014690"/>
            <a:ext cx="5767860" cy="5262979"/>
          </a:xfrm>
          <a:prstGeom prst="rect">
            <a:avLst/>
          </a:prstGeom>
          <a:noFill/>
        </p:spPr>
        <p:txBody>
          <a:bodyPr wrap="square" rtlCol="0">
            <a:spAutoFit/>
          </a:bodyPr>
          <a:lstStyle/>
          <a:p>
            <a:pPr algn="just"/>
            <a:r>
              <a:rPr lang="en-US" sz="2800" i="1"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Trời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làm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nóng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lên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bay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gặp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lạnh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a:solidFill>
                  <a:schemeClr val="tx1">
                    <a:lumMod val="75000"/>
                    <a:lumOff val="25000"/>
                  </a:schemeClr>
                </a:solidFill>
                <a:latin typeface="Cambria" panose="02040503050406030204" pitchFamily="18" charset="0"/>
                <a:ea typeface="Cambria" panose="02040503050406030204" pitchFamily="18" charset="0"/>
              </a:rPr>
              <a:t> li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hợp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tục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hơn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tạo</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dần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rơi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mưa</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về</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với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stretch>
            <a:fillRect/>
          </a:stretch>
        </p:blipFill>
        <p:spPr>
          <a:xfrm>
            <a:off x="7169999" y="1351442"/>
            <a:ext cx="4048632" cy="3943474"/>
          </a:xfrm>
          <a:prstGeom prst="rect">
            <a:avLst/>
          </a:prstGeom>
        </p:spPr>
      </p:pic>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hơi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a:solidFill>
                  <a:schemeClr val="bg1"/>
                </a:solidFill>
                <a:latin typeface="Cambria" panose="02040503050406030204" pitchFamily="18" charset="0"/>
                <a:ea typeface="Cambria" panose="02040503050406030204" pitchFamily="18" charset="0"/>
              </a:rPr>
              <a:t>giọt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487815" y="210679"/>
            <a:ext cx="2472152" cy="707886"/>
          </a:xfrm>
          <a:prstGeom prst="rect">
            <a:avLst/>
          </a:prstGeom>
          <a:solidFill>
            <a:srgbClr val="54E0EF"/>
          </a:solidFill>
          <a:ln w="57150">
            <a:solidFill>
              <a:schemeClr val="tx1"/>
            </a:solidFill>
            <a:prstDash val="dash"/>
          </a:ln>
        </p:spPr>
        <p:txBody>
          <a:bodyPr wrap="none" rtlCol="0">
            <a:spAutoFit/>
          </a:bodyPr>
          <a:lstStyle/>
          <a:p>
            <a:r>
              <a:rPr lang="en-US" sz="4000" dirty="0">
                <a:latin typeface="#9Slide03 AmpleSoft" panose="02000000000000000000" pitchFamily="2" charset="0"/>
              </a:rPr>
              <a:t>NHẬN XÉT</a:t>
            </a:r>
          </a:p>
        </p:txBody>
      </p:sp>
      <p:pic>
        <p:nvPicPr>
          <p:cNvPr id="1026" name="Picture 2" descr="Download River Ground Cover Transparent Png Images Background | TOP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990" t="39163" r="9776" b="36318"/>
          <a:stretch/>
        </p:blipFill>
        <p:spPr bwMode="auto">
          <a:xfrm>
            <a:off x="8152088" y="5436087"/>
            <a:ext cx="2133959" cy="666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tính Biểu tượng Hơi Nước nóng Clip nghệ thuật - nóng mùa xuân sắc đẹp  png tải về - Miễn phí trong suốt Văn Bản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3000" r="100000">
                        <a14:foregroundMark x1="23222" y1="15111" x2="27444" y2="21778"/>
                        <a14:foregroundMark x1="36444" y1="16556" x2="40000" y2="22000"/>
                        <a14:foregroundMark x1="49000" y1="15778" x2="51000" y2="21000"/>
                        <a14:foregroundMark x1="63889" y1="18000" x2="65000" y2="21333"/>
                        <a14:foregroundMark x1="76333" y1="18667" x2="78000"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8326340" y="3492540"/>
            <a:ext cx="697297" cy="69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Giọt Mưa PNG, Vector, PSD, và biểu tượng để tải về miễn phí |  pngtre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82350" y="3221879"/>
            <a:ext cx="784692" cy="7846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un Gif Transparent, Download Free Sun Gif Transparent png images,  Free ClipArts on Clipart Library"/>
          <p:cNvPicPr>
            <a:picLocks noChangeAspect="1" noChangeArrowheads="1" noCrop="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901967" y="4928061"/>
            <a:ext cx="733710" cy="7337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d-arrow-sticker GIFs - Get the best GIF on GIPH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8393590">
            <a:off x="9420883" y="5427808"/>
            <a:ext cx="701658" cy="484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ed-arrow-sticker GIFs - Get the best GIF on GIPHY"/>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8393590">
            <a:off x="9737375" y="5520310"/>
            <a:ext cx="515702" cy="4845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ansparent-rain GIFs - Get the best GIF on GIPHY"/>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33693" y="3758716"/>
            <a:ext cx="1137116" cy="9167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rk Cloud 02 - Cartoon Animator/scene | Marketplace"/>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0469442" y="1517984"/>
            <a:ext cx="819481" cy="8194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pic>
        <p:nvPicPr>
          <p:cNvPr id="1044" name="Picture 20" descr="Clouds cloud transparent GIF - Find on GIFE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999206" y="1729542"/>
            <a:ext cx="938649" cy="51312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eam-sticker GIFs - Get the best GIF on GIPHY"/>
          <p:cNvPicPr>
            <a:picLocks noChangeAspect="1" noChangeArrowheads="1" noCrop="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171960" y="3164345"/>
            <a:ext cx="951526" cy="95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1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CB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3" name="Rectangle 2"/>
          <p:cNvSpPr/>
          <p:nvPr/>
        </p:nvSpPr>
        <p:spPr>
          <a:xfrm>
            <a:off x="4846321" y="674400"/>
            <a:ext cx="428752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53761" y="1719778"/>
            <a:ext cx="318008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80160" y="2176978"/>
            <a:ext cx="3677919"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414836" y="2650927"/>
            <a:ext cx="2661417"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a:latin typeface="#9Slide03 AmpleSoft" panose="02000000000000000000" pitchFamily="2" charset="0"/>
              </a:rPr>
              <a:t>EM ĐÃ ĐỌC</a:t>
            </a:r>
          </a:p>
        </p:txBody>
      </p:sp>
      <p:sp>
        <p:nvSpPr>
          <p:cNvPr id="19" name="TextBox 18"/>
          <p:cNvSpPr txBox="1"/>
          <p:nvPr/>
        </p:nvSpPr>
        <p:spPr>
          <a:xfrm>
            <a:off x="724959" y="674400"/>
            <a:ext cx="8542632" cy="5509200"/>
          </a:xfrm>
          <a:prstGeom prst="rect">
            <a:avLst/>
          </a:prstGeom>
          <a:noFill/>
        </p:spPr>
        <p:txBody>
          <a:bodyPr wrap="square" rtlCol="0">
            <a:spAutoFit/>
          </a:bodyPr>
          <a:lstStyle/>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tồn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tại</a:t>
            </a:r>
            <a:r>
              <a:rPr lang="en-US" sz="3200" i="1" dirty="0">
                <a:solidFill>
                  <a:schemeClr val="tx1">
                    <a:lumMod val="75000"/>
                    <a:lumOff val="25000"/>
                  </a:schemeClr>
                </a:solidFill>
                <a:latin typeface="Cambria" panose="02040503050406030204" pitchFamily="18" charset="0"/>
                <a:ea typeface="Cambria" panose="02040503050406030204" pitchFamily="18" charset="0"/>
              </a:rPr>
              <a:t> ở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rắn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lỏng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này</a:t>
            </a:r>
            <a:r>
              <a:rPr lang="en-US" sz="3200" i="1" dirty="0">
                <a:solidFill>
                  <a:schemeClr val="tx1">
                    <a:lumMod val="75000"/>
                    <a:lumOff val="25000"/>
                  </a:schemeClr>
                </a:solidFill>
                <a:latin typeface="Cambria" panose="02040503050406030204" pitchFamily="18" charset="0"/>
                <a:ea typeface="Cambria" panose="02040503050406030204" pitchFamily="18" charset="0"/>
              </a:rPr>
              <a:t> sang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khác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qua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đặc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nóng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chảy</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điều</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li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dần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mưa</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về</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với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tạo</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vòng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tuần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hoàn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028" y="3287510"/>
            <a:ext cx="3570491" cy="3570491"/>
          </a:xfrm>
          <a:prstGeom prst="rect">
            <a:avLst/>
          </a:prstGeom>
        </p:spPr>
      </p:pic>
    </p:spTree>
    <p:extLst>
      <p:ext uri="{BB962C8B-B14F-4D97-AF65-F5344CB8AC3E}">
        <p14:creationId xmlns:p14="http://schemas.microsoft.com/office/powerpoint/2010/main" val="261540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4" grpId="0" animBg="1"/>
      <p:bldP spid="33"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35355" y="987691"/>
            <a:ext cx="10321290" cy="5422941"/>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51号-联盟综艺体" panose="00000500000000000000" charset="-122"/>
              <a:ea typeface="字魂151号-联盟综艺体" panose="00000500000000000000" charset="-122"/>
              <a:cs typeface="+mn-cs"/>
            </a:endParaRPr>
          </a:p>
        </p:txBody>
      </p:sp>
      <p:pic>
        <p:nvPicPr>
          <p:cNvPr id="44" name="图片 43" descr="图层 2"/>
          <p:cNvPicPr>
            <a:picLocks noChangeAspect="1"/>
          </p:cNvPicPr>
          <p:nvPr/>
        </p:nvPicPr>
        <p:blipFill>
          <a:blip r:embed="rId2"/>
          <a:srcRect t="5275" r="7232"/>
          <a:stretch>
            <a:fillRect/>
          </a:stretch>
        </p:blipFill>
        <p:spPr>
          <a:xfrm>
            <a:off x="8314690" y="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sp>
        <p:nvSpPr>
          <p:cNvPr id="5" name="zigzag-lines-in-side-view-position_31924"/>
          <p:cNvSpPr>
            <a:spLocks noChangeAspect="1"/>
          </p:cNvSpPr>
          <p:nvPr/>
        </p:nvSpPr>
        <p:spPr bwMode="auto">
          <a:xfrm rot="5400000">
            <a:off x="5856643" y="-77375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sp>
        <p:nvSpPr>
          <p:cNvPr id="2" name="TextBox 1">
            <a:extLst>
              <a:ext uri="{FF2B5EF4-FFF2-40B4-BE49-F238E27FC236}">
                <a16:creationId xmlns:a16="http://schemas.microsoft.com/office/drawing/2014/main" id="{C8659CA4-779C-2D83-2811-C2BCD5D46C00}"/>
              </a:ext>
            </a:extLst>
          </p:cNvPr>
          <p:cNvSpPr txBox="1"/>
          <p:nvPr/>
        </p:nvSpPr>
        <p:spPr>
          <a:xfrm>
            <a:off x="933797" y="2340256"/>
            <a:ext cx="10324406" cy="3539430"/>
          </a:xfrm>
          <a:prstGeom prst="rect">
            <a:avLst/>
          </a:prstGeom>
          <a:noFill/>
        </p:spPr>
        <p:txBody>
          <a:bodyPr wrap="square">
            <a:spAutoFit/>
          </a:bodyPr>
          <a:lstStyle/>
          <a:p>
            <a:pPr marL="457200" indent="-457200">
              <a:buFontTx/>
              <a:buChar char="-"/>
            </a:pPr>
            <a:r>
              <a:rPr lang="en-US" sz="3200" b="0" i="0" dirty="0">
                <a:solidFill>
                  <a:srgbClr val="333333"/>
                </a:solidFill>
                <a:effectLst/>
                <a:latin typeface="Cambria" panose="02040503050406030204" pitchFamily="18" charset="0"/>
              </a:rPr>
              <a:t>Quan </a:t>
            </a:r>
            <a:r>
              <a:rPr lang="en-US" sz="3200" b="0" i="0" dirty="0" err="1">
                <a:solidFill>
                  <a:srgbClr val="333333"/>
                </a:solidFill>
                <a:effectLst/>
                <a:latin typeface="Cambria" panose="02040503050406030204" pitchFamily="18" charset="0"/>
              </a:rPr>
              <a:t>sát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và</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làm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nghiệm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đơn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giản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ra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sự</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chuyển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nước</a:t>
            </a:r>
            <a:r>
              <a:rPr lang="en-US" sz="3200" b="0" i="0" dirty="0">
                <a:solidFill>
                  <a:srgbClr val="333333"/>
                </a:solidFill>
                <a:effectLst/>
                <a:latin typeface="Cambria" panose="02040503050406030204" pitchFamily="18" charset="0"/>
              </a:rPr>
              <a:t>.</a:t>
            </a:r>
          </a:p>
          <a:p>
            <a:pPr marL="457200" indent="-457200">
              <a:buFontTx/>
              <a:buChar char="-"/>
            </a:pPr>
            <a:r>
              <a:rPr lang="en-US" sz="3200" dirty="0" err="1">
                <a:solidFill>
                  <a:srgbClr val="333333"/>
                </a:solidFill>
                <a:latin typeface="Cambria" panose="02040503050406030204" pitchFamily="18" charset="0"/>
              </a:rPr>
              <a:t>Vẽ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dụng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các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thuật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ngữ</a:t>
            </a:r>
            <a:r>
              <a:rPr lang="en-US" sz="3200" dirty="0">
                <a:solidFill>
                  <a:srgbClr val="333333"/>
                </a:solidFill>
                <a:latin typeface="Cambria" panose="02040503050406030204" pitchFamily="18" charset="0"/>
              </a:rPr>
              <a:t>: bay </a:t>
            </a:r>
            <a:r>
              <a:rPr lang="en-US" sz="3200" dirty="0" err="1">
                <a:solidFill>
                  <a:srgbClr val="333333"/>
                </a:solidFill>
                <a:latin typeface="Cambria" panose="02040503050406030204" pitchFamily="18" charset="0"/>
              </a:rPr>
              <a:t>hơi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ngưng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tụ</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đông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nóng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chảy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chuyển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a:t>
            </a:r>
          </a:p>
          <a:p>
            <a:pPr marL="457200" indent="-457200">
              <a:buFontTx/>
              <a:buChar char="-"/>
            </a:pPr>
            <a:r>
              <a:rPr lang="en-US" sz="3200" b="0" i="0" dirty="0" err="1">
                <a:solidFill>
                  <a:srgbClr val="333333"/>
                </a:solidFill>
                <a:effectLst/>
                <a:latin typeface="Cambria" panose="02040503050406030204" pitchFamily="18" charset="0"/>
              </a:rPr>
              <a:t>V</a:t>
            </a:r>
            <a:r>
              <a:rPr lang="en-US" sz="3200" dirty="0" err="1">
                <a:solidFill>
                  <a:srgbClr val="333333"/>
                </a:solidFill>
                <a:latin typeface="Cambria" panose="02040503050406030204" pitchFamily="18" charset="0"/>
              </a:rPr>
              <a:t>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ghi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chú</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vòng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tuần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hoàn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trong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a:t>
            </a:r>
            <a:r>
              <a:rPr lang="en-US" sz="3200" b="0" i="0" dirty="0">
                <a:solidFill>
                  <a:srgbClr val="333333"/>
                </a:solidFill>
                <a:effectLst/>
                <a:latin typeface="Cambria" panose="02040503050406030204" pitchFamily="18" charset="0"/>
              </a:rPr>
              <a:t> </a:t>
            </a:r>
            <a:endParaRPr lang="en-US" sz="3200" dirty="0">
              <a:latin typeface="Cambria" panose="02040503050406030204" pitchFamily="18" charset="0"/>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854509" y="1053889"/>
            <a:ext cx="6145301" cy="1286367"/>
          </a:xfrm>
          <a:prstGeom prst="rect">
            <a:avLst/>
          </a:prstGeom>
        </p:spPr>
      </p:pic>
    </p:spTree>
    <p:extLst>
      <p:ext uri="{BB962C8B-B14F-4D97-AF65-F5344CB8AC3E}">
        <p14:creationId xmlns:p14="http://schemas.microsoft.com/office/powerpoint/2010/main" val="1024227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563883" y="576770"/>
            <a:ext cx="2258002" cy="1666240"/>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a:off x="8469822" y="704945"/>
            <a:ext cx="1513840" cy="1585276"/>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769135" y="819287"/>
            <a:ext cx="1664701" cy="1236397"/>
          </a:xfrm>
          <a:prstGeom prst="rect">
            <a:avLst/>
          </a:prstGeom>
        </p:spPr>
      </p:pic>
      <p:sp>
        <p:nvSpPr>
          <p:cNvPr id="4" name="TextBox 3"/>
          <p:cNvSpPr txBox="1"/>
          <p:nvPr/>
        </p:nvSpPr>
        <p:spPr>
          <a:xfrm>
            <a:off x="5873194" y="2081313"/>
            <a:ext cx="6034325" cy="3539430"/>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i="1" dirty="0" err="1">
                <a:solidFill>
                  <a:srgbClr val="663433"/>
                </a:solidFill>
                <a:latin typeface="Cambria" panose="02040503050406030204" pitchFamily="18" charset="0"/>
                <a:ea typeface="Cambria" panose="02040503050406030204" pitchFamily="18" charset="0"/>
              </a:rPr>
              <a:t>Em</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có</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thể</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vận</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dụng</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để</a:t>
            </a:r>
            <a:r>
              <a:rPr lang="en-US" sz="2800" b="1" i="1" dirty="0">
                <a:solidFill>
                  <a:srgbClr val="663433"/>
                </a:solidFill>
                <a:latin typeface="Cambria" panose="02040503050406030204" pitchFamily="18" charset="0"/>
                <a:ea typeface="Cambria" panose="02040503050406030204" pitchFamily="18" charset="0"/>
              </a:rPr>
              <a:t>:</a:t>
            </a:r>
          </a:p>
          <a:p>
            <a:r>
              <a:rPr lang="nl-NL" sz="2800" dirty="0">
                <a:solidFill>
                  <a:srgbClr val="663433"/>
                </a:solidFill>
              </a:rPr>
              <a:t>Câu 1. Hãy sử dụng các từ/cụm từ: bay hơi, ngưng tự, đông đặc và nóng chảy</a:t>
            </a:r>
            <a:endParaRPr lang="en-US" sz="2800" dirty="0">
              <a:solidFill>
                <a:srgbClr val="663433"/>
              </a:solidFill>
            </a:endParaRPr>
          </a:p>
          <a:p>
            <a:r>
              <a:rPr lang="nl-NL" sz="2800" dirty="0">
                <a:solidFill>
                  <a:srgbClr val="663433"/>
                </a:solidFill>
              </a:rPr>
              <a:t>để mô tả các sự chuyển thể của nước ở hình 2 và hình 3 trong SGK.</a:t>
            </a:r>
            <a:endParaRPr lang="en-US" sz="2800" dirty="0">
              <a:solidFill>
                <a:srgbClr val="663433"/>
              </a:solidFill>
            </a:endParaRPr>
          </a:p>
          <a:p>
            <a:r>
              <a:rPr lang="nl-NL" sz="2800" dirty="0">
                <a:solidFill>
                  <a:srgbClr val="663433"/>
                </a:solidFill>
              </a:rPr>
              <a:t>Câu 2. Người ta thường sấy tóc sau khi gội đầu. Em hãy cho biết mục đích của việc làm này và giải thích.</a:t>
            </a:r>
            <a:endParaRPr lang="en-US" sz="2800" dirty="0">
              <a:solidFill>
                <a:srgbClr val="663433"/>
              </a:solidFill>
            </a:endParaRPr>
          </a:p>
        </p:txBody>
      </p:sp>
      <p:pic>
        <p:nvPicPr>
          <p:cNvPr id="3" name="Picture 2"/>
          <p:cNvPicPr>
            <a:picLocks noChangeAspect="1"/>
          </p:cNvPicPr>
          <p:nvPr/>
        </p:nvPicPr>
        <p:blipFill>
          <a:blip r:embed="rId9"/>
          <a:stretch>
            <a:fillRect/>
          </a:stretch>
        </p:blipFill>
        <p:spPr>
          <a:xfrm>
            <a:off x="874887" y="1253588"/>
            <a:ext cx="4200508" cy="4401693"/>
          </a:xfrm>
          <a:prstGeom prst="rect">
            <a:avLst/>
          </a:prstGeom>
        </p:spPr>
      </p:pic>
    </p:spTree>
    <p:extLst>
      <p:ext uri="{BB962C8B-B14F-4D97-AF65-F5344CB8AC3E}">
        <p14:creationId xmlns:p14="http://schemas.microsoft.com/office/powerpoint/2010/main" val="2773848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521735" y="1160684"/>
            <a:ext cx="1664701" cy="12363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11" name="TextBox 10"/>
          <p:cNvSpPr txBox="1"/>
          <p:nvPr/>
        </p:nvSpPr>
        <p:spPr>
          <a:xfrm>
            <a:off x="9166791" y="2372910"/>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3</a:t>
            </a:r>
          </a:p>
        </p:txBody>
      </p:sp>
      <p:sp>
        <p:nvSpPr>
          <p:cNvPr id="13" name="Rounded Rectangle 12"/>
          <p:cNvSpPr/>
          <p:nvPr/>
        </p:nvSpPr>
        <p:spPr>
          <a:xfrm>
            <a:off x="375868" y="2872598"/>
            <a:ext cx="3495041" cy="204216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g</a:t>
            </a:r>
            <a:r>
              <a:rPr lang="vi-VN" sz="2800" dirty="0">
                <a:solidFill>
                  <a:schemeClr val="tx1">
                    <a:lumMod val="95000"/>
                    <a:lumOff val="5000"/>
                  </a:schemeClr>
                </a:solidFill>
                <a:latin typeface="Cambria" panose="02040503050406030204" pitchFamily="18" charset="0"/>
                <a:ea typeface="Cambria" panose="02040503050406030204" pitchFamily="18" charset="0"/>
              </a:rPr>
              <a:t>iải thích </a:t>
            </a:r>
            <a:r>
              <a:rPr lang="en-US" sz="2800" dirty="0" err="1">
                <a:solidFill>
                  <a:schemeClr val="tx1">
                    <a:lumMod val="95000"/>
                    <a:lumOff val="5000"/>
                  </a:schemeClr>
                </a:solidFill>
                <a:latin typeface="Cambria" panose="02040503050406030204" pitchFamily="18" charset="0"/>
                <a:ea typeface="Cambria" panose="02040503050406030204" pitchFamily="18" charset="0"/>
              </a:rPr>
              <a:t>sự</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hình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thành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của</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mưa</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40604" y="663224"/>
            <a:ext cx="2258002" cy="1666240"/>
          </a:xfrm>
          <a:prstGeom prst="rect">
            <a:avLst/>
          </a:prstGeom>
        </p:spPr>
      </p:pic>
      <p:sp>
        <p:nvSpPr>
          <p:cNvPr id="33" name="TextBox 32"/>
          <p:cNvSpPr txBox="1"/>
          <p:nvPr/>
        </p:nvSpPr>
        <p:spPr>
          <a:xfrm>
            <a:off x="640030" y="1975521"/>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1</a:t>
            </a: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618148" y="3202939"/>
            <a:ext cx="3515362" cy="266192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nêu</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ví</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dụ</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vi-VN" sz="2800" dirty="0">
                <a:solidFill>
                  <a:schemeClr val="tx1">
                    <a:lumMod val="95000"/>
                    <a:lumOff val="5000"/>
                  </a:schemeClr>
                </a:solidFill>
                <a:latin typeface="Cambria" panose="02040503050406030204" pitchFamily="18" charset="0"/>
                <a:ea typeface="Cambria" panose="02040503050406030204" pitchFamily="18" charset="0"/>
              </a:rPr>
              <a:t>nước chuyển từ thể này sang thể khác để sử dụng trong cuộc sống hằng ngày.</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319244" y="1567179"/>
            <a:ext cx="3881120" cy="343408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giải</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thích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vì</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vi-VN" sz="2800" dirty="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2</a:t>
            </a:r>
          </a:p>
        </p:txBody>
      </p:sp>
      <p:sp>
        <p:nvSpPr>
          <p:cNvPr id="8" name="Rounded Rectangle 7"/>
          <p:cNvSpPr/>
          <p:nvPr/>
        </p:nvSpPr>
        <p:spPr>
          <a:xfrm>
            <a:off x="268431" y="5258499"/>
            <a:ext cx="7677446" cy="1381444"/>
          </a:xfrm>
          <a:prstGeom prst="roundRect">
            <a:avLst/>
          </a:prstGeom>
          <a:solidFill>
            <a:srgbClr val="C00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Nhóm</a:t>
            </a:r>
            <a:r>
              <a:rPr lang="en-US" sz="2800" dirty="0">
                <a:solidFill>
                  <a:schemeClr val="bg1"/>
                </a:solidFill>
                <a:latin typeface="Cambria" panose="02040503050406030204" pitchFamily="18" charset="0"/>
                <a:ea typeface="Cambria" panose="02040503050406030204" pitchFamily="18" charset="0"/>
              </a:rPr>
              <a:t> 4: </a:t>
            </a:r>
            <a:r>
              <a:rPr lang="en-US" sz="2800" dirty="0" err="1">
                <a:solidFill>
                  <a:schemeClr val="bg1"/>
                </a:solidFill>
                <a:latin typeface="Cambria" panose="02040503050406030204" pitchFamily="18" charset="0"/>
                <a:ea typeface="Cambria" panose="02040503050406030204" pitchFamily="18" charset="0"/>
              </a:rPr>
              <a:t>Bốc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thăm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chọn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thách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mình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tham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gia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hỏi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Nhóm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nào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có</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đúng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sẽ</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nhận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được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phần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vô</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cùng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hấp</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dẫn</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472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4" presetID="17"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laser.wav"/>
                                        </p:tgtEl>
                                      </p:cMediaNode>
                                    </p:audio>
                                  </p:subTnLst>
                                </p:cTn>
                              </p:par>
                              <p:par>
                                <p:cTn id="18" presetID="17"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par>
                                <p:cTn id="22" presetID="17"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4" name="laser.wav"/>
                                        </p:tgtEl>
                                      </p:cMediaNode>
                                    </p:audio>
                                  </p:subTnLst>
                                </p:cTn>
                              </p:par>
                              <p:par>
                                <p:cTn id="26" presetID="17"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par>
                                <p:cTn id="30" presetID="17"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1" grpId="0" animBg="1"/>
      <p:bldP spid="13" grpId="0" animBg="1"/>
      <p:bldP spid="33" grpId="0" animBg="1"/>
      <p:bldP spid="14" grpId="0" animBg="1"/>
      <p:bldP spid="2" grpId="0" animBg="1"/>
      <p:bldP spid="10"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356243" y="211608"/>
            <a:ext cx="1664701" cy="1236397"/>
          </a:xfrm>
          <a:prstGeom prst="rect">
            <a:avLst/>
          </a:prstGeom>
        </p:spPr>
      </p:pic>
      <p:sp>
        <p:nvSpPr>
          <p:cNvPr id="11" name="TextBox 10"/>
          <p:cNvSpPr txBox="1"/>
          <p:nvPr/>
        </p:nvSpPr>
        <p:spPr>
          <a:xfrm>
            <a:off x="9001299" y="1423834"/>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3</a:t>
            </a:r>
          </a:p>
        </p:txBody>
      </p:sp>
      <p:sp>
        <p:nvSpPr>
          <p:cNvPr id="13" name="Rounded Rectangle 12"/>
          <p:cNvSpPr/>
          <p:nvPr/>
        </p:nvSpPr>
        <p:spPr>
          <a:xfrm>
            <a:off x="137169" y="2058584"/>
            <a:ext cx="3495041" cy="145677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g</a:t>
            </a:r>
            <a:r>
              <a:rPr lang="vi-VN" sz="2400" dirty="0">
                <a:solidFill>
                  <a:schemeClr val="tx1">
                    <a:lumMod val="95000"/>
                    <a:lumOff val="5000"/>
                  </a:schemeClr>
                </a:solidFill>
                <a:latin typeface="Cambria" panose="02040503050406030204" pitchFamily="18" charset="0"/>
                <a:ea typeface="Cambria" panose="02040503050406030204" pitchFamily="18" charset="0"/>
              </a:rPr>
              <a:t>iải thích </a:t>
            </a:r>
            <a:r>
              <a:rPr lang="en-US" sz="2400" dirty="0" err="1">
                <a:solidFill>
                  <a:schemeClr val="tx1">
                    <a:lumMod val="95000"/>
                    <a:lumOff val="5000"/>
                  </a:schemeClr>
                </a:solidFill>
                <a:latin typeface="Cambria" panose="02040503050406030204" pitchFamily="18" charset="0"/>
                <a:ea typeface="Cambria" panose="02040503050406030204" pitchFamily="18" charset="0"/>
              </a:rPr>
              <a:t>sự</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hình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thành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của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6">
            <a:extLst>
              <a:ext uri="{BEBA8EAE-BF5A-486C-A8C5-ECC9F3942E4B}">
                <a14:imgProps xmlns:a14="http://schemas.microsoft.com/office/drawing/2010/main">
                  <a14:imgLayer r:embed="rId5">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163358" y="-111092"/>
            <a:ext cx="2258002" cy="1666240"/>
          </a:xfrm>
          <a:prstGeom prst="rect">
            <a:avLst/>
          </a:prstGeom>
        </p:spPr>
      </p:pic>
      <p:sp>
        <p:nvSpPr>
          <p:cNvPr id="33" name="TextBox 32"/>
          <p:cNvSpPr txBox="1"/>
          <p:nvPr/>
        </p:nvSpPr>
        <p:spPr>
          <a:xfrm>
            <a:off x="162784" y="1201205"/>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1</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5">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452655" y="2194326"/>
            <a:ext cx="3615469" cy="1972697"/>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nêu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ví</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dụ</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vi-VN" sz="2400" dirty="0">
                <a:solidFill>
                  <a:schemeClr val="tx1">
                    <a:lumMod val="95000"/>
                    <a:lumOff val="5000"/>
                  </a:schemeClr>
                </a:solidFill>
                <a:latin typeface="Cambria" panose="02040503050406030204" pitchFamily="18" charset="0"/>
                <a:ea typeface="Cambria" panose="02040503050406030204" pitchFamily="18" charset="0"/>
              </a:rPr>
              <a:t>nước chuyển từ thể này sang thể khác để sử dụng trong cuộc sống hằng ngày.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272041" y="1822602"/>
            <a:ext cx="3881120" cy="2344421"/>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giải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thích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vì</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vi-VN" sz="2400" dirty="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2966719"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a:latin typeface="#9Slide03 AmpleSoft" panose="02000000000000000000" pitchFamily="2" charset="0"/>
              </a:rPr>
              <a:t>Thử</a:t>
            </a:r>
            <a:r>
              <a:rPr lang="en-US" sz="4000" dirty="0">
                <a:latin typeface="#9Slide03 AmpleSoft" panose="02000000000000000000" pitchFamily="2" charset="0"/>
              </a:rPr>
              <a:t> </a:t>
            </a:r>
            <a:r>
              <a:rPr lang="en-US" sz="4000" dirty="0" err="1">
                <a:latin typeface="#9Slide03 AmpleSoft" panose="02000000000000000000" pitchFamily="2" charset="0"/>
              </a:rPr>
              <a:t>thách</a:t>
            </a:r>
            <a:r>
              <a:rPr lang="en-US" sz="4000" dirty="0">
                <a:latin typeface="#9Slide03 AmpleSoft" panose="02000000000000000000" pitchFamily="2" charset="0"/>
              </a:rPr>
              <a:t> 2</a:t>
            </a:r>
          </a:p>
        </p:txBody>
      </p:sp>
      <p:sp>
        <p:nvSpPr>
          <p:cNvPr id="3" name="Rectangle 2"/>
          <p:cNvSpPr/>
          <p:nvPr/>
        </p:nvSpPr>
        <p:spPr>
          <a:xfrm>
            <a:off x="162784" y="3986989"/>
            <a:ext cx="3586255" cy="2677656"/>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Hơi nước trong không khí lạnh dần, ngưng tụ thành những giọt nước nhỏ li ti và hợp thành những đám mây, những giọt nước trong đám mây rơi xuống tạo thành mưa.</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4156954" y="4725653"/>
            <a:ext cx="3920221" cy="1938992"/>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biển chứa nhiều muối và nước, khi phơi nước biển sẽ làm cho nước bị bay hơi và người đân sẽ thu được các hạt muối.</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8373932" y="4559836"/>
            <a:ext cx="3694192" cy="2308324"/>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đông đặc thành đá để giải khát trong những này nắng nóng; nước bay hơi được sử dụng xông hơi làm cải thiện sức khỏe con người, ...</a:t>
            </a:r>
            <a:endParaRPr lang="en-US" sz="2400" dirty="0">
              <a:latin typeface="Cambria" panose="02040503050406030204" pitchFamily="18" charset="0"/>
              <a:ea typeface="Cambria" panose="02040503050406030204" pitchFamily="18" charset="0"/>
            </a:endParaRPr>
          </a:p>
        </p:txBody>
      </p:sp>
      <p:pic>
        <p:nvPicPr>
          <p:cNvPr id="3074"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1231247" y="3462635"/>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5670081" y="4146097"/>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9740944" y="4069810"/>
            <a:ext cx="895296" cy="5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21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4"/>
          <a:stretch>
            <a:fillRect/>
          </a:stretch>
        </p:blipFill>
        <p:spPr>
          <a:xfrm>
            <a:off x="1078291" y="2053483"/>
            <a:ext cx="4121253" cy="2462997"/>
          </a:xfrm>
          <a:prstGeom prst="rect">
            <a:avLst/>
          </a:prstGeom>
        </p:spPr>
      </p:pic>
      <p:pic>
        <p:nvPicPr>
          <p:cNvPr id="3" name="Picture 2"/>
          <p:cNvPicPr>
            <a:picLocks noChangeAspect="1"/>
          </p:cNvPicPr>
          <p:nvPr/>
        </p:nvPicPr>
        <p:blipFill>
          <a:blip r:embed="rId5"/>
          <a:stretch>
            <a:fillRect/>
          </a:stretch>
        </p:blipFill>
        <p:spPr>
          <a:xfrm>
            <a:off x="6279854" y="1253588"/>
            <a:ext cx="4432176" cy="4401693"/>
          </a:xfrm>
          <a:prstGeom prst="rect">
            <a:avLst/>
          </a:prstGeom>
        </p:spPr>
      </p:pic>
    </p:spTree>
    <p:extLst>
      <p:ext uri="{BB962C8B-B14F-4D97-AF65-F5344CB8AC3E}">
        <p14:creationId xmlns:p14="http://schemas.microsoft.com/office/powerpoint/2010/main" val="322385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219200" y="4902669"/>
            <a:ext cx="2963357" cy="1771000"/>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36C8731-EA74-ADFD-3E42-D78C773954AB}"/>
              </a:ext>
            </a:extLst>
          </p:cNvPr>
          <p:cNvSpPr txBox="1"/>
          <p:nvPr/>
        </p:nvSpPr>
        <p:spPr>
          <a:xfrm>
            <a:off x="-30567086" y="8882743"/>
            <a:ext cx="16524515" cy="369332"/>
          </a:xfrm>
          <a:prstGeom prst="rect">
            <a:avLst/>
          </a:prstGeom>
          <a:noFill/>
        </p:spPr>
        <p:txBody>
          <a:bodyPr wrap="square" rtlCol="0">
            <a:spAutoFit/>
          </a:bodyPr>
          <a:lstStyle/>
          <a:p>
            <a:r>
              <a:rPr lang="en-US" dirty="0"/>
              <a:t>MT50</a:t>
            </a:r>
            <a:endParaRPr lang="vi-VN" dirty="0"/>
          </a:p>
        </p:txBody>
      </p:sp>
      <p:pic>
        <p:nvPicPr>
          <p:cNvPr id="5" name="Picture 4">
            <a:extLst>
              <a:ext uri="{FF2B5EF4-FFF2-40B4-BE49-F238E27FC236}">
                <a16:creationId xmlns:a16="http://schemas.microsoft.com/office/drawing/2014/main" id="{368115C5-13BB-E858-2240-C87ECEC52DAE}"/>
              </a:ext>
            </a:extLst>
          </p:cNvPr>
          <p:cNvPicPr>
            <a:picLocks noChangeAspect="1"/>
          </p:cNvPicPr>
          <p:nvPr/>
        </p:nvPicPr>
        <p:blipFill rotWithShape="1">
          <a:blip r:embed="rId8"/>
          <a:srcRect l="88352" b="35439"/>
          <a:stretch/>
        </p:blipFill>
        <p:spPr>
          <a:xfrm>
            <a:off x="2286000" y="1765407"/>
            <a:ext cx="8346235" cy="4439450"/>
          </a:xfrm>
          <a:prstGeom prst="rect">
            <a:avLst/>
          </a:prstGeom>
        </p:spPr>
      </p:pic>
    </p:spTree>
    <p:extLst>
      <p:ext uri="{BB962C8B-B14F-4D97-AF65-F5344CB8AC3E}">
        <p14:creationId xmlns:p14="http://schemas.microsoft.com/office/powerpoint/2010/main" val="2403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7574608" cy="2215991"/>
          </a:xfrm>
          <a:prstGeom prst="rect">
            <a:avLst/>
          </a:prstGeom>
          <a:noFill/>
        </p:spPr>
        <p:txBody>
          <a:bodyPr wrap="square" rtlCol="0">
            <a:spAutoFit/>
          </a:bodyPr>
          <a:lstStyle/>
          <a:p>
            <a:pPr algn="ctr"/>
            <a:r>
              <a:rPr lang="en-US" altLang="zh-CN"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1</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868070" y="2215991"/>
            <a:ext cx="10686002" cy="1015663"/>
          </a:xfrm>
          <a:prstGeom prst="rect">
            <a:avLst/>
          </a:prstGeom>
          <a:noFill/>
        </p:spPr>
        <p:txBody>
          <a:bodyPr wrap="none" rtlCol="0">
            <a:spAutoFit/>
          </a:bodyPr>
          <a:lstStyle/>
          <a:p>
            <a:r>
              <a:rPr lang="en-US" sz="6000" b="1" dirty="0" err="1">
                <a:solidFill>
                  <a:schemeClr val="accent5">
                    <a:lumMod val="50000"/>
                  </a:schemeClr>
                </a:solidFill>
                <a:latin typeface="Cambria" panose="02040503050406030204" pitchFamily="18" charset="0"/>
                <a:ea typeface="Cambria" panose="02040503050406030204" pitchFamily="18" charset="0"/>
              </a:rPr>
              <a:t>Nước</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có</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thể</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tồn</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tại</a:t>
            </a:r>
            <a:r>
              <a:rPr lang="en-US" sz="6000" b="1" dirty="0">
                <a:solidFill>
                  <a:schemeClr val="accent5">
                    <a:lumMod val="50000"/>
                  </a:schemeClr>
                </a:solidFill>
                <a:latin typeface="Cambria" panose="02040503050406030204" pitchFamily="18" charset="0"/>
                <a:ea typeface="Cambria" panose="02040503050406030204" pitchFamily="18" charset="0"/>
              </a:rPr>
              <a:t> ở </a:t>
            </a:r>
            <a:r>
              <a:rPr lang="en-US" sz="6000" b="1" dirty="0" err="1">
                <a:solidFill>
                  <a:schemeClr val="accent5">
                    <a:lumMod val="50000"/>
                  </a:schemeClr>
                </a:solidFill>
                <a:latin typeface="Cambria" panose="02040503050406030204" pitchFamily="18" charset="0"/>
                <a:ea typeface="Cambria" panose="02040503050406030204" pitchFamily="18" charset="0"/>
              </a:rPr>
              <a:t>thể</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nào</a:t>
            </a:r>
            <a:r>
              <a:rPr lang="en-US" sz="6000" b="1" dirty="0">
                <a:solidFill>
                  <a:schemeClr val="accent5">
                    <a:lumMod val="50000"/>
                  </a:schemeClr>
                </a:solidFill>
                <a:latin typeface="Cambria" panose="02040503050406030204" pitchFamily="18" charset="0"/>
                <a:ea typeface="Cambria" panose="02040503050406030204" pitchFamily="18" charset="0"/>
              </a:rPr>
              <a:t>?</a:t>
            </a:r>
          </a:p>
        </p:txBody>
      </p:sp>
      <p:sp>
        <p:nvSpPr>
          <p:cNvPr id="8" name="TextBox 7"/>
          <p:cNvSpPr txBox="1"/>
          <p:nvPr/>
        </p:nvSpPr>
        <p:spPr>
          <a:xfrm>
            <a:off x="1934870" y="3346054"/>
            <a:ext cx="7988597" cy="1754326"/>
          </a:xfrm>
          <a:prstGeom prst="rect">
            <a:avLst/>
          </a:prstGeom>
          <a:noFill/>
        </p:spPr>
        <p:txBody>
          <a:bodyPr wrap="none" rtlCol="0">
            <a:spAutoFit/>
          </a:bodyPr>
          <a:lstStyle/>
          <a:p>
            <a:pPr algn="ctr"/>
            <a:r>
              <a:rPr lang="en-US" sz="5400" b="1"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có</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tồn</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tại</a:t>
            </a:r>
            <a:r>
              <a:rPr lang="en-US" sz="5400" b="1" i="1" dirty="0">
                <a:solidFill>
                  <a:schemeClr val="tx1">
                    <a:lumMod val="75000"/>
                    <a:lumOff val="25000"/>
                  </a:schemeClr>
                </a:solidFill>
                <a:latin typeface="Cambria" panose="02040503050406030204" pitchFamily="18" charset="0"/>
                <a:ea typeface="Cambria" panose="02040503050406030204" pitchFamily="18" charset="0"/>
              </a:rPr>
              <a:t> ở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en-US" sz="5400" b="1" i="1" dirty="0" err="1">
                <a:solidFill>
                  <a:srgbClr val="C00000"/>
                </a:solidFill>
                <a:latin typeface="Cambria" panose="02040503050406030204" pitchFamily="18" charset="0"/>
                <a:ea typeface="Cambria" panose="02040503050406030204" pitchFamily="18" charset="0"/>
              </a:rPr>
              <a:t>rắn</a:t>
            </a:r>
            <a:r>
              <a:rPr lang="en-US" sz="5400" b="1" i="1" dirty="0">
                <a:solidFill>
                  <a:srgbClr val="C00000"/>
                </a:solidFill>
                <a:latin typeface="Cambria" panose="02040503050406030204" pitchFamily="18" charset="0"/>
                <a:ea typeface="Cambria" panose="02040503050406030204" pitchFamily="18" charset="0"/>
              </a:rPr>
              <a:t>, </a:t>
            </a:r>
            <a:r>
              <a:rPr lang="en-US" sz="5400" b="1" i="1" dirty="0" err="1">
                <a:solidFill>
                  <a:srgbClr val="C00000"/>
                </a:solidFill>
                <a:latin typeface="Cambria" panose="02040503050406030204" pitchFamily="18" charset="0"/>
                <a:ea typeface="Cambria" panose="02040503050406030204" pitchFamily="18" charset="0"/>
              </a:rPr>
              <a:t>lỏng</a:t>
            </a:r>
            <a:r>
              <a:rPr lang="en-US" sz="5400" b="1" i="1" dirty="0">
                <a:solidFill>
                  <a:srgbClr val="C00000"/>
                </a:solidFill>
                <a:latin typeface="Cambria" panose="02040503050406030204" pitchFamily="18" charset="0"/>
                <a:ea typeface="Cambria" panose="02040503050406030204" pitchFamily="18" charset="0"/>
              </a:rPr>
              <a:t>, </a:t>
            </a:r>
            <a:r>
              <a:rPr lang="en-US" sz="5400" b="1" i="1" dirty="0" err="1">
                <a:solidFill>
                  <a:srgbClr val="C00000"/>
                </a:solidFill>
                <a:latin typeface="Cambria" panose="02040503050406030204" pitchFamily="18" charset="0"/>
                <a:ea typeface="Cambria" panose="02040503050406030204" pitchFamily="18" charset="0"/>
              </a:rPr>
              <a:t>khí</a:t>
            </a:r>
            <a:endParaRPr lang="en-US" sz="54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4962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oin.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7409508" cy="2215991"/>
          </a:xfrm>
          <a:prstGeom prst="rect">
            <a:avLst/>
          </a:prstGeom>
          <a:noFill/>
        </p:spPr>
        <p:txBody>
          <a:bodyPr wrap="square" rtlCol="0">
            <a:spAutoFit/>
          </a:bodyPr>
          <a:lstStyle/>
          <a:p>
            <a:pPr algn="ctr"/>
            <a:r>
              <a:rPr lang="en-US" altLang="zh-CN"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2</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1051633" y="1956683"/>
            <a:ext cx="9883446" cy="1938992"/>
          </a:xfrm>
          <a:prstGeom prst="rect">
            <a:avLst/>
          </a:prstGeom>
          <a:noFill/>
        </p:spPr>
        <p:txBody>
          <a:bodyPr wrap="square" rtlCol="0">
            <a:spAutoFit/>
          </a:bodyPr>
          <a:lstStyle/>
          <a:p>
            <a:pPr algn="ctr"/>
            <a:r>
              <a:rPr lang="en-US" sz="4000" b="1" dirty="0" err="1">
                <a:solidFill>
                  <a:schemeClr val="tx1">
                    <a:lumMod val="75000"/>
                    <a:lumOff val="25000"/>
                  </a:schemeClr>
                </a:solidFill>
                <a:latin typeface="Cambria" panose="02040503050406030204" pitchFamily="18" charset="0"/>
                <a:ea typeface="Cambria" panose="02040503050406030204" pitchFamily="18" charset="0"/>
              </a:rPr>
              <a:t>Hãy</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sử</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dụng</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cụm</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từ</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p>
          <a:p>
            <a:pPr algn="ctr"/>
            <a:r>
              <a:rPr lang="en-US" sz="4000" b="1" i="1" dirty="0">
                <a:solidFill>
                  <a:srgbClr val="C00000"/>
                </a:solidFill>
                <a:latin typeface="Cambria" panose="02040503050406030204" pitchFamily="18" charset="0"/>
                <a:ea typeface="Cambria" panose="02040503050406030204" pitchFamily="18" charset="0"/>
              </a:rPr>
              <a:t>bay </a:t>
            </a:r>
            <a:r>
              <a:rPr lang="en-US" sz="4000" b="1" i="1" dirty="0" err="1">
                <a:solidFill>
                  <a:srgbClr val="C00000"/>
                </a:solidFill>
                <a:latin typeface="Cambria" panose="02040503050406030204" pitchFamily="18" charset="0"/>
                <a:ea typeface="Cambria" panose="02040503050406030204" pitchFamily="18" charset="0"/>
              </a:rPr>
              <a:t>hơi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ngưng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tụ</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đông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đặc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và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nóng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chảy</a:t>
            </a:r>
            <a:r>
              <a:rPr lang="en-US" sz="4000" b="1" i="1" dirty="0">
                <a:solidFill>
                  <a:srgbClr val="C00000"/>
                </a:solidFill>
                <a:latin typeface="Cambria" panose="02040503050406030204" pitchFamily="18" charset="0"/>
                <a:ea typeface="Cambria" panose="02040503050406030204" pitchFamily="18" charset="0"/>
              </a:rPr>
              <a:t> </a:t>
            </a:r>
          </a:p>
          <a:p>
            <a:pPr algn="ctr"/>
            <a:r>
              <a:rPr lang="en-US" sz="4000" b="1" dirty="0" err="1">
                <a:solidFill>
                  <a:schemeClr val="tx1">
                    <a:lumMod val="75000"/>
                    <a:lumOff val="25000"/>
                  </a:schemeClr>
                </a:solidFill>
                <a:latin typeface="Cambria" panose="02040503050406030204" pitchFamily="18" charset="0"/>
                <a:ea typeface="Cambria" panose="02040503050406030204" pitchFamily="18" charset="0"/>
              </a:rPr>
              <a:t>để</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mô</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tả</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sự</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thể</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nước</a:t>
            </a:r>
            <a:endParaRPr lang="en-US" sz="40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1322471" y="4348480"/>
            <a:ext cx="1537216"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9" name="TextBox 8"/>
          <p:cNvSpPr txBox="1"/>
          <p:nvPr/>
        </p:nvSpPr>
        <p:spPr>
          <a:xfrm>
            <a:off x="4285837" y="4348480"/>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6532880" y="4348480"/>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1" name="TextBox 10"/>
          <p:cNvSpPr txBox="1"/>
          <p:nvPr/>
        </p:nvSpPr>
        <p:spPr>
          <a:xfrm>
            <a:off x="9677896" y="4348480"/>
            <a:ext cx="1537216"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cxnSp>
        <p:nvCxnSpPr>
          <p:cNvPr id="12" name="Straight Arrow Connector 11"/>
          <p:cNvCxnSpPr/>
          <p:nvPr/>
        </p:nvCxnSpPr>
        <p:spPr>
          <a:xfrm flipV="1">
            <a:off x="2859687"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22471" y="5126752"/>
            <a:ext cx="1499128"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18" name="TextBox 17"/>
          <p:cNvSpPr txBox="1"/>
          <p:nvPr/>
        </p:nvSpPr>
        <p:spPr>
          <a:xfrm>
            <a:off x="4285837" y="5126752"/>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9" name="TextBox 18"/>
          <p:cNvSpPr txBox="1"/>
          <p:nvPr/>
        </p:nvSpPr>
        <p:spPr>
          <a:xfrm>
            <a:off x="6532880" y="5126752"/>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20" name="TextBox 19"/>
          <p:cNvSpPr txBox="1"/>
          <p:nvPr/>
        </p:nvSpPr>
        <p:spPr>
          <a:xfrm>
            <a:off x="9677896" y="5126752"/>
            <a:ext cx="1499128"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cxnSp>
        <p:nvCxnSpPr>
          <p:cNvPr id="21" name="Straight Arrow Connector 20"/>
          <p:cNvCxnSpPr/>
          <p:nvPr/>
        </p:nvCxnSpPr>
        <p:spPr>
          <a:xfrm flipV="1">
            <a:off x="2859687"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240399"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240399"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859687" y="4154983"/>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6" name="Rounded Rectangle 25"/>
          <p:cNvSpPr/>
          <p:nvPr/>
        </p:nvSpPr>
        <p:spPr>
          <a:xfrm>
            <a:off x="2859687" y="4946015"/>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7" name="Rounded Rectangle 26"/>
          <p:cNvSpPr/>
          <p:nvPr/>
        </p:nvSpPr>
        <p:spPr>
          <a:xfrm>
            <a:off x="8240399" y="4171522"/>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8" name="Rounded Rectangle 27"/>
          <p:cNvSpPr/>
          <p:nvPr/>
        </p:nvSpPr>
        <p:spPr>
          <a:xfrm>
            <a:off x="8240399" y="4962554"/>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9" name="Rounded Rectangle 28"/>
          <p:cNvSpPr/>
          <p:nvPr/>
        </p:nvSpPr>
        <p:spPr>
          <a:xfrm>
            <a:off x="2850354" y="4156874"/>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nóng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chảy</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0" name="Rounded Rectangle 29"/>
          <p:cNvSpPr/>
          <p:nvPr/>
        </p:nvSpPr>
        <p:spPr>
          <a:xfrm>
            <a:off x="2850354" y="4947906"/>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ngưng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tụ</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1" name="Rounded Rectangle 30"/>
          <p:cNvSpPr/>
          <p:nvPr/>
        </p:nvSpPr>
        <p:spPr>
          <a:xfrm>
            <a:off x="8241226" y="4173413"/>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đông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đặc</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2" name="Rounded Rectangle 31"/>
          <p:cNvSpPr/>
          <p:nvPr/>
        </p:nvSpPr>
        <p:spPr>
          <a:xfrm>
            <a:off x="8241226" y="4964445"/>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a:solidFill>
                  <a:sysClr val="windowText" lastClr="000000"/>
                </a:solidFill>
                <a:latin typeface="Cambria" panose="02040503050406030204" pitchFamily="18" charset="0"/>
                <a:ea typeface="Cambria" panose="02040503050406030204" pitchFamily="18" charset="0"/>
              </a:rPr>
              <a:t>bay </a:t>
            </a:r>
            <a:r>
              <a:rPr lang="en-US" sz="2000" i="1" dirty="0" err="1">
                <a:solidFill>
                  <a:sysClr val="windowText" lastClr="000000"/>
                </a:solidFill>
                <a:latin typeface="Cambria" panose="02040503050406030204" pitchFamily="18" charset="0"/>
                <a:ea typeface="Cambria" panose="02040503050406030204" pitchFamily="18" charset="0"/>
              </a:rPr>
              <a:t>hơi</a:t>
            </a:r>
            <a:endParaRPr lang="en-US" sz="2000"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559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par>
                                <p:cTn id="41" presetID="14" presetClass="entr" presetSubtype="1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500"/>
                                        <p:tgtEl>
                                          <p:spTgt spid="1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randombar(horizontal)">
                                      <p:cBhvr>
                                        <p:cTn id="63" dur="500"/>
                                        <p:tgtEl>
                                          <p:spTgt spid="29"/>
                                        </p:tgtEl>
                                      </p:cBhvr>
                                    </p:animEffect>
                                  </p:childTnLst>
                                  <p:subTnLst>
                                    <p:audio>
                                      <p:cMediaNode>
                                        <p:cTn display="0" masterRel="sameClick">
                                          <p:stCondLst>
                                            <p:cond evt="begin" delay="0">
                                              <p:tn val="61"/>
                                            </p:cond>
                                          </p:stCondLst>
                                          <p:endCondLst>
                                            <p:cond evt="onStopAudio" delay="0">
                                              <p:tgtEl>
                                                <p:sldTgt/>
                                              </p:tgtEl>
                                            </p:cond>
                                          </p:endCondLst>
                                        </p:cTn>
                                        <p:tgtEl>
                                          <p:sndTgt r:embed="rId4" name="click.wav"/>
                                        </p:tgtEl>
                                      </p:cMediaNode>
                                    </p:audio>
                                  </p:sub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randombar(horizontal)">
                                      <p:cBhvr>
                                        <p:cTn id="68" dur="500"/>
                                        <p:tgtEl>
                                          <p:spTgt spid="31"/>
                                        </p:tgtEl>
                                      </p:cBhvr>
                                    </p:animEffec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randombar(horizontal)">
                                      <p:cBhvr>
                                        <p:cTn id="78" dur="500"/>
                                        <p:tgtEl>
                                          <p:spTgt spid="32"/>
                                        </p:tgtEl>
                                      </p:cBhvr>
                                    </p:animEffec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P spid="9" grpId="0"/>
      <p:bldP spid="10" grpId="0"/>
      <p:bldP spid="11" grpId="0"/>
      <p:bldP spid="17" grpId="0"/>
      <p:bldP spid="18" grpId="0"/>
      <p:bldP spid="19" grpId="0"/>
      <p:bldP spid="20" grpId="0"/>
      <p:bldP spid="1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219200" y="4902669"/>
            <a:ext cx="2963357" cy="1771000"/>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BAD03EA-A0E7-33D9-8B83-C4F859DC5E15}"/>
              </a:ext>
            </a:extLst>
          </p:cNvPr>
          <p:cNvPicPr>
            <a:picLocks noChangeAspect="1"/>
          </p:cNvPicPr>
          <p:nvPr/>
        </p:nvPicPr>
        <p:blipFill rotWithShape="1">
          <a:blip r:embed="rId8"/>
          <a:srcRect l="83627" b="36967"/>
          <a:stretch/>
        </p:blipFill>
        <p:spPr>
          <a:xfrm>
            <a:off x="1240970" y="675612"/>
            <a:ext cx="9136173" cy="4876102"/>
          </a:xfrm>
          <a:prstGeom prst="rect">
            <a:avLst/>
          </a:prstGeom>
        </p:spPr>
      </p:pic>
    </p:spTree>
    <p:extLst>
      <p:ext uri="{BB962C8B-B14F-4D97-AF65-F5344CB8AC3E}">
        <p14:creationId xmlns:p14="http://schemas.microsoft.com/office/powerpoint/2010/main" val="165828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35355" y="987691"/>
            <a:ext cx="10321290" cy="5422941"/>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51号-联盟综艺体" panose="00000500000000000000" charset="-122"/>
              <a:ea typeface="字魂151号-联盟综艺体" panose="00000500000000000000" charset="-122"/>
              <a:cs typeface="+mn-cs"/>
            </a:endParaRPr>
          </a:p>
        </p:txBody>
      </p:sp>
      <p:pic>
        <p:nvPicPr>
          <p:cNvPr id="44" name="图片 43" descr="图层 2"/>
          <p:cNvPicPr>
            <a:picLocks noChangeAspect="1"/>
          </p:cNvPicPr>
          <p:nvPr/>
        </p:nvPicPr>
        <p:blipFill>
          <a:blip r:embed="rId2"/>
          <a:srcRect t="5275" r="7232"/>
          <a:stretch>
            <a:fillRect/>
          </a:stretch>
        </p:blipFill>
        <p:spPr>
          <a:xfrm>
            <a:off x="8314690" y="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sp>
        <p:nvSpPr>
          <p:cNvPr id="5" name="zigzag-lines-in-side-view-position_31924"/>
          <p:cNvSpPr>
            <a:spLocks noChangeAspect="1"/>
          </p:cNvSpPr>
          <p:nvPr/>
        </p:nvSpPr>
        <p:spPr bwMode="auto">
          <a:xfrm rot="5400000">
            <a:off x="5856643" y="-77375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endParaRPr lang="en-US"/>
          </a:p>
        </p:txBody>
      </p:sp>
      <p:sp>
        <p:nvSpPr>
          <p:cNvPr id="2" name="TextBox 1">
            <a:extLst>
              <a:ext uri="{FF2B5EF4-FFF2-40B4-BE49-F238E27FC236}">
                <a16:creationId xmlns:a16="http://schemas.microsoft.com/office/drawing/2014/main" id="{C8659CA4-779C-2D83-2811-C2BCD5D46C00}"/>
              </a:ext>
            </a:extLst>
          </p:cNvPr>
          <p:cNvSpPr txBox="1"/>
          <p:nvPr/>
        </p:nvSpPr>
        <p:spPr>
          <a:xfrm>
            <a:off x="933797" y="2340256"/>
            <a:ext cx="10324406" cy="3539430"/>
          </a:xfrm>
          <a:prstGeom prst="rect">
            <a:avLst/>
          </a:prstGeom>
          <a:noFill/>
        </p:spPr>
        <p:txBody>
          <a:bodyPr wrap="square">
            <a:spAutoFit/>
          </a:bodyPr>
          <a:lstStyle/>
          <a:p>
            <a:pPr marL="457200" indent="-457200">
              <a:buFontTx/>
              <a:buChar char="-"/>
            </a:pPr>
            <a:r>
              <a:rPr lang="en-US" sz="3200" b="0" i="0" dirty="0">
                <a:solidFill>
                  <a:srgbClr val="333333"/>
                </a:solidFill>
                <a:effectLst/>
                <a:latin typeface="Cambria" panose="02040503050406030204" pitchFamily="18" charset="0"/>
              </a:rPr>
              <a:t>Quan </a:t>
            </a:r>
            <a:r>
              <a:rPr lang="en-US" sz="3200" b="0" i="0" dirty="0" err="1">
                <a:solidFill>
                  <a:srgbClr val="333333"/>
                </a:solidFill>
                <a:effectLst/>
                <a:latin typeface="Cambria" panose="02040503050406030204" pitchFamily="18" charset="0"/>
              </a:rPr>
              <a:t>sát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và</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làm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nghiệm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đơn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giản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ra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sự</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chuyển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nước</a:t>
            </a:r>
            <a:r>
              <a:rPr lang="en-US" sz="3200" b="0" i="0" dirty="0">
                <a:solidFill>
                  <a:srgbClr val="333333"/>
                </a:solidFill>
                <a:effectLst/>
                <a:latin typeface="Cambria" panose="02040503050406030204" pitchFamily="18" charset="0"/>
              </a:rPr>
              <a:t>.</a:t>
            </a:r>
          </a:p>
          <a:p>
            <a:pPr marL="457200" indent="-457200">
              <a:buFontTx/>
              <a:buChar char="-"/>
            </a:pPr>
            <a:r>
              <a:rPr lang="en-US" sz="3200" dirty="0" err="1">
                <a:solidFill>
                  <a:srgbClr val="333333"/>
                </a:solidFill>
                <a:latin typeface="Cambria" panose="02040503050406030204" pitchFamily="18" charset="0"/>
              </a:rPr>
              <a:t>Vẽ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dụng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các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thuật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ngữ</a:t>
            </a:r>
            <a:r>
              <a:rPr lang="en-US" sz="3200" dirty="0">
                <a:solidFill>
                  <a:srgbClr val="333333"/>
                </a:solidFill>
                <a:latin typeface="Cambria" panose="02040503050406030204" pitchFamily="18" charset="0"/>
              </a:rPr>
              <a:t>: bay </a:t>
            </a:r>
            <a:r>
              <a:rPr lang="en-US" sz="3200" dirty="0" err="1">
                <a:solidFill>
                  <a:srgbClr val="333333"/>
                </a:solidFill>
                <a:latin typeface="Cambria" panose="02040503050406030204" pitchFamily="18" charset="0"/>
              </a:rPr>
              <a:t>hơi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ngưng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tụ</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đông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nóng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chảy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chuyển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a:t>
            </a:r>
          </a:p>
          <a:p>
            <a:pPr marL="457200" indent="-457200">
              <a:buFontTx/>
              <a:buChar char="-"/>
            </a:pPr>
            <a:r>
              <a:rPr lang="en-US" sz="3200" b="0" i="0" dirty="0" err="1">
                <a:solidFill>
                  <a:srgbClr val="333333"/>
                </a:solidFill>
                <a:effectLst/>
                <a:latin typeface="Cambria" panose="02040503050406030204" pitchFamily="18" charset="0"/>
              </a:rPr>
              <a:t>V</a:t>
            </a:r>
            <a:r>
              <a:rPr lang="en-US" sz="3200" dirty="0" err="1">
                <a:solidFill>
                  <a:srgbClr val="333333"/>
                </a:solidFill>
                <a:latin typeface="Cambria" panose="02040503050406030204" pitchFamily="18" charset="0"/>
              </a:rPr>
              <a:t>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ghi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chú</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vòng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tuần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hoàn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trong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a:t>
            </a:r>
            <a:r>
              <a:rPr lang="en-US" sz="3200" b="0" i="0" dirty="0">
                <a:solidFill>
                  <a:srgbClr val="333333"/>
                </a:solidFill>
                <a:effectLst/>
                <a:latin typeface="Cambria" panose="02040503050406030204" pitchFamily="18" charset="0"/>
              </a:rPr>
              <a:t> </a:t>
            </a:r>
            <a:endParaRPr lang="en-US" sz="3200" dirty="0">
              <a:latin typeface="Cambria" panose="02040503050406030204" pitchFamily="18" charset="0"/>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854509" y="1053889"/>
            <a:ext cx="6145301" cy="1286367"/>
          </a:xfrm>
          <a:prstGeom prst="rect">
            <a:avLst/>
          </a:prstGeom>
        </p:spPr>
      </p:pic>
    </p:spTree>
    <p:extLst>
      <p:ext uri="{BB962C8B-B14F-4D97-AF65-F5344CB8AC3E}">
        <p14:creationId xmlns:p14="http://schemas.microsoft.com/office/powerpoint/2010/main" val="203502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3" name="Picture 2"/>
          <p:cNvPicPr>
            <a:picLocks noChangeAspect="1"/>
          </p:cNvPicPr>
          <p:nvPr/>
        </p:nvPicPr>
        <p:blipFill>
          <a:blip r:embed="rId4"/>
          <a:stretch>
            <a:fillRect/>
          </a:stretch>
        </p:blipFill>
        <p:spPr>
          <a:xfrm rot="21226469">
            <a:off x="5983230" y="1528276"/>
            <a:ext cx="5541186" cy="3572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rot="21195322">
            <a:off x="5810910" y="5159964"/>
            <a:ext cx="6375079" cy="461665"/>
          </a:xfrm>
          <a:prstGeom prst="rect">
            <a:avLst/>
          </a:prstGeom>
          <a:noFill/>
        </p:spPr>
        <p:txBody>
          <a:bodyPr wrap="none" rtlCol="0">
            <a:spAutoFit/>
          </a:bodyPr>
          <a:lstStyle/>
          <a:p>
            <a:r>
              <a:rPr lang="en-US" sz="2400" dirty="0">
                <a:latin typeface="#9Slide03 AmpleSoft" panose="02000000000000000000" pitchFamily="2" charset="0"/>
              </a:rPr>
              <a:t>VÒNG TUẦN HOÀN CỦA NƯỚC TRONG TỰ NHIÊN</a:t>
            </a:r>
          </a:p>
        </p:txBody>
      </p:sp>
      <p:pic>
        <p:nvPicPr>
          <p:cNvPr id="5" name="Picture 4"/>
          <p:cNvPicPr>
            <a:picLocks noChangeAspect="1"/>
          </p:cNvPicPr>
          <p:nvPr/>
        </p:nvPicPr>
        <p:blipFill>
          <a:blip r:embed="rId5"/>
          <a:stretch>
            <a:fillRect/>
          </a:stretch>
        </p:blipFill>
        <p:spPr>
          <a:xfrm>
            <a:off x="841756" y="1229980"/>
            <a:ext cx="4474852" cy="4340728"/>
          </a:xfrm>
          <a:prstGeom prst="rect">
            <a:avLst/>
          </a:prstGeom>
        </p:spPr>
      </p:pic>
    </p:spTree>
    <p:extLst>
      <p:ext uri="{BB962C8B-B14F-4D97-AF65-F5344CB8AC3E}">
        <p14:creationId xmlns:p14="http://schemas.microsoft.com/office/powerpoint/2010/main" val="237573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5651133" y="550828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1674496" y="6223093"/>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238854" y="6302460"/>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7121677" y="6092324"/>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4969400" y="6315854"/>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67" name="Freeform 34">
            <a:extLst>
              <a:ext uri="{FF2B5EF4-FFF2-40B4-BE49-F238E27FC236}">
                <a16:creationId xmlns:a16="http://schemas.microsoft.com/office/drawing/2014/main" id="{815E7F62-C858-4B1B-A17B-9D3C4F880973}"/>
              </a:ext>
            </a:extLst>
          </p:cNvPr>
          <p:cNvSpPr>
            <a:spLocks noEditPoints="1"/>
          </p:cNvSpPr>
          <p:nvPr/>
        </p:nvSpPr>
        <p:spPr bwMode="auto">
          <a:xfrm rot="19973487">
            <a:off x="193702" y="22707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pic>
        <p:nvPicPr>
          <p:cNvPr id="42" name="Picture 41"/>
          <p:cNvPicPr>
            <a:picLocks noChangeAspect="1"/>
          </p:cNvPicPr>
          <p:nvPr/>
        </p:nvPicPr>
        <p:blipFill>
          <a:blip r:embed="rId6"/>
          <a:stretch>
            <a:fillRect/>
          </a:stretch>
        </p:blipFill>
        <p:spPr>
          <a:xfrm>
            <a:off x="633569" y="821273"/>
            <a:ext cx="7032819" cy="4534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896638" y="782693"/>
            <a:ext cx="4122714" cy="5693866"/>
          </a:xfrm>
          <a:prstGeom prst="rect">
            <a:avLst/>
          </a:prstGeom>
          <a:solidFill>
            <a:schemeClr val="bg1"/>
          </a:solidFill>
          <a:ln w="28575">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Mây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chúng</a:t>
            </a:r>
            <a:r>
              <a:rPr lang="en-US" sz="2800" dirty="0">
                <a:latin typeface="Cambria" panose="02040503050406030204" pitchFamily="18" charset="0"/>
                <a:ea typeface="Cambria" panose="02040503050406030204" pitchFamily="18" charset="0"/>
              </a:rPr>
              <a:t> ta?</a:t>
            </a:r>
          </a:p>
        </p:txBody>
      </p:sp>
      <p:sp>
        <p:nvSpPr>
          <p:cNvPr id="6" name="Rounded Rectangle 5"/>
          <p:cNvSpPr/>
          <p:nvPr/>
        </p:nvSpPr>
        <p:spPr>
          <a:xfrm>
            <a:off x="3188439" y="5847289"/>
            <a:ext cx="2346320" cy="882124"/>
          </a:xfrm>
          <a:prstGeom prst="roundRect">
            <a:avLst/>
          </a:prstGeom>
          <a:solidFill>
            <a:srgbClr val="FFD69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solidFill>
                  <a:schemeClr val="tx1"/>
                </a:solidFill>
                <a:latin typeface="#9Slide03 Cabin Condensed Bold" panose="00000806000000000000" pitchFamily="2" charset="0"/>
              </a:rPr>
              <a:t>THẢO LUẬN NHÓM 2</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740" y="4324808"/>
            <a:ext cx="3197219" cy="3197219"/>
          </a:xfrm>
          <a:prstGeom prst="rect">
            <a:avLst/>
          </a:prstGeom>
        </p:spPr>
      </p:pic>
    </p:spTree>
    <p:extLst>
      <p:ext uri="{BB962C8B-B14F-4D97-AF65-F5344CB8AC3E}">
        <p14:creationId xmlns:p14="http://schemas.microsoft.com/office/powerpoint/2010/main" val="103751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76"/>
                                        </p:tgtEl>
                                        <p:attrNameLst>
                                          <p:attrName>style.visibility</p:attrName>
                                        </p:attrNameLst>
                                      </p:cBhvr>
                                      <p:to>
                                        <p:strVal val="visible"/>
                                      </p:to>
                                    </p:set>
                                    <p:anim calcmode="lin" valueType="num">
                                      <p:cBhvr additive="base">
                                        <p:cTn id="11" dur="500" fill="hold"/>
                                        <p:tgtEl>
                                          <p:spTgt spid="2076"/>
                                        </p:tgtEl>
                                        <p:attrNameLst>
                                          <p:attrName>ppt_x</p:attrName>
                                        </p:attrNameLst>
                                      </p:cBhvr>
                                      <p:tavLst>
                                        <p:tav tm="0">
                                          <p:val>
                                            <p:strVal val="0-#ppt_w/2"/>
                                          </p:val>
                                        </p:tav>
                                        <p:tav tm="100000">
                                          <p:val>
                                            <p:strVal val="#ppt_x"/>
                                          </p:val>
                                        </p:tav>
                                      </p:tavLst>
                                    </p:anim>
                                    <p:anim calcmode="lin" valueType="num">
                                      <p:cBhvr additive="base">
                                        <p:cTn id="12" dur="500" fill="hold"/>
                                        <p:tgtEl>
                                          <p:spTgt spid="2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8890183" y="-111035"/>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 name="Group 3"/>
          <p:cNvGrpSpPr/>
          <p:nvPr/>
        </p:nvGrpSpPr>
        <p:grpSpPr>
          <a:xfrm>
            <a:off x="840729" y="810801"/>
            <a:ext cx="5996250" cy="1432560"/>
            <a:chOff x="4798100" y="1605280"/>
            <a:chExt cx="5996250" cy="1432560"/>
          </a:xfrm>
        </p:grpSpPr>
        <p:sp>
          <p:nvSpPr>
            <p:cNvPr id="3" name="TextBox 2"/>
            <p:cNvSpPr txBox="1"/>
            <p:nvPr/>
          </p:nvSpPr>
          <p:spPr>
            <a:xfrm>
              <a:off x="6626544" y="1705691"/>
              <a:ext cx="4167806" cy="1074228"/>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Mây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p>
          </p:txBody>
        </p:sp>
        <p:pic>
          <p:nvPicPr>
            <p:cNvPr id="1026" name="Picture 2" descr="Cute cloud cartoon icon. 18931690 P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19398" b="21745"/>
            <a:stretch/>
          </p:blipFill>
          <p:spPr bwMode="auto">
            <a:xfrm>
              <a:off x="4798100" y="1605280"/>
              <a:ext cx="2433942" cy="14325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50"/>
          <p:cNvSpPr txBox="1"/>
          <p:nvPr/>
        </p:nvSpPr>
        <p:spPr>
          <a:xfrm>
            <a:off x="1131842" y="2199316"/>
            <a:ext cx="6307012" cy="3970318"/>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do </a:t>
            </a:r>
            <a:r>
              <a:rPr lang="en-US" sz="2800" i="1" dirty="0" err="1">
                <a:latin typeface="Cambria" panose="02040503050406030204" pitchFamily="18" charset="0"/>
                <a:ea typeface="Cambria" panose="02040503050406030204" pitchFamily="18" charset="0"/>
              </a:rPr>
              <a:t>nhiệt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bề</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hồ</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bay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nhỏ</a:t>
            </a:r>
            <a:r>
              <a:rPr lang="en-US" sz="2800" i="1" dirty="0">
                <a:latin typeface="Cambria" panose="02040503050406030204" pitchFamily="18" charset="0"/>
                <a:ea typeface="Cambria" panose="02040503050406030204" pitchFamily="18" charset="0"/>
              </a:rPr>
              <a:t> li </a:t>
            </a:r>
            <a:r>
              <a:rPr lang="en-US" sz="2800" i="1" dirty="0" err="1">
                <a:latin typeface="Cambria" panose="02040503050406030204" pitchFamily="18" charset="0"/>
                <a:ea typeface="Cambria" panose="02040503050406030204" pitchFamily="18" charset="0"/>
              </a:rPr>
              <a:t>ti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đen</a:t>
            </a:r>
            <a:r>
              <a:rPr lang="en-US" sz="2800" i="1" dirty="0">
                <a:latin typeface="Cambria" panose="02040503050406030204" pitchFamily="18" charset="0"/>
                <a:ea typeface="Cambria" panose="02040503050406030204" pitchFamily="18" charset="0"/>
              </a:rPr>
              <a:t>.</a:t>
            </a:r>
          </a:p>
        </p:txBody>
      </p:sp>
      <p:pic>
        <p:nvPicPr>
          <p:cNvPr id="2" name="Picture 2" descr="Types of Clouds | Science - Quiziz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449" y="1640830"/>
            <a:ext cx="4420146" cy="4454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1387</Words>
  <Application>Microsoft Office PowerPoint</Application>
  <PresentationFormat>Widescreen</PresentationFormat>
  <Paragraphs>124</Paragraphs>
  <Slides>20</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等线</vt:lpstr>
      <vt:lpstr>#9Slide03 AmpleSoft</vt:lpstr>
      <vt:lpstr>#9Slide03 Cabin Condensed Bold</vt:lpstr>
      <vt:lpstr>#9Slide07 IcielSoup of Justice</vt:lpstr>
      <vt:lpstr>Adobe Arabic</vt:lpstr>
      <vt:lpstr>Arial</vt:lpstr>
      <vt:lpstr>Cambria</vt:lpstr>
      <vt:lpstr>Times New Roman</vt:lpstr>
      <vt:lpstr>Vogue-ExtraBold</vt:lpstr>
      <vt:lpstr>Wingdings</vt:lpstr>
      <vt:lpstr>印品黑体</vt:lpstr>
      <vt:lpstr>字魂151号-联盟综艺体</vt:lpstr>
      <vt:lpstr>思源宋体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lastModifiedBy>Administrator</cp:lastModifiedBy>
  <cp:revision>5</cp:revision>
  <dcterms:created xsi:type="dcterms:W3CDTF">2017-07-07T01:09:25Z</dcterms:created>
  <dcterms:modified xsi:type="dcterms:W3CDTF">2023-09-11T06:14:32Z</dcterms:modified>
  <cp:version>MNT37</cp:version>
</cp:coreProperties>
</file>