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0" r:id="rId3"/>
    <p:sldId id="259" r:id="rId4"/>
    <p:sldId id="260" r:id="rId5"/>
    <p:sldId id="261" r:id="rId6"/>
    <p:sldId id="288" r:id="rId7"/>
    <p:sldId id="265" r:id="rId8"/>
    <p:sldId id="266" r:id="rId9"/>
    <p:sldId id="293" r:id="rId10"/>
    <p:sldId id="289" r:id="rId11"/>
    <p:sldId id="268" r:id="rId12"/>
    <p:sldId id="273" r:id="rId13"/>
    <p:sldId id="275" r:id="rId14"/>
    <p:sldId id="276" r:id="rId15"/>
    <p:sldId id="277" r:id="rId16"/>
    <p:sldId id="278" r:id="rId17"/>
    <p:sldId id="283" r:id="rId18"/>
    <p:sldId id="282" r:id="rId19"/>
    <p:sldId id="2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6" autoAdjust="0"/>
    <p:restoredTop sz="94660"/>
  </p:normalViewPr>
  <p:slideViewPr>
    <p:cSldViewPr snapToGrid="0">
      <p:cViewPr varScale="1">
        <p:scale>
          <a:sx n="62" d="100"/>
          <a:sy n="62" d="100"/>
        </p:scale>
        <p:origin x="42"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85EF1-1458-E6AB-D149-6BA0E14CA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C9B9E1-E271-6D79-92D7-59D553380C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7410FA-5583-8263-C82F-723D80D8A136}"/>
              </a:ext>
            </a:extLst>
          </p:cNvPr>
          <p:cNvSpPr>
            <a:spLocks noGrp="1"/>
          </p:cNvSpPr>
          <p:nvPr>
            <p:ph type="dt" sz="half" idx="10"/>
          </p:nvPr>
        </p:nvSpPr>
        <p:spPr/>
        <p:txBody>
          <a:bodyPr/>
          <a:lstStyle/>
          <a:p>
            <a:fld id="{F979DCD2-1CFD-4F07-93EB-43A8B8A6AC6F}" type="datetimeFigureOut">
              <a:rPr lang="en-US" smtClean="0"/>
              <a:t>9/11/2023</a:t>
            </a:fld>
            <a:endParaRPr lang="en-US"/>
          </a:p>
        </p:txBody>
      </p:sp>
      <p:sp>
        <p:nvSpPr>
          <p:cNvPr id="5" name="Footer Placeholder 4">
            <a:extLst>
              <a:ext uri="{FF2B5EF4-FFF2-40B4-BE49-F238E27FC236}">
                <a16:creationId xmlns:a16="http://schemas.microsoft.com/office/drawing/2014/main" id="{85631721-BC3A-82EA-89FF-D82B45447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BF6E2-F281-FCE0-C031-639C61701D1B}"/>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3058028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70CEE-B290-841B-836D-EFE2C751E8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D85CA3-2EB3-9292-0D4E-40206FBB85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72704-6B55-2E00-23D8-720F1410AA9F}"/>
              </a:ext>
            </a:extLst>
          </p:cNvPr>
          <p:cNvSpPr>
            <a:spLocks noGrp="1"/>
          </p:cNvSpPr>
          <p:nvPr>
            <p:ph type="dt" sz="half" idx="10"/>
          </p:nvPr>
        </p:nvSpPr>
        <p:spPr/>
        <p:txBody>
          <a:bodyPr/>
          <a:lstStyle/>
          <a:p>
            <a:fld id="{F979DCD2-1CFD-4F07-93EB-43A8B8A6AC6F}" type="datetimeFigureOut">
              <a:rPr lang="en-US" smtClean="0"/>
              <a:t>9/11/2023</a:t>
            </a:fld>
            <a:endParaRPr lang="en-US"/>
          </a:p>
        </p:txBody>
      </p:sp>
      <p:sp>
        <p:nvSpPr>
          <p:cNvPr id="5" name="Footer Placeholder 4">
            <a:extLst>
              <a:ext uri="{FF2B5EF4-FFF2-40B4-BE49-F238E27FC236}">
                <a16:creationId xmlns:a16="http://schemas.microsoft.com/office/drawing/2014/main" id="{200DF117-3380-A707-C1D1-003E651FD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55321-09CD-F654-2925-BB407EAC1C80}"/>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782842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E972E4-4426-0B95-97F5-48E6C07D13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801CAF-9006-978F-8FF4-80F3C15776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7DB8A-940E-494C-D596-0C76D2A06647}"/>
              </a:ext>
            </a:extLst>
          </p:cNvPr>
          <p:cNvSpPr>
            <a:spLocks noGrp="1"/>
          </p:cNvSpPr>
          <p:nvPr>
            <p:ph type="dt" sz="half" idx="10"/>
          </p:nvPr>
        </p:nvSpPr>
        <p:spPr/>
        <p:txBody>
          <a:bodyPr/>
          <a:lstStyle/>
          <a:p>
            <a:fld id="{F979DCD2-1CFD-4F07-93EB-43A8B8A6AC6F}" type="datetimeFigureOut">
              <a:rPr lang="en-US" smtClean="0"/>
              <a:t>9/11/2023</a:t>
            </a:fld>
            <a:endParaRPr lang="en-US"/>
          </a:p>
        </p:txBody>
      </p:sp>
      <p:sp>
        <p:nvSpPr>
          <p:cNvPr id="5" name="Footer Placeholder 4">
            <a:extLst>
              <a:ext uri="{FF2B5EF4-FFF2-40B4-BE49-F238E27FC236}">
                <a16:creationId xmlns:a16="http://schemas.microsoft.com/office/drawing/2014/main" id="{83DBFC77-6995-921F-5118-9DAB9F23F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F9290-4C57-3CE9-407C-B80F150D10DC}"/>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1919852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182C-25AC-0F7F-82FC-71DA7D1A7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0DDA3A-5866-23BA-FC80-2980A8CC54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4BB61-BE6F-1A9A-ABA2-6693F078F683}"/>
              </a:ext>
            </a:extLst>
          </p:cNvPr>
          <p:cNvSpPr>
            <a:spLocks noGrp="1"/>
          </p:cNvSpPr>
          <p:nvPr>
            <p:ph type="dt" sz="half" idx="10"/>
          </p:nvPr>
        </p:nvSpPr>
        <p:spPr/>
        <p:txBody>
          <a:bodyPr/>
          <a:lstStyle/>
          <a:p>
            <a:fld id="{F979DCD2-1CFD-4F07-93EB-43A8B8A6AC6F}" type="datetimeFigureOut">
              <a:rPr lang="en-US" smtClean="0"/>
              <a:t>9/11/2023</a:t>
            </a:fld>
            <a:endParaRPr lang="en-US"/>
          </a:p>
        </p:txBody>
      </p:sp>
      <p:sp>
        <p:nvSpPr>
          <p:cNvPr id="5" name="Footer Placeholder 4">
            <a:extLst>
              <a:ext uri="{FF2B5EF4-FFF2-40B4-BE49-F238E27FC236}">
                <a16:creationId xmlns:a16="http://schemas.microsoft.com/office/drawing/2014/main" id="{06C7E6C5-EB76-4668-B338-660ACF4FA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386E7-C310-E074-EC0F-478F4A3CF713}"/>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2181560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5DA21-3ED8-26C5-CDB5-3082AC2B35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5C213B-73E6-C6D4-D609-1A5B326465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BB928A-6126-EFEA-693D-99D517799FEF}"/>
              </a:ext>
            </a:extLst>
          </p:cNvPr>
          <p:cNvSpPr>
            <a:spLocks noGrp="1"/>
          </p:cNvSpPr>
          <p:nvPr>
            <p:ph type="dt" sz="half" idx="10"/>
          </p:nvPr>
        </p:nvSpPr>
        <p:spPr/>
        <p:txBody>
          <a:bodyPr/>
          <a:lstStyle/>
          <a:p>
            <a:fld id="{F979DCD2-1CFD-4F07-93EB-43A8B8A6AC6F}" type="datetimeFigureOut">
              <a:rPr lang="en-US" smtClean="0"/>
              <a:t>9/11/2023</a:t>
            </a:fld>
            <a:endParaRPr lang="en-US"/>
          </a:p>
        </p:txBody>
      </p:sp>
      <p:sp>
        <p:nvSpPr>
          <p:cNvPr id="5" name="Footer Placeholder 4">
            <a:extLst>
              <a:ext uri="{FF2B5EF4-FFF2-40B4-BE49-F238E27FC236}">
                <a16:creationId xmlns:a16="http://schemas.microsoft.com/office/drawing/2014/main" id="{BB3F0A65-2F62-99C6-7413-C76E531DD6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85C00-D74A-CCA8-6E03-5003F312C888}"/>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1880310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1C03-10F8-EB9E-C479-D52857D43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3D80C6-38E5-1305-B672-0A89687F59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DF5B9A-B504-883C-F03D-CBD128980A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DEDE66-811E-B2BE-B0F2-E48D60C6E3DE}"/>
              </a:ext>
            </a:extLst>
          </p:cNvPr>
          <p:cNvSpPr>
            <a:spLocks noGrp="1"/>
          </p:cNvSpPr>
          <p:nvPr>
            <p:ph type="dt" sz="half" idx="10"/>
          </p:nvPr>
        </p:nvSpPr>
        <p:spPr/>
        <p:txBody>
          <a:bodyPr/>
          <a:lstStyle/>
          <a:p>
            <a:fld id="{F979DCD2-1CFD-4F07-93EB-43A8B8A6AC6F}" type="datetimeFigureOut">
              <a:rPr lang="en-US" smtClean="0"/>
              <a:t>9/11/2023</a:t>
            </a:fld>
            <a:endParaRPr lang="en-US"/>
          </a:p>
        </p:txBody>
      </p:sp>
      <p:sp>
        <p:nvSpPr>
          <p:cNvPr id="6" name="Footer Placeholder 5">
            <a:extLst>
              <a:ext uri="{FF2B5EF4-FFF2-40B4-BE49-F238E27FC236}">
                <a16:creationId xmlns:a16="http://schemas.microsoft.com/office/drawing/2014/main" id="{827225F4-9E54-9E0B-D231-5A27F26EA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103DE3-2C82-7B03-F8C1-FB815EA118BA}"/>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3602357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3F3D-B481-865A-EF3B-00B1ECF99F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44BBD-6DCE-12A9-45CC-3FEB24C81F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32090F-9189-D3E9-4652-E45BD2FCE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6EAA53-7504-8686-C5AC-AED8159F1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933A6F-584F-E3E5-1019-CC1FBE1407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2C6EB1-9207-4A53-4AF8-C0D1746853FE}"/>
              </a:ext>
            </a:extLst>
          </p:cNvPr>
          <p:cNvSpPr>
            <a:spLocks noGrp="1"/>
          </p:cNvSpPr>
          <p:nvPr>
            <p:ph type="dt" sz="half" idx="10"/>
          </p:nvPr>
        </p:nvSpPr>
        <p:spPr/>
        <p:txBody>
          <a:bodyPr/>
          <a:lstStyle/>
          <a:p>
            <a:fld id="{F979DCD2-1CFD-4F07-93EB-43A8B8A6AC6F}" type="datetimeFigureOut">
              <a:rPr lang="en-US" smtClean="0"/>
              <a:t>9/11/2023</a:t>
            </a:fld>
            <a:endParaRPr lang="en-US"/>
          </a:p>
        </p:txBody>
      </p:sp>
      <p:sp>
        <p:nvSpPr>
          <p:cNvPr id="8" name="Footer Placeholder 7">
            <a:extLst>
              <a:ext uri="{FF2B5EF4-FFF2-40B4-BE49-F238E27FC236}">
                <a16:creationId xmlns:a16="http://schemas.microsoft.com/office/drawing/2014/main" id="{DBBA8BE6-9D24-1725-5543-8F59CE1EEA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92E8BE-0C18-B4C7-A284-B13A1355B0BB}"/>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2305297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C4A11-C9EA-9C7A-8AD4-A4B0192581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1E37EC-9604-70AA-107E-7498EA8716F8}"/>
              </a:ext>
            </a:extLst>
          </p:cNvPr>
          <p:cNvSpPr>
            <a:spLocks noGrp="1"/>
          </p:cNvSpPr>
          <p:nvPr>
            <p:ph type="dt" sz="half" idx="10"/>
          </p:nvPr>
        </p:nvSpPr>
        <p:spPr/>
        <p:txBody>
          <a:bodyPr/>
          <a:lstStyle/>
          <a:p>
            <a:fld id="{F979DCD2-1CFD-4F07-93EB-43A8B8A6AC6F}" type="datetimeFigureOut">
              <a:rPr lang="en-US" smtClean="0"/>
              <a:t>9/11/2023</a:t>
            </a:fld>
            <a:endParaRPr lang="en-US"/>
          </a:p>
        </p:txBody>
      </p:sp>
      <p:sp>
        <p:nvSpPr>
          <p:cNvPr id="4" name="Footer Placeholder 3">
            <a:extLst>
              <a:ext uri="{FF2B5EF4-FFF2-40B4-BE49-F238E27FC236}">
                <a16:creationId xmlns:a16="http://schemas.microsoft.com/office/drawing/2014/main" id="{B09401DA-0093-3FF8-8F4E-0EEB0A344A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A6973C-7CFD-A2FA-E6A8-DD6D9F7B11DB}"/>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3008209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B04F2C-5236-EA48-F4AE-6AC935D45EC6}"/>
              </a:ext>
            </a:extLst>
          </p:cNvPr>
          <p:cNvSpPr>
            <a:spLocks noGrp="1"/>
          </p:cNvSpPr>
          <p:nvPr>
            <p:ph type="dt" sz="half" idx="10"/>
          </p:nvPr>
        </p:nvSpPr>
        <p:spPr/>
        <p:txBody>
          <a:bodyPr/>
          <a:lstStyle/>
          <a:p>
            <a:fld id="{F979DCD2-1CFD-4F07-93EB-43A8B8A6AC6F}" type="datetimeFigureOut">
              <a:rPr lang="en-US" smtClean="0"/>
              <a:t>9/11/2023</a:t>
            </a:fld>
            <a:endParaRPr lang="en-US"/>
          </a:p>
        </p:txBody>
      </p:sp>
      <p:sp>
        <p:nvSpPr>
          <p:cNvPr id="3" name="Footer Placeholder 2">
            <a:extLst>
              <a:ext uri="{FF2B5EF4-FFF2-40B4-BE49-F238E27FC236}">
                <a16:creationId xmlns:a16="http://schemas.microsoft.com/office/drawing/2014/main" id="{76516AB8-BA48-6010-52F9-4BC62CE8EF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0D17EB-EAFC-4E02-4DB4-47B81731E629}"/>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45060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2E937-1580-B3B5-0E10-C0E416C9E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65CEC8-7EC0-035F-EAE2-0F941CEBA8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5A2131-5FD2-15B3-CA84-E171B54D3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54251D-D085-7316-3491-8221E741BFD2}"/>
              </a:ext>
            </a:extLst>
          </p:cNvPr>
          <p:cNvSpPr>
            <a:spLocks noGrp="1"/>
          </p:cNvSpPr>
          <p:nvPr>
            <p:ph type="dt" sz="half" idx="10"/>
          </p:nvPr>
        </p:nvSpPr>
        <p:spPr/>
        <p:txBody>
          <a:bodyPr/>
          <a:lstStyle/>
          <a:p>
            <a:fld id="{F979DCD2-1CFD-4F07-93EB-43A8B8A6AC6F}" type="datetimeFigureOut">
              <a:rPr lang="en-US" smtClean="0"/>
              <a:t>9/11/2023</a:t>
            </a:fld>
            <a:endParaRPr lang="en-US"/>
          </a:p>
        </p:txBody>
      </p:sp>
      <p:sp>
        <p:nvSpPr>
          <p:cNvPr id="6" name="Footer Placeholder 5">
            <a:extLst>
              <a:ext uri="{FF2B5EF4-FFF2-40B4-BE49-F238E27FC236}">
                <a16:creationId xmlns:a16="http://schemas.microsoft.com/office/drawing/2014/main" id="{2520F486-33B8-BFD8-8FC8-898F797DD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0C0AB-0EB9-4808-4B0E-479B0D0729B8}"/>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3216151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479E-CDBF-B23D-9CDC-8CB02E73E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A41E06-43AF-1E45-C308-B5D2106C99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D22EAC-1C12-D776-BBFA-5028E4523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2231C2-2E3F-FEEB-D006-532E220CDC81}"/>
              </a:ext>
            </a:extLst>
          </p:cNvPr>
          <p:cNvSpPr>
            <a:spLocks noGrp="1"/>
          </p:cNvSpPr>
          <p:nvPr>
            <p:ph type="dt" sz="half" idx="10"/>
          </p:nvPr>
        </p:nvSpPr>
        <p:spPr/>
        <p:txBody>
          <a:bodyPr/>
          <a:lstStyle/>
          <a:p>
            <a:fld id="{F979DCD2-1CFD-4F07-93EB-43A8B8A6AC6F}" type="datetimeFigureOut">
              <a:rPr lang="en-US" smtClean="0"/>
              <a:t>9/11/2023</a:t>
            </a:fld>
            <a:endParaRPr lang="en-US"/>
          </a:p>
        </p:txBody>
      </p:sp>
      <p:sp>
        <p:nvSpPr>
          <p:cNvPr id="6" name="Footer Placeholder 5">
            <a:extLst>
              <a:ext uri="{FF2B5EF4-FFF2-40B4-BE49-F238E27FC236}">
                <a16:creationId xmlns:a16="http://schemas.microsoft.com/office/drawing/2014/main" id="{98F04EEE-BF6D-EC75-7E73-3AF89F24A4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68E492-758E-821B-4377-3F53A42909AD}"/>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3948825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48100-2107-90A2-01BC-C69BD0B27C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3D8857-A7F1-1B77-D4B8-FE8DA62C10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4F06B-E3D6-4FCB-7FD1-B4631C7EC5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9DCD2-1CFD-4F07-93EB-43A8B8A6AC6F}" type="datetimeFigureOut">
              <a:rPr lang="en-US" smtClean="0"/>
              <a:t>9/11/2023</a:t>
            </a:fld>
            <a:endParaRPr lang="en-US"/>
          </a:p>
        </p:txBody>
      </p:sp>
      <p:sp>
        <p:nvSpPr>
          <p:cNvPr id="5" name="Footer Placeholder 4">
            <a:extLst>
              <a:ext uri="{FF2B5EF4-FFF2-40B4-BE49-F238E27FC236}">
                <a16:creationId xmlns:a16="http://schemas.microsoft.com/office/drawing/2014/main" id="{F0A7A90E-0EA9-50BB-4543-2DBC624EA8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A2E574-7B7C-601D-4031-E542113CD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A1DD8D-89F1-4FC1-A874-A4089F2426B2}" type="slidenum">
              <a:rPr lang="en-US" smtClean="0"/>
              <a:t>‹#›</a:t>
            </a:fld>
            <a:endParaRPr lang="en-US"/>
          </a:p>
        </p:txBody>
      </p:sp>
    </p:spTree>
    <p:extLst>
      <p:ext uri="{BB962C8B-B14F-4D97-AF65-F5344CB8AC3E}">
        <p14:creationId xmlns:p14="http://schemas.microsoft.com/office/powerpoint/2010/main" val="1955797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3.png"/><Relationship Id="rId7" Type="http://schemas.openxmlformats.org/officeDocument/2006/relationships/image" Target="../media/image17.sv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5.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A7DD14A-29AE-4039-AA95-C070BB72FF9B}"/>
              </a:ext>
            </a:extLst>
          </p:cNvPr>
          <p:cNvGrpSpPr/>
          <p:nvPr/>
        </p:nvGrpSpPr>
        <p:grpSpPr>
          <a:xfrm>
            <a:off x="0" y="-1067190"/>
            <a:ext cx="13997670" cy="8992379"/>
            <a:chOff x="2574785" y="506"/>
            <a:chExt cx="15040136" cy="8992379"/>
          </a:xfrm>
        </p:grpSpPr>
        <p:pic>
          <p:nvPicPr>
            <p:cNvPr id="20" name="Picture 19"/>
            <p:cNvPicPr>
              <a:picLocks noChangeAspect="1"/>
            </p:cNvPicPr>
            <p:nvPr/>
          </p:nvPicPr>
          <p:blipFill>
            <a:blip r:embed="rId2"/>
            <a:stretch>
              <a:fillRect/>
            </a:stretch>
          </p:blipFill>
          <p:spPr>
            <a:xfrm>
              <a:off x="2574785" y="506"/>
              <a:ext cx="15040136" cy="8992379"/>
            </a:xfrm>
            <a:prstGeom prst="rect">
              <a:avLst/>
            </a:prstGeom>
          </p:spPr>
        </p:pic>
        <p:sp>
          <p:nvSpPr>
            <p:cNvPr id="2" name="Rectangle 1">
              <a:extLst>
                <a:ext uri="{FF2B5EF4-FFF2-40B4-BE49-F238E27FC236}">
                  <a16:creationId xmlns:a16="http://schemas.microsoft.com/office/drawing/2014/main" id="{1A48DDF9-EF90-48D4-BC44-46D649F9C975}"/>
                </a:ext>
              </a:extLst>
            </p:cNvPr>
            <p:cNvSpPr/>
            <p:nvPr/>
          </p:nvSpPr>
          <p:spPr>
            <a:xfrm>
              <a:off x="11398146" y="5935531"/>
              <a:ext cx="398033" cy="742278"/>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5400" b="1" dirty="0">
                  <a:latin typeface="#9Slide07 HoneyCream" panose="020B0604020202020204" charset="0"/>
                </a:rPr>
                <a:t>2</a:t>
              </a:r>
            </a:p>
          </p:txBody>
        </p:sp>
      </p:grpSp>
      <p:sp>
        <p:nvSpPr>
          <p:cNvPr id="4" name="Rectangle: Rounded Corners 3">
            <a:extLst>
              <a:ext uri="{FF2B5EF4-FFF2-40B4-BE49-F238E27FC236}">
                <a16:creationId xmlns:a16="http://schemas.microsoft.com/office/drawing/2014/main" id="{055BB471-1CD4-4877-8E3B-ECEA99095E1A}"/>
              </a:ext>
            </a:extLst>
          </p:cNvPr>
          <p:cNvSpPr/>
          <p:nvPr/>
        </p:nvSpPr>
        <p:spPr>
          <a:xfrm>
            <a:off x="10804849" y="5238974"/>
            <a:ext cx="1231641" cy="11991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69844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979" y="46204"/>
            <a:ext cx="9073615" cy="6351530"/>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3143721" y="2149988"/>
            <a:ext cx="6693707" cy="2862322"/>
          </a:xfrm>
          <a:prstGeom prst="rect">
            <a:avLst/>
          </a:prstGeom>
          <a:noFill/>
        </p:spPr>
        <p:txBody>
          <a:bodyPr wrap="square" rtlCol="0">
            <a:spAutoFit/>
          </a:bodyPr>
          <a:lstStyle/>
          <a:p>
            <a:pPr lvl="0" algn="ctr" fontAlgn="base">
              <a:spcBef>
                <a:spcPct val="0"/>
              </a:spcBef>
              <a:spcAft>
                <a:spcPct val="0"/>
              </a:spcAft>
              <a:defRPr/>
            </a:pPr>
            <a:r>
              <a:rPr lang="vi-VN" altLang="en-US" sz="6000" b="1" dirty="0">
                <a:solidFill>
                  <a:srgbClr val="6B8909"/>
                </a:solidFill>
                <a:latin typeface="SVN-Hole Hearted" panose="020B0A06020104020203" pitchFamily="34" charset="0"/>
                <a:cs typeface="Arial" panose="020B0604020202020204" pitchFamily="34" charset="0"/>
              </a:rPr>
              <a:t>Vai trò của nước trong đời sống, sản xuất và sinh hoạt</a:t>
            </a:r>
            <a:endParaRPr lang="en-US" altLang="en-US" sz="6000" b="1" dirty="0">
              <a:solidFill>
                <a:srgbClr val="6B8909"/>
              </a:solidFill>
              <a:latin typeface="SVN-Hole Hearted" panose="020B0A06020104020203" pitchFamily="34" charset="0"/>
              <a:cs typeface="Arial" panose="020B0604020202020204" pitchFamily="34"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87055" y="236322"/>
            <a:ext cx="5117862"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5000" b="1" i="0" u="none" strike="noStrike" kern="1200" cap="none" spc="0" normalizeH="0" baseline="0" noProof="0" dirty="0">
                <a:ln>
                  <a:solidFill>
                    <a:schemeClr val="tx1"/>
                  </a:solidFill>
                </a:ln>
                <a:solidFill>
                  <a:srgbClr val="FF0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HOẠT ĐỘNG 2</a:t>
            </a:r>
            <a:endParaRPr kumimoji="1" lang="zh-CN" altLang="en-US" sz="5000" b="1" i="0" u="none" strike="noStrike" kern="1200" cap="none" spc="0" normalizeH="0" baseline="0" noProof="0" dirty="0">
              <a:ln>
                <a:solidFill>
                  <a:schemeClr val="tx1"/>
                </a:solidFill>
              </a:ln>
              <a:solidFill>
                <a:srgbClr val="FF0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5204917" y="-297549"/>
            <a:ext cx="2401333" cy="2401333"/>
          </a:xfrm>
          <a:prstGeom prst="rect">
            <a:avLst/>
          </a:prstGeom>
        </p:spPr>
      </p:pic>
      <p:sp>
        <p:nvSpPr>
          <p:cNvPr id="4" name="Rectangle 3">
            <a:extLst>
              <a:ext uri="{FF2B5EF4-FFF2-40B4-BE49-F238E27FC236}">
                <a16:creationId xmlns:a16="http://schemas.microsoft.com/office/drawing/2014/main" id="{80E86A57-01A7-887F-AB3C-DF9336E17257}"/>
              </a:ext>
            </a:extLst>
          </p:cNvPr>
          <p:cNvSpPr/>
          <p:nvPr/>
        </p:nvSpPr>
        <p:spPr>
          <a:xfrm>
            <a:off x="-2286000" y="0"/>
            <a:ext cx="2286000" cy="24013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02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5"/>
          <p:cNvSpPr txBox="1"/>
          <p:nvPr/>
        </p:nvSpPr>
        <p:spPr>
          <a:xfrm>
            <a:off x="6988807" y="1603342"/>
            <a:ext cx="5147241" cy="2800767"/>
          </a:xfrm>
          <a:prstGeom prst="rect">
            <a:avLst/>
          </a:prstGeom>
          <a:solidFill>
            <a:schemeClr val="bg1"/>
          </a:solidFill>
          <a:ln w="38100">
            <a:solidFill>
              <a:srgbClr val="FF0000"/>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zh-CN"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zh-CN" sz="440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latin typeface="UTM Flavour" panose="02040603050506020204" pitchFamily="18" charset="0"/>
              <a:ea typeface="字魂59号-创粗黑" panose="00000500000000000000" pitchFamily="2" charset="-122"/>
              <a:cs typeface="+mn-ea"/>
              <a:sym typeface="+mn-l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zh-CN"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sp>
        <p:nvSpPr>
          <p:cNvPr id="6" name="矩形: 圆角 12">
            <a:extLst>
              <a:ext uri="{FF2B5EF4-FFF2-40B4-BE49-F238E27FC236}">
                <a16:creationId xmlns:a16="http://schemas.microsoft.com/office/drawing/2014/main" id="{8954B49A-3A9D-4CD4-A153-0BADAB8DF30D}"/>
              </a:ext>
            </a:extLst>
          </p:cNvPr>
          <p:cNvSpPr/>
          <p:nvPr/>
        </p:nvSpPr>
        <p:spPr>
          <a:xfrm>
            <a:off x="602417" y="72725"/>
            <a:ext cx="9633784" cy="1336975"/>
          </a:xfrm>
          <a:prstGeom prst="roundRect">
            <a:avLst>
              <a:gd name="adj" fmla="val 1676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 name="Rectangle 2"/>
          <p:cNvSpPr/>
          <p:nvPr/>
        </p:nvSpPr>
        <p:spPr>
          <a:xfrm>
            <a:off x="7086975" y="1844952"/>
            <a:ext cx="5049073" cy="2246769"/>
          </a:xfrm>
          <a:prstGeom prst="rect">
            <a:avLst/>
          </a:prstGeom>
          <a:ln>
            <a:noFill/>
          </a:ln>
        </p:spPr>
        <p:txBody>
          <a:bodyPr wrap="square">
            <a:spAutoFit/>
          </a:bodyPr>
          <a:lstStyle/>
          <a:p>
            <a:pPr lvl="0">
              <a:defRPr/>
            </a:pPr>
            <a:r>
              <a:rPr lang="vi-VN" sz="2800" dirty="0">
                <a:latin typeface="Arial" panose="020B0604020202020204" pitchFamily="34" charset="0"/>
                <a:cs typeface="Arial" panose="020B0604020202020204" pitchFamily="34" charset="0"/>
              </a:rPr>
              <a:t>Hình a, b: Nước hòa tan nhiều chất, giúp cơ thể sinh vật (người, trâu, ...) hấp thụ được các chất dinh dưỡng và thải ra các chất độc hại.</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4" name="Rectangle 3"/>
          <p:cNvSpPr/>
          <p:nvPr/>
        </p:nvSpPr>
        <p:spPr>
          <a:xfrm>
            <a:off x="761890" y="156436"/>
            <a:ext cx="9314838" cy="1169551"/>
          </a:xfrm>
          <a:prstGeom prst="rect">
            <a:avLst/>
          </a:prstGeom>
        </p:spPr>
        <p:txBody>
          <a:bodyPr wrap="square">
            <a:spAutoFit/>
          </a:bodyPr>
          <a:lstStyle/>
          <a:p>
            <a:pPr algn="ctr"/>
            <a:r>
              <a:rPr lang="vi-VN" sz="3500" b="1" dirty="0">
                <a:solidFill>
                  <a:srgbClr val="002060"/>
                </a:solidFill>
                <a:latin typeface="Arial" panose="020B0604020202020204" pitchFamily="34" charset="0"/>
                <a:ea typeface="Times New Roman" panose="02020603050405020304" pitchFamily="18" charset="0"/>
                <a:cs typeface="Arial" panose="020B0604020202020204" pitchFamily="34" charset="0"/>
              </a:rPr>
              <a:t>1. Quan sát hình 6 và cho biết vai trò của nước với con người, động vật và thực vật.</a:t>
            </a:r>
            <a:endParaRPr lang="en-US" sz="3500" b="1" dirty="0"/>
          </a:p>
        </p:txBody>
      </p:sp>
      <p:sp>
        <p:nvSpPr>
          <p:cNvPr id="10" name="文本框 5"/>
          <p:cNvSpPr txBox="1"/>
          <p:nvPr/>
        </p:nvSpPr>
        <p:spPr>
          <a:xfrm>
            <a:off x="6988808" y="4505164"/>
            <a:ext cx="5147241" cy="2092881"/>
          </a:xfrm>
          <a:prstGeom prst="rect">
            <a:avLst/>
          </a:prstGeom>
          <a:solidFill>
            <a:schemeClr val="bg1"/>
          </a:solidFill>
          <a:ln w="38100">
            <a:solidFill>
              <a:srgbClr val="FF0000"/>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sp>
        <p:nvSpPr>
          <p:cNvPr id="12" name="Rectangle 11"/>
          <p:cNvSpPr/>
          <p:nvPr/>
        </p:nvSpPr>
        <p:spPr>
          <a:xfrm>
            <a:off x="7142927" y="4707274"/>
            <a:ext cx="5049073" cy="1477328"/>
          </a:xfrm>
          <a:prstGeom prst="rect">
            <a:avLst/>
          </a:prstGeom>
          <a:ln>
            <a:solidFill>
              <a:schemeClr val="bg1"/>
            </a:solidFill>
          </a:ln>
        </p:spPr>
        <p:txBody>
          <a:bodyPr wrap="square">
            <a:spAutoFit/>
          </a:bodyPr>
          <a:lstStyle/>
          <a:p>
            <a:pPr lvl="0">
              <a:defRPr/>
            </a:pPr>
            <a:r>
              <a:rPr lang="vi-VN" sz="3000" dirty="0">
                <a:latin typeface="Arial" panose="020B0604020202020204" pitchFamily="34" charset="0"/>
                <a:cs typeface="Arial" panose="020B0604020202020204" pitchFamily="34" charset="0"/>
              </a:rPr>
              <a:t>Hình c: Nước là môi trường sống của sinh vật (con cá, cây sen, ...)</a:t>
            </a:r>
            <a:endParaRPr kumimoji="0" lang="en-US" sz="3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36621" y="1817466"/>
            <a:ext cx="6347290" cy="4548509"/>
          </a:xfrm>
          <a:prstGeom prst="rect">
            <a:avLst/>
          </a:prstGeom>
        </p:spPr>
      </p:pic>
    </p:spTree>
    <p:extLst>
      <p:ext uri="{BB962C8B-B14F-4D97-AF65-F5344CB8AC3E}">
        <p14:creationId xmlns:p14="http://schemas.microsoft.com/office/powerpoint/2010/main" val="81768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5"/>
          <p:cNvSpPr txBox="1"/>
          <p:nvPr/>
        </p:nvSpPr>
        <p:spPr>
          <a:xfrm>
            <a:off x="2022514" y="1914663"/>
            <a:ext cx="9494889" cy="4386270"/>
          </a:xfrm>
          <a:prstGeom prst="rect">
            <a:avLst/>
          </a:prstGeom>
          <a:solidFill>
            <a:schemeClr val="bg1"/>
          </a:solidFill>
          <a:ln w="38100">
            <a:solidFill>
              <a:srgbClr val="FF0000"/>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cxnSp>
        <p:nvCxnSpPr>
          <p:cNvPr id="4" name="直接连接符 8"/>
          <p:cNvCxnSpPr/>
          <p:nvPr/>
        </p:nvCxnSpPr>
        <p:spPr>
          <a:xfrm>
            <a:off x="4043379" y="1283982"/>
            <a:ext cx="6811193" cy="0"/>
          </a:xfrm>
          <a:prstGeom prst="line">
            <a:avLst/>
          </a:prstGeom>
          <a:ln>
            <a:solidFill>
              <a:srgbClr val="4D9D7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47321" y="1053150"/>
            <a:ext cx="2296058"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45B4D"/>
                </a:solidFill>
                <a:effectLst/>
                <a:uLnTx/>
                <a:uFillTx/>
                <a:latin typeface="UTM Colossalis" panose="02040603050506020204" pitchFamily="18" charset="0"/>
                <a:cs typeface="+mn-cs"/>
              </a:rPr>
              <a:t>Em</a:t>
            </a:r>
            <a:r>
              <a:rPr kumimoji="0" lang="en-US" sz="2400" b="0" i="0" u="none" strike="noStrike" kern="1200" cap="none" spc="0" normalizeH="0" noProof="0" dirty="0">
                <a:ln>
                  <a:noFill/>
                </a:ln>
                <a:solidFill>
                  <a:srgbClr val="F45B4D"/>
                </a:solidFill>
                <a:effectLst/>
                <a:uLnTx/>
                <a:uFillTx/>
                <a:latin typeface="UTM Colossalis" panose="02040603050506020204" pitchFamily="18" charset="0"/>
                <a:cs typeface="+mn-cs"/>
              </a:rPr>
              <a:t> </a:t>
            </a:r>
            <a:r>
              <a:rPr kumimoji="0" lang="vi-VN" sz="2400" b="0" i="0" u="none" strike="noStrike" kern="1200" cap="none" spc="0" normalizeH="0" noProof="0" dirty="0">
                <a:ln>
                  <a:noFill/>
                </a:ln>
                <a:solidFill>
                  <a:srgbClr val="F45B4D"/>
                </a:solidFill>
                <a:effectLst/>
                <a:uLnTx/>
                <a:uFillTx/>
                <a:latin typeface="UTM Colossalis" panose="02040603050506020204" pitchFamily="18" charset="0"/>
                <a:cs typeface="+mn-cs"/>
              </a:rPr>
              <a:t>có biết</a:t>
            </a:r>
            <a:endParaRPr kumimoji="0" lang="en-US" sz="24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mc:AlternateContent xmlns:mc="http://schemas.openxmlformats.org/markup-compatibility/2006" xmlns:a14="http://schemas.microsoft.com/office/drawing/2010/main">
        <mc:Choice Requires="a14">
          <p:sp>
            <p:nvSpPr>
              <p:cNvPr id="8" name="TextBox 7"/>
              <p:cNvSpPr txBox="1"/>
              <p:nvPr/>
            </p:nvSpPr>
            <p:spPr>
              <a:xfrm>
                <a:off x="2738723" y="2333113"/>
                <a:ext cx="8707382" cy="3549370"/>
              </a:xfrm>
              <a:prstGeom prst="rect">
                <a:avLst/>
              </a:prstGeom>
              <a:noFill/>
            </p:spPr>
            <p:txBody>
              <a:bodyPr wrap="square" rtlCol="0">
                <a:spAutoFit/>
              </a:bodyPr>
              <a:lstStyle/>
              <a:p>
                <a:r>
                  <a:rPr lang="vi-VN" sz="3500" dirty="0">
                    <a:latin typeface="Cambria" panose="02040503050406030204" pitchFamily="18" charset="0"/>
                    <a:ea typeface="Cambria" panose="02040503050406030204" pitchFamily="18" charset="0"/>
                    <a:cs typeface="Arial" panose="020B0604020202020204" pitchFamily="34" charset="0"/>
                  </a:rPr>
                  <a:t>  Nước chiếm phần lớn trong cơ thể người, động vật, thực vật. Sinh vật sẽ chết nếu mất từ </a:t>
                </a:r>
                <a14:m>
                  <m:oMath xmlns:m="http://schemas.openxmlformats.org/officeDocument/2006/math">
                    <m:f>
                      <m:fPr>
                        <m:ctrlPr>
                          <a:rPr lang="vi-VN" sz="3500" i="1" smtClean="0">
                            <a:latin typeface="Cambria Math" panose="02040503050406030204" pitchFamily="18" charset="0"/>
                            <a:cs typeface="Arial" panose="020B0604020202020204" pitchFamily="34" charset="0"/>
                          </a:rPr>
                        </m:ctrlPr>
                      </m:fPr>
                      <m:num>
                        <m:r>
                          <a:rPr lang="vi-VN" sz="3500" i="1">
                            <a:latin typeface="Cambria Math" panose="02040503050406030204" pitchFamily="18" charset="0"/>
                            <a:cs typeface="Arial" panose="020B0604020202020204" pitchFamily="34" charset="0"/>
                          </a:rPr>
                          <m:t>1</m:t>
                        </m:r>
                      </m:num>
                      <m:den>
                        <m:r>
                          <a:rPr lang="vi-VN" sz="3500" i="1">
                            <a:latin typeface="Cambria Math" panose="02040503050406030204" pitchFamily="18" charset="0"/>
                            <a:cs typeface="Arial" panose="020B0604020202020204" pitchFamily="34" charset="0"/>
                          </a:rPr>
                          <m:t>10</m:t>
                        </m:r>
                      </m:den>
                    </m:f>
                  </m:oMath>
                </a14:m>
                <a:r>
                  <a:rPr lang="vi-VN" sz="3500" dirty="0">
                    <a:latin typeface="Cambria" panose="02040503050406030204" pitchFamily="18" charset="0"/>
                    <a:ea typeface="Cambria" panose="02040503050406030204" pitchFamily="18" charset="0"/>
                    <a:cs typeface="Arial" panose="020B0604020202020204" pitchFamily="34" charset="0"/>
                  </a:rPr>
                  <a:t> đến </a:t>
                </a:r>
                <a14:m>
                  <m:oMath xmlns:m="http://schemas.openxmlformats.org/officeDocument/2006/math">
                    <m:f>
                      <m:fPr>
                        <m:ctrlPr>
                          <a:rPr lang="vi-VN" sz="3500" i="1" smtClean="0">
                            <a:latin typeface="Cambria Math" panose="02040503050406030204" pitchFamily="18" charset="0"/>
                            <a:cs typeface="Arial" panose="020B0604020202020204" pitchFamily="34" charset="0"/>
                          </a:rPr>
                        </m:ctrlPr>
                      </m:fPr>
                      <m:num>
                        <m:r>
                          <a:rPr lang="vi-VN" sz="3500" i="1">
                            <a:latin typeface="Cambria Math" panose="02040503050406030204" pitchFamily="18" charset="0"/>
                            <a:cs typeface="Arial" panose="020B0604020202020204" pitchFamily="34" charset="0"/>
                          </a:rPr>
                          <m:t>1</m:t>
                        </m:r>
                      </m:num>
                      <m:den>
                        <m:r>
                          <a:rPr lang="vi-VN" sz="3500" i="1">
                            <a:latin typeface="Cambria Math" panose="02040503050406030204" pitchFamily="18" charset="0"/>
                            <a:cs typeface="Arial" panose="020B0604020202020204" pitchFamily="34" charset="0"/>
                          </a:rPr>
                          <m:t>5</m:t>
                        </m:r>
                      </m:den>
                    </m:f>
                  </m:oMath>
                </a14:m>
                <a:r>
                  <a:rPr lang="vi-VN" sz="3500" dirty="0">
                    <a:latin typeface="Cambria" panose="02040503050406030204" pitchFamily="18" charset="0"/>
                    <a:ea typeface="Cambria" panose="02040503050406030204" pitchFamily="18" charset="0"/>
                    <a:cs typeface="Arial" panose="020B0604020202020204" pitchFamily="34" charset="0"/>
                  </a:rPr>
                  <a:t> lượng nước trong cơ thể.</a:t>
                </a:r>
              </a:p>
              <a:p>
                <a:r>
                  <a:rPr lang="vi-VN" sz="3500" dirty="0">
                    <a:latin typeface="Cambria" panose="02040503050406030204" pitchFamily="18" charset="0"/>
                    <a:ea typeface="Cambria" panose="02040503050406030204" pitchFamily="18" charset="0"/>
                    <a:cs typeface="Arial" panose="020B0604020202020204" pitchFamily="34" charset="0"/>
                  </a:rPr>
                  <a:t>Nước hòa tan nhiều chất, giúp cơ thể hấp thụ được các chất dinh dưỡng và thải ra các chất độc hại.</a:t>
                </a:r>
                <a:endParaRPr lang="en-US" sz="3500" dirty="0">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738723" y="2333113"/>
                <a:ext cx="8707382" cy="3549370"/>
              </a:xfrm>
              <a:prstGeom prst="rect">
                <a:avLst/>
              </a:prstGeom>
              <a:blipFill>
                <a:blip r:embed="rId2"/>
                <a:stretch>
                  <a:fillRect l="-2029" t="-2577" r="-2659" b="-5498"/>
                </a:stretch>
              </a:blipFill>
            </p:spPr>
            <p:txBody>
              <a:bodyPr/>
              <a:lstStyle/>
              <a:p>
                <a:r>
                  <a:rPr lang="en-US">
                    <a:noFill/>
                  </a:rPr>
                  <a:t> </a:t>
                </a:r>
              </a:p>
            </p:txBody>
          </p:sp>
        </mc:Fallback>
      </mc:AlternateContent>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1830238" y="1991691"/>
            <a:ext cx="1100761" cy="1100761"/>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1794589" y="3687642"/>
            <a:ext cx="1100761" cy="1100761"/>
          </a:xfrm>
          <a:prstGeom prst="rect">
            <a:avLst/>
          </a:prstGeom>
        </p:spPr>
      </p:pic>
      <p:pic>
        <p:nvPicPr>
          <p:cNvPr id="12"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05502">
            <a:off x="9493333" y="353879"/>
            <a:ext cx="2576060" cy="2198238"/>
          </a:xfrm>
          <a:prstGeom prst="rect">
            <a:avLst/>
          </a:prstGeom>
        </p:spPr>
      </p:pic>
      <p:pic>
        <p:nvPicPr>
          <p:cNvPr id="13"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6009" y="3852204"/>
            <a:ext cx="3544732" cy="3109026"/>
          </a:xfrm>
          <a:prstGeom prst="rect">
            <a:avLst/>
          </a:prstGeom>
        </p:spPr>
      </p:pic>
    </p:spTree>
    <p:extLst>
      <p:ext uri="{BB962C8B-B14F-4D97-AF65-F5344CB8AC3E}">
        <p14:creationId xmlns:p14="http://schemas.microsoft.com/office/powerpoint/2010/main" val="239550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513277" y="240766"/>
            <a:ext cx="11165446" cy="1169551"/>
          </a:xfrm>
          <a:prstGeom prst="rect">
            <a:avLst/>
          </a:prstGeom>
          <a:solidFill>
            <a:schemeClr val="bg1"/>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vi-VN" sz="3500" b="1" dirty="0">
                <a:solidFill>
                  <a:srgbClr val="333333"/>
                </a:solidFill>
                <a:latin typeface="Cambria" panose="02040503050406030204" pitchFamily="18" charset="0"/>
                <a:ea typeface="Cambria" panose="02040503050406030204" pitchFamily="18" charset="0"/>
              </a:rPr>
              <a:t>2. Quan sát hình 7 và cho biết nước được sử dụng vào các hoạt động gì và tác dụng của các hoạt động đó.</a:t>
            </a:r>
            <a:endParaRPr lang="en-US" sz="3500" b="1"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2165498" y="1577094"/>
            <a:ext cx="7861004" cy="5064649"/>
          </a:xfrm>
          <a:prstGeom prst="rect">
            <a:avLst/>
          </a:prstGeom>
        </p:spPr>
      </p:pic>
    </p:spTree>
    <p:extLst>
      <p:ext uri="{BB962C8B-B14F-4D97-AF65-F5344CB8AC3E}">
        <p14:creationId xmlns:p14="http://schemas.microsoft.com/office/powerpoint/2010/main" val="362620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5" name="Rectangle 4"/>
          <p:cNvSpPr/>
          <p:nvPr/>
        </p:nvSpPr>
        <p:spPr>
          <a:xfrm rot="21387501">
            <a:off x="5396721" y="4630428"/>
            <a:ext cx="6748964" cy="1708160"/>
          </a:xfrm>
          <a:prstGeom prst="rect">
            <a:avLst/>
          </a:prstGeom>
          <a:solidFill>
            <a:schemeClr val="accent1">
              <a:lumMod val="40000"/>
              <a:lumOff val="60000"/>
            </a:schemeClr>
          </a:solidFill>
          <a:ln w="38100">
            <a:solidFill>
              <a:schemeClr val="tx1"/>
            </a:solidFill>
          </a:ln>
        </p:spPr>
        <p:txBody>
          <a:bodyPr wrap="square">
            <a:spAutoFit/>
          </a:bodyPr>
          <a:lstStyle/>
          <a:p>
            <a:pPr lvl="0" algn="ctr"/>
            <a:r>
              <a:rPr lang="vi-VN" sz="3500" dirty="0">
                <a:solidFill>
                  <a:srgbClr val="333333"/>
                </a:solidFill>
                <a:latin typeface="Cambria" panose="02040503050406030204" pitchFamily="18" charset="0"/>
                <a:ea typeface="Cambria" panose="02040503050406030204" pitchFamily="18" charset="0"/>
              </a:rPr>
              <a:t>Nước dùng nấu chín thức ăn, giúp cơ thể hấp thu các chất dinh dưỡng</a:t>
            </a:r>
            <a:endPar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7" name="TextBox 26"/>
          <p:cNvSpPr txBox="1"/>
          <p:nvPr/>
        </p:nvSpPr>
        <p:spPr>
          <a:xfrm rot="303055">
            <a:off x="20032" y="3679918"/>
            <a:ext cx="5731264" cy="707886"/>
          </a:xfrm>
          <a:prstGeom prst="rect">
            <a:avLst/>
          </a:prstGeom>
          <a:solidFill>
            <a:srgbClr val="FFAD2D"/>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4000" dirty="0">
                <a:solidFill>
                  <a:srgbClr val="333333"/>
                </a:solidFill>
                <a:latin typeface="Cambria" panose="02040503050406030204" pitchFamily="18" charset="0"/>
                <a:ea typeface="Cambria" panose="02040503050406030204" pitchFamily="18" charset="0"/>
              </a:rPr>
              <a:t>Tắm để làm sạch cơ thể.</a:t>
            </a:r>
          </a:p>
        </p:txBody>
      </p:sp>
      <p:pic>
        <p:nvPicPr>
          <p:cNvPr id="3" name="Picture 2"/>
          <p:cNvPicPr>
            <a:picLocks noChangeAspect="1"/>
          </p:cNvPicPr>
          <p:nvPr/>
        </p:nvPicPr>
        <p:blipFill rotWithShape="1">
          <a:blip r:embed="rId3"/>
          <a:srcRect l="1096" t="670" r="50717" b="54820"/>
          <a:stretch/>
        </p:blipFill>
        <p:spPr>
          <a:xfrm rot="358175">
            <a:off x="1082281" y="996083"/>
            <a:ext cx="4124494" cy="2558713"/>
          </a:xfrm>
          <a:prstGeom prst="rect">
            <a:avLst/>
          </a:prstGeom>
        </p:spPr>
      </p:pic>
      <p:pic>
        <p:nvPicPr>
          <p:cNvPr id="4" name="Picture 3"/>
          <p:cNvPicPr>
            <a:picLocks noChangeAspect="1"/>
          </p:cNvPicPr>
          <p:nvPr/>
        </p:nvPicPr>
        <p:blipFill rotWithShape="1">
          <a:blip r:embed="rId3"/>
          <a:srcRect l="49900" b="53777"/>
          <a:stretch/>
        </p:blipFill>
        <p:spPr>
          <a:xfrm rot="21389249">
            <a:off x="6289056" y="1394706"/>
            <a:ext cx="4773168" cy="2957776"/>
          </a:xfrm>
          <a:prstGeom prst="rect">
            <a:avLst/>
          </a:prstGeom>
        </p:spPr>
      </p:pic>
    </p:spTree>
    <p:extLst>
      <p:ext uri="{BB962C8B-B14F-4D97-AF65-F5344CB8AC3E}">
        <p14:creationId xmlns:p14="http://schemas.microsoft.com/office/powerpoint/2010/main" val="401329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208" t="-2653" r="480"/>
          <a:stretch/>
        </p:blipFill>
        <p:spPr>
          <a:xfrm flipH="1" flipV="1">
            <a:off x="0" y="-62342"/>
            <a:ext cx="3224361" cy="1577094"/>
          </a:xfrm>
          <a:prstGeom prst="rect">
            <a:avLst/>
          </a:prstGeom>
        </p:spPr>
      </p:pic>
      <p:sp>
        <p:nvSpPr>
          <p:cNvPr id="5" name="Rectangle 4"/>
          <p:cNvSpPr/>
          <p:nvPr/>
        </p:nvSpPr>
        <p:spPr>
          <a:xfrm rot="21387501">
            <a:off x="6227002" y="4574452"/>
            <a:ext cx="5908316" cy="1239063"/>
          </a:xfrm>
          <a:prstGeom prst="rect">
            <a:avLst/>
          </a:prstGeom>
          <a:solidFill>
            <a:schemeClr val="accent1">
              <a:lumMod val="40000"/>
              <a:lumOff val="60000"/>
            </a:schemeClr>
          </a:solidFill>
          <a:ln w="38100">
            <a:solidFill>
              <a:schemeClr val="tx1"/>
            </a:solidFill>
          </a:ln>
        </p:spPr>
        <p:txBody>
          <a:bodyPr wrap="square">
            <a:spAutoFit/>
          </a:bodyPr>
          <a:lstStyle/>
          <a:p>
            <a:pPr algn="ctr"/>
            <a:r>
              <a:rPr lang="vi-VN" sz="3600" dirty="0">
                <a:solidFill>
                  <a:srgbClr val="333333"/>
                </a:solidFill>
                <a:latin typeface="Cambria" panose="02040503050406030204" pitchFamily="18" charset="0"/>
                <a:ea typeface="Cambria" panose="02040503050406030204" pitchFamily="18" charset="0"/>
              </a:rPr>
              <a:t>Lợi dụng sức nước tạo ra điện phục vụ đời sống.</a:t>
            </a:r>
          </a:p>
        </p:txBody>
      </p:sp>
      <p:sp>
        <p:nvSpPr>
          <p:cNvPr id="27" name="TextBox 26"/>
          <p:cNvSpPr txBox="1"/>
          <p:nvPr/>
        </p:nvSpPr>
        <p:spPr>
          <a:xfrm rot="303055">
            <a:off x="285088" y="4301187"/>
            <a:ext cx="5731264" cy="2062103"/>
          </a:xfrm>
          <a:prstGeom prst="rect">
            <a:avLst/>
          </a:prstGeom>
          <a:solidFill>
            <a:srgbClr val="FFAD2D"/>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3200" dirty="0">
                <a:solidFill>
                  <a:srgbClr val="333333"/>
                </a:solidFill>
                <a:latin typeface="Cambria" panose="02040503050406030204" pitchFamily="18" charset="0"/>
                <a:ea typeface="Cambria" panose="02040503050406030204" pitchFamily="18" charset="0"/>
              </a:rPr>
              <a:t>Nước dùng trong nông nghiệp  giúp hòa tan các chất dinh dưỡng trong đất giúp rễ cây dễ dàng hấp thụ.</a:t>
            </a:r>
          </a:p>
        </p:txBody>
      </p:sp>
      <p:pic>
        <p:nvPicPr>
          <p:cNvPr id="14" name="Picture 13"/>
          <p:cNvPicPr>
            <a:picLocks noChangeAspect="1"/>
          </p:cNvPicPr>
          <p:nvPr/>
        </p:nvPicPr>
        <p:blipFill rotWithShape="1">
          <a:blip r:embed="rId3"/>
          <a:srcRect l="-1" t="46094" r="51293" b="5158"/>
          <a:stretch/>
        </p:blipFill>
        <p:spPr>
          <a:xfrm rot="593975">
            <a:off x="1192264" y="1179499"/>
            <a:ext cx="4426744" cy="28543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rotWithShape="1">
          <a:blip r:embed="rId3"/>
          <a:srcRect l="50922" t="46495" r="370" b="4757"/>
          <a:stretch/>
        </p:blipFill>
        <p:spPr>
          <a:xfrm rot="21051255">
            <a:off x="6609659" y="1345614"/>
            <a:ext cx="4517383" cy="2912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484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p:cNvSpPr txBox="1"/>
          <p:nvPr/>
        </p:nvSpPr>
        <p:spPr>
          <a:xfrm>
            <a:off x="4214847" y="1735384"/>
            <a:ext cx="7594531" cy="2439183"/>
          </a:xfrm>
          <a:prstGeom prst="rect">
            <a:avLst/>
          </a:prstGeom>
          <a:solidFill>
            <a:schemeClr val="bg1"/>
          </a:solidFill>
          <a:ln w="38100">
            <a:solidFill>
              <a:schemeClr val="tx1"/>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675979"/>
            <a:ext cx="4214847" cy="4167430"/>
          </a:xfrm>
          <a:prstGeom prst="rect">
            <a:avLst/>
          </a:prstGeom>
        </p:spPr>
      </p:pic>
      <p:sp>
        <p:nvSpPr>
          <p:cNvPr id="5" name="TextBox 4"/>
          <p:cNvSpPr txBox="1"/>
          <p:nvPr/>
        </p:nvSpPr>
        <p:spPr>
          <a:xfrm>
            <a:off x="4292668" y="1678387"/>
            <a:ext cx="7633442" cy="255454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1. Hãy cho biết con người, động vật và thực vật sẽ như thế nào nếu thiếu nước hoặc không có nước.</a:t>
            </a:r>
            <a:endParaRPr lang="en-US" sz="4000" b="1" dirty="0">
              <a:solidFill>
                <a:srgbClr val="002060"/>
              </a:solidFill>
              <a:latin typeface="Cambria" panose="02040503050406030204" pitchFamily="18" charset="0"/>
              <a:ea typeface="Cambria" panose="02040503050406030204" pitchFamily="18" charset="0"/>
            </a:endParaRPr>
          </a:p>
        </p:txBody>
      </p:sp>
      <p:sp>
        <p:nvSpPr>
          <p:cNvPr id="7" name="文本框 5"/>
          <p:cNvSpPr txBox="1"/>
          <p:nvPr/>
        </p:nvSpPr>
        <p:spPr>
          <a:xfrm>
            <a:off x="4214847" y="4339516"/>
            <a:ext cx="7720286" cy="2293689"/>
          </a:xfrm>
          <a:prstGeom prst="rect">
            <a:avLst/>
          </a:prstGeom>
          <a:solidFill>
            <a:schemeClr val="bg1"/>
          </a:solidFill>
          <a:ln w="38100">
            <a:solidFill>
              <a:schemeClr val="tx1"/>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sp>
        <p:nvSpPr>
          <p:cNvPr id="8" name="TextBox 7"/>
          <p:cNvSpPr txBox="1"/>
          <p:nvPr/>
        </p:nvSpPr>
        <p:spPr>
          <a:xfrm>
            <a:off x="4292669" y="4339516"/>
            <a:ext cx="7516710" cy="2985433"/>
          </a:xfrm>
          <a:prstGeom prst="rect">
            <a:avLst/>
          </a:prstGeom>
          <a:noFill/>
        </p:spPr>
        <p:txBody>
          <a:bodyPr wrap="square" rtlCol="0">
            <a:spAutoFit/>
          </a:bodyPr>
          <a:lstStyle/>
          <a:p>
            <a:r>
              <a:rPr lang="vi-VN" sz="3800" b="1" dirty="0">
                <a:solidFill>
                  <a:srgbClr val="002060"/>
                </a:solidFill>
                <a:latin typeface="Cambria" panose="02040503050406030204" pitchFamily="18" charset="0"/>
                <a:ea typeface="Cambria" panose="02040503050406030204" pitchFamily="18" charset="0"/>
              </a:rPr>
              <a:t>2. Hãy kể các hoạt động khác trong đời sống, sản xuất và sinh hoạt cần đến nước ở gia đình và địa phương em.</a:t>
            </a:r>
            <a:endParaRPr lang="en-US" sz="3800" b="1" dirty="0">
              <a:solidFill>
                <a:srgbClr val="002060"/>
              </a:solidFill>
              <a:latin typeface="Cambria" panose="02040503050406030204" pitchFamily="18" charset="0"/>
              <a:ea typeface="Cambria" panose="02040503050406030204" pitchFamily="18" charset="0"/>
            </a:endParaRPr>
          </a:p>
          <a:p>
            <a:endParaRPr lang="en-US" sz="3600" b="1" dirty="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4"/>
          <a:stretch>
            <a:fillRect/>
          </a:stretch>
        </p:blipFill>
        <p:spPr>
          <a:xfrm>
            <a:off x="-329398" y="107823"/>
            <a:ext cx="9010669" cy="1871634"/>
          </a:xfrm>
          <a:prstGeom prst="rect">
            <a:avLst/>
          </a:prstGeom>
        </p:spPr>
      </p:pic>
    </p:spTree>
    <p:extLst>
      <p:ext uri="{BB962C8B-B14F-4D97-AF65-F5344CB8AC3E}">
        <p14:creationId xmlns:p14="http://schemas.microsoft.com/office/powerpoint/2010/main" val="264384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10245056" y="3668636"/>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7" y="2702559"/>
            <a:ext cx="2700994" cy="3906471"/>
          </a:xfrm>
          <a:prstGeom prst="rect">
            <a:avLst/>
          </a:prstGeom>
        </p:spPr>
      </p:pic>
      <p:sp>
        <p:nvSpPr>
          <p:cNvPr id="24" name="文本框 23">
            <a:extLst>
              <a:ext uri="{FF2B5EF4-FFF2-40B4-BE49-F238E27FC236}">
                <a16:creationId xmlns:a16="http://schemas.microsoft.com/office/drawing/2014/main" id="{3CF1269B-D9F1-4F9A-AE86-BC3AE30EA714}"/>
              </a:ext>
            </a:extLst>
          </p:cNvPr>
          <p:cNvSpPr txBox="1"/>
          <p:nvPr/>
        </p:nvSpPr>
        <p:spPr>
          <a:xfrm>
            <a:off x="4475380" y="0"/>
            <a:ext cx="4179895" cy="1015663"/>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a:ln>
                  <a:noFill/>
                </a:ln>
                <a:solidFill>
                  <a:srgbClr val="96603A"/>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GHI NHỚ</a:t>
            </a:r>
            <a:endParaRPr kumimoji="1" lang="zh-CN" altLang="en-US" sz="6000" b="1" i="0" u="none" strike="noStrike" kern="1200" cap="none" spc="0" normalizeH="0" baseline="0" noProof="0" dirty="0">
              <a:ln>
                <a:noFill/>
              </a:ln>
              <a:solidFill>
                <a:srgbClr val="96603A"/>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sp>
        <p:nvSpPr>
          <p:cNvPr id="3" name="Rectangle 2"/>
          <p:cNvSpPr/>
          <p:nvPr/>
        </p:nvSpPr>
        <p:spPr>
          <a:xfrm>
            <a:off x="2183017" y="1567559"/>
            <a:ext cx="8183880" cy="3693319"/>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vi-VN" sz="3000" b="0"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rPr>
              <a:t>Nhờ hiểu biết tính chất của nước, con người đã vận dụng những tính chất đó vào trong đời sống và sản xuất.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vi-VN" sz="3000" dirty="0">
                <a:solidFill>
                  <a:srgbClr val="002060"/>
                </a:solidFill>
                <a:latin typeface="Arial" panose="020B0604020202020204" pitchFamily="34" charset="0"/>
                <a:ea typeface="思源黑体 CN"/>
                <a:cs typeface="Arial" panose="020B0604020202020204" pitchFamily="34" charset="0"/>
              </a:rPr>
              <a:t>Con người, động vật và thực vật sẽ chết nếu không có nước. Nước không thể thiếu trong đời sống, sản xuất và sinh hoạt của chúng ta.</a:t>
            </a:r>
            <a:endParaRPr kumimoji="0" lang="nl-NL" sz="3000" b="0"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425191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5"/>
          <p:cNvSpPr txBox="1"/>
          <p:nvPr/>
        </p:nvSpPr>
        <p:spPr>
          <a:xfrm>
            <a:off x="2022514" y="1914663"/>
            <a:ext cx="9494889" cy="4386270"/>
          </a:xfrm>
          <a:prstGeom prst="rect">
            <a:avLst/>
          </a:prstGeom>
          <a:solidFill>
            <a:schemeClr val="bg1"/>
          </a:solidFill>
          <a:ln w="38100">
            <a:solidFill>
              <a:srgbClr val="FF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p:txBody>
      </p:sp>
      <p:cxnSp>
        <p:nvCxnSpPr>
          <p:cNvPr id="4" name="直接连接符 8"/>
          <p:cNvCxnSpPr/>
          <p:nvPr/>
        </p:nvCxnSpPr>
        <p:spPr>
          <a:xfrm>
            <a:off x="4043379" y="1283982"/>
            <a:ext cx="6811193" cy="0"/>
          </a:xfrm>
          <a:prstGeom prst="line">
            <a:avLst/>
          </a:prstGeom>
          <a:ln>
            <a:solidFill>
              <a:srgbClr val="4D9D7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47321" y="1053150"/>
            <a:ext cx="2296058" cy="55399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F45B4D"/>
                </a:solidFill>
                <a:effectLst/>
                <a:uLnTx/>
                <a:uFillTx/>
                <a:latin typeface="UTM Colossalis" panose="02040603050506020204" pitchFamily="18" charset="0"/>
                <a:cs typeface="+mn-cs"/>
              </a:rPr>
              <a:t>Em</a:t>
            </a:r>
            <a:r>
              <a:rPr kumimoji="0" lang="en-US" sz="3000" b="0" i="0" u="none" strike="noStrike" kern="1200" cap="none" spc="0" normalizeH="0" baseline="0" noProof="0" dirty="0">
                <a:ln>
                  <a:noFill/>
                </a:ln>
                <a:solidFill>
                  <a:srgbClr val="F45B4D"/>
                </a:solidFill>
                <a:effectLst/>
                <a:uLnTx/>
                <a:uFillTx/>
                <a:latin typeface="UTM Colossalis" panose="02040603050506020204" pitchFamily="18" charset="0"/>
                <a:cs typeface="+mn-cs"/>
              </a:rPr>
              <a:t> </a:t>
            </a:r>
            <a:r>
              <a:rPr kumimoji="0" lang="vi-VN" sz="3000" b="0" i="0" u="none" strike="noStrike" kern="1200" cap="none" spc="0" normalizeH="0" baseline="0" noProof="0" dirty="0">
                <a:ln>
                  <a:noFill/>
                </a:ln>
                <a:solidFill>
                  <a:srgbClr val="F45B4D"/>
                </a:solidFill>
                <a:effectLst/>
                <a:uLnTx/>
                <a:uFillTx/>
                <a:latin typeface="UTM Colossalis" panose="02040603050506020204" pitchFamily="18" charset="0"/>
                <a:cs typeface="+mn-cs"/>
              </a:rPr>
              <a:t>có biết</a:t>
            </a:r>
            <a:endParaRPr kumimoji="0" lang="en-US" sz="30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mc:AlternateContent xmlns:mc="http://schemas.openxmlformats.org/markup-compatibility/2006" xmlns:a14="http://schemas.microsoft.com/office/drawing/2010/main">
        <mc:Choice Requires="a14">
          <p:sp>
            <p:nvSpPr>
              <p:cNvPr id="8" name="TextBox 7"/>
              <p:cNvSpPr txBox="1"/>
              <p:nvPr/>
            </p:nvSpPr>
            <p:spPr>
              <a:xfrm>
                <a:off x="2606936" y="2498080"/>
                <a:ext cx="8707382" cy="31525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nước ta, ngành Nông nghiệp sử dụng nhiều nước nhất, chiếm khoảng </a:t>
                </a:r>
                <a14:m>
                  <m:oMath xmlns:m="http://schemas.openxmlformats.org/officeDocument/2006/math">
                    <m:f>
                      <m:fPr>
                        <m:ctrlPr>
                          <a:rPr kumimoji="0" lang="vi-VN" sz="4500" b="0" i="1" u="none" strike="noStrike" kern="1200" cap="none" spc="0" normalizeH="0" baseline="0" noProof="0" smtClean="0">
                            <a:ln>
                              <a:noFill/>
                            </a:ln>
                            <a:solidFill>
                              <a:prstClr val="black"/>
                            </a:solidFill>
                            <a:effectLst/>
                            <a:uLnTx/>
                            <a:uFillTx/>
                            <a:latin typeface="Cambria Math" panose="02040503050406030204" pitchFamily="18" charset="0"/>
                            <a:ea typeface="Cambria" panose="02040503050406030204" pitchFamily="18" charset="0"/>
                            <a:cs typeface="Arial" panose="020B0604020202020204" pitchFamily="34" charset="0"/>
                          </a:rPr>
                        </m:ctrlPr>
                      </m:fPr>
                      <m:num>
                        <m:r>
                          <a:rPr lang="vi-VN" sz="4500" i="1">
                            <a:solidFill>
                              <a:prstClr val="black"/>
                            </a:solidFill>
                            <a:latin typeface="Cambria Math" panose="02040503050406030204" pitchFamily="18" charset="0"/>
                            <a:ea typeface="Cambria" panose="02040503050406030204" pitchFamily="18" charset="0"/>
                            <a:cs typeface="Arial" panose="020B0604020202020204" pitchFamily="34" charset="0"/>
                          </a:rPr>
                          <m:t>2</m:t>
                        </m:r>
                      </m:num>
                      <m:den>
                        <m:r>
                          <a:rPr lang="vi-VN" sz="4500" i="1">
                            <a:solidFill>
                              <a:prstClr val="black"/>
                            </a:solidFill>
                            <a:latin typeface="Cambria Math" panose="02040503050406030204" pitchFamily="18" charset="0"/>
                            <a:ea typeface="Cambria" panose="02040503050406030204" pitchFamily="18" charset="0"/>
                            <a:cs typeface="Arial" panose="020B0604020202020204" pitchFamily="34" charset="0"/>
                          </a:rPr>
                          <m:t>3</m:t>
                        </m:r>
                      </m:den>
                    </m:f>
                  </m:oMath>
                </a14:m>
                <a:r>
                  <a:rPr kumimoji="0" lang="vi-VN" sz="4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nhu cầu sử dụng trên phạm vi cả nước.</a:t>
                </a:r>
                <a:endParaRPr kumimoji="0" lang="en-US" sz="4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606936" y="2498080"/>
                <a:ext cx="8707382" cy="3152530"/>
              </a:xfrm>
              <a:prstGeom prst="rect">
                <a:avLst/>
              </a:prstGeom>
              <a:blipFill>
                <a:blip r:embed="rId3"/>
                <a:stretch>
                  <a:fillRect l="-2941" t="-4062" r="-2311" b="-8704"/>
                </a:stretch>
              </a:blipFill>
            </p:spPr>
            <p:txBody>
              <a:bodyPr/>
              <a:lstStyle/>
              <a:p>
                <a:r>
                  <a:rPr lang="en-US">
                    <a:noFill/>
                  </a:rPr>
                  <a:t> </a:t>
                </a:r>
              </a:p>
            </p:txBody>
          </p:sp>
        </mc:Fallback>
      </mc:AlternateContent>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1830238" y="1991691"/>
            <a:ext cx="1100761" cy="1100761"/>
          </a:xfrm>
          <a:prstGeom prst="rect">
            <a:avLst/>
          </a:prstGeom>
        </p:spPr>
      </p:pic>
      <p:pic>
        <p:nvPicPr>
          <p:cNvPr id="12"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05502">
            <a:off x="9493333" y="353879"/>
            <a:ext cx="2576060" cy="2198238"/>
          </a:xfrm>
          <a:prstGeom prst="rect">
            <a:avLst/>
          </a:prstGeom>
        </p:spPr>
      </p:pic>
      <p:pic>
        <p:nvPicPr>
          <p:cNvPr id="14"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33569" y="3092452"/>
            <a:ext cx="2700994" cy="3906471"/>
          </a:xfrm>
          <a:prstGeom prst="rect">
            <a:avLst/>
          </a:prstGeom>
        </p:spPr>
      </p:pic>
    </p:spTree>
    <p:extLst>
      <p:ext uri="{BB962C8B-B14F-4D97-AF65-F5344CB8AC3E}">
        <p14:creationId xmlns:p14="http://schemas.microsoft.com/office/powerpoint/2010/main" val="101332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4"/>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059" y="696686"/>
            <a:ext cx="10429314" cy="5316817"/>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466926" y="4369957"/>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5" name="PA-文本框 88">
            <a:extLst>
              <a:ext uri="{FF2B5EF4-FFF2-40B4-BE49-F238E27FC236}">
                <a16:creationId xmlns:a16="http://schemas.microsoft.com/office/drawing/2014/main" id="{968276D9-B57A-45C2-B2D1-514AA5493EE9}"/>
              </a:ext>
            </a:extLst>
          </p:cNvPr>
          <p:cNvSpPr txBox="1"/>
          <p:nvPr>
            <p:custDataLst>
              <p:tags r:id="rId1"/>
            </p:custDataLst>
          </p:nvPr>
        </p:nvSpPr>
        <p:spPr>
          <a:xfrm>
            <a:off x="3118739" y="1474330"/>
            <a:ext cx="5510300" cy="799450"/>
          </a:xfrm>
          <a:prstGeom prst="rect">
            <a:avLst/>
          </a:prstGeom>
          <a:noFill/>
        </p:spPr>
        <p:txBody>
          <a:bodyPr wrap="square" lIns="0" tIns="0" rIns="0" bIns="0" rtlCol="0">
            <a:spAutoFit/>
          </a:bodyPr>
          <a:lstStyle/>
          <a:p>
            <a:pPr marL="0" marR="0" lvl="0" indent="0" algn="ctr" defTabSz="914400" rtl="0" eaLnBrk="1" fontAlgn="auto" latinLnBrk="0" hangingPunct="0">
              <a:lnSpc>
                <a:spcPct val="150000"/>
              </a:lnSpc>
              <a:spcBef>
                <a:spcPts val="0"/>
              </a:spcBef>
              <a:spcAft>
                <a:spcPts val="0"/>
              </a:spcAft>
              <a:buClrTx/>
              <a:buSzTx/>
              <a:buFontTx/>
              <a:buNone/>
              <a:tabLst/>
              <a:defRPr/>
            </a:pPr>
            <a:r>
              <a:rPr lang="en-US" altLang="zh-CN" sz="4000" noProof="0" dirty="0" err="1">
                <a:solidFill>
                  <a:srgbClr val="FFC000"/>
                </a:solidFill>
                <a:latin typeface="SVN-Hole Hearted" panose="020B0A06020104020203" pitchFamily="34" charset="0"/>
                <a:ea typeface="思源黑体 CN" panose="020B0500000000000000" pitchFamily="34" charset="-122"/>
                <a:cs typeface="+mn-ea"/>
                <a:sym typeface="+mn-lt"/>
              </a:rPr>
              <a:t>Định</a:t>
            </a:r>
            <a:r>
              <a:rPr lang="en-US" altLang="zh-CN" sz="4000" noProof="0" dirty="0">
                <a:solidFill>
                  <a:srgbClr val="FFC000"/>
                </a:solidFill>
                <a:latin typeface="SVN-Hole Hearted" panose="020B0A06020104020203" pitchFamily="34" charset="0"/>
                <a:ea typeface="思源黑体 CN" panose="020B0500000000000000" pitchFamily="34" charset="-122"/>
                <a:cs typeface="+mn-ea"/>
                <a:sym typeface="+mn-lt"/>
              </a:rPr>
              <a:t> </a:t>
            </a:r>
            <a:r>
              <a:rPr lang="en-US" altLang="zh-CN" sz="4000" noProof="0" dirty="0" err="1">
                <a:solidFill>
                  <a:srgbClr val="FFC000"/>
                </a:solidFill>
                <a:latin typeface="SVN-Hole Hearted" panose="020B0A06020104020203" pitchFamily="34" charset="0"/>
                <a:ea typeface="思源黑体 CN" panose="020B0500000000000000" pitchFamily="34" charset="-122"/>
                <a:cs typeface="+mn-ea"/>
                <a:sym typeface="+mn-lt"/>
              </a:rPr>
              <a:t>hướng</a:t>
            </a:r>
            <a:r>
              <a:rPr lang="en-US" altLang="zh-CN" sz="4000" noProof="0" dirty="0">
                <a:solidFill>
                  <a:srgbClr val="FFC000"/>
                </a:solidFill>
                <a:latin typeface="SVN-Hole Hearted" panose="020B0A06020104020203" pitchFamily="34" charset="0"/>
                <a:ea typeface="思源黑体 CN" panose="020B0500000000000000" pitchFamily="34" charset="-122"/>
                <a:cs typeface="+mn-ea"/>
                <a:sym typeface="+mn-lt"/>
              </a:rPr>
              <a:t> </a:t>
            </a:r>
            <a:r>
              <a:rPr lang="en-US" altLang="zh-CN" sz="4000" noProof="0" dirty="0" err="1">
                <a:solidFill>
                  <a:srgbClr val="FFC000"/>
                </a:solidFill>
                <a:latin typeface="SVN-Hole Hearted" panose="020B0A06020104020203" pitchFamily="34" charset="0"/>
                <a:ea typeface="思源黑体 CN" panose="020B0500000000000000" pitchFamily="34" charset="-122"/>
                <a:cs typeface="+mn-ea"/>
                <a:sym typeface="+mn-lt"/>
              </a:rPr>
              <a:t>học</a:t>
            </a:r>
            <a:r>
              <a:rPr lang="en-US" altLang="zh-CN" sz="4000" noProof="0" dirty="0">
                <a:solidFill>
                  <a:srgbClr val="FFC000"/>
                </a:solidFill>
                <a:latin typeface="SVN-Hole Hearted" panose="020B0A06020104020203" pitchFamily="34" charset="0"/>
                <a:ea typeface="思源黑体 CN" panose="020B0500000000000000" pitchFamily="34" charset="-122"/>
                <a:cs typeface="+mn-ea"/>
                <a:sym typeface="+mn-lt"/>
              </a:rPr>
              <a:t> </a:t>
            </a:r>
            <a:r>
              <a:rPr lang="en-US" altLang="zh-CN" sz="4000" noProof="0" dirty="0" err="1">
                <a:solidFill>
                  <a:srgbClr val="FFC000"/>
                </a:solidFill>
                <a:latin typeface="SVN-Hole Hearted" panose="020B0A06020104020203" pitchFamily="34" charset="0"/>
                <a:ea typeface="思源黑体 CN" panose="020B0500000000000000" pitchFamily="34" charset="-122"/>
                <a:cs typeface="+mn-ea"/>
                <a:sym typeface="+mn-lt"/>
              </a:rPr>
              <a:t>tập</a:t>
            </a:r>
            <a:endParaRPr kumimoji="0" lang="en-US" altLang="zh-CN" sz="4000" b="0" i="0" u="none" strike="noStrike" kern="1200" cap="none" spc="0" normalizeH="0" baseline="0" noProof="0" dirty="0">
              <a:ln>
                <a:noFill/>
              </a:ln>
              <a:solidFill>
                <a:srgbClr val="FFC000"/>
              </a:solidFill>
              <a:effectLst/>
              <a:uLnTx/>
              <a:uFillTx/>
              <a:latin typeface="SVN-Hole Hearted" panose="020B0A06020104020203" pitchFamily="34" charset="0"/>
              <a:ea typeface="思源黑体 CN" panose="020B0500000000000000" pitchFamily="34" charset="-122"/>
              <a:cs typeface="+mn-ea"/>
              <a:sym typeface="+mn-lt"/>
            </a:endParaRPr>
          </a:p>
        </p:txBody>
      </p:sp>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t="17046" r="46220" b="15574"/>
          <a:stretch/>
        </p:blipFill>
        <p:spPr>
          <a:xfrm>
            <a:off x="0" y="2772978"/>
            <a:ext cx="3017139" cy="3780202"/>
          </a:xfrm>
          <a:prstGeom prst="rect">
            <a:avLst/>
          </a:prstGeom>
        </p:spPr>
      </p:pic>
      <p:pic>
        <p:nvPicPr>
          <p:cNvPr id="9" name="图片 8"/>
          <p:cNvPicPr>
            <a:picLocks noChangeAspect="1"/>
          </p:cNvPicPr>
          <p:nvPr/>
        </p:nvPicPr>
        <p:blipFill rotWithShape="1">
          <a:blip r:embed="rId9"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11" name="PA-文本框 88">
            <a:extLst>
              <a:ext uri="{FF2B5EF4-FFF2-40B4-BE49-F238E27FC236}">
                <a16:creationId xmlns:a16="http://schemas.microsoft.com/office/drawing/2014/main" id="{968276D9-B57A-45C2-B2D1-514AA5493EE9}"/>
              </a:ext>
            </a:extLst>
          </p:cNvPr>
          <p:cNvSpPr txBox="1"/>
          <p:nvPr>
            <p:custDataLst>
              <p:tags r:id="rId2"/>
            </p:custDataLst>
          </p:nvPr>
        </p:nvSpPr>
        <p:spPr>
          <a:xfrm>
            <a:off x="2810359" y="2316348"/>
            <a:ext cx="6467303" cy="2077492"/>
          </a:xfrm>
          <a:prstGeom prst="rect">
            <a:avLst/>
          </a:prstGeom>
          <a:noFill/>
        </p:spPr>
        <p:txBody>
          <a:bodyPr wrap="square" lIns="0" tIns="0" rIns="0" bIns="0" rtlCol="0">
            <a:spAutoFit/>
          </a:bodyPr>
          <a:lstStyle/>
          <a:p>
            <a:pPr marL="0" marR="0" lvl="0" indent="0" algn="ctr" defTabSz="914400" rtl="0" eaLnBrk="1" fontAlgn="auto" latinLnBrk="0" hangingPunct="0">
              <a:spcBef>
                <a:spcPts val="0"/>
              </a:spcBef>
              <a:spcAft>
                <a:spcPts val="0"/>
              </a:spcAft>
              <a:buClrTx/>
              <a:buSzTx/>
              <a:buFontTx/>
              <a:buNone/>
              <a:tabLst/>
              <a:defRPr/>
            </a:pPr>
            <a:r>
              <a:rPr kumimoji="0" lang="vi-VN" altLang="zh-CN" sz="45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mn-lt"/>
              </a:rPr>
              <a:t>Tìm hiểu thêm các hoạt động khác ở địa phương em cần đến nước.</a:t>
            </a:r>
            <a:endParaRPr kumimoji="0" lang="en-US" altLang="zh-CN" sz="45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spTree>
    <p:extLst>
      <p:ext uri="{BB962C8B-B14F-4D97-AF65-F5344CB8AC3E}">
        <p14:creationId xmlns:p14="http://schemas.microsoft.com/office/powerpoint/2010/main" val="931757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25A0E7-F208-415A-B5CB-32CF66C3E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325274"/>
            <a:ext cx="13721379" cy="7941688"/>
          </a:xfrm>
          <a:prstGeom prst="rect">
            <a:avLst/>
          </a:prstGeom>
        </p:spPr>
      </p:pic>
      <p:sp>
        <p:nvSpPr>
          <p:cNvPr id="4" name="TextBox 16">
            <a:extLst>
              <a:ext uri="{FF2B5EF4-FFF2-40B4-BE49-F238E27FC236}">
                <a16:creationId xmlns:a16="http://schemas.microsoft.com/office/drawing/2014/main" id="{6B3D9508-77C0-437C-9BA7-C026390AAE7D}"/>
              </a:ext>
            </a:extLst>
          </p:cNvPr>
          <p:cNvSpPr txBox="1">
            <a:spLocks noGrp="1"/>
          </p:cNvSpPr>
          <p:nvPr>
            <p:ph idx="4294967295"/>
          </p:nvPr>
        </p:nvSpPr>
        <p:spPr>
          <a:xfrm>
            <a:off x="1042595" y="3194814"/>
            <a:ext cx="9940962" cy="25648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buFont typeface="+mj-lt"/>
              <a:buAutoNum type="arabicPeriod"/>
            </a:pPr>
            <a:r>
              <a:rPr lang="en-US" sz="3200" dirty="0" err="1">
                <a:latin typeface="Cambria" panose="02040503050406030204" pitchFamily="18" charset="0"/>
              </a:rPr>
              <a:t>Vận</a:t>
            </a:r>
            <a:r>
              <a:rPr lang="en-US" sz="3200" dirty="0">
                <a:latin typeface="Cambria" panose="02040503050406030204" pitchFamily="18" charset="0"/>
              </a:rPr>
              <a:t> </a:t>
            </a:r>
            <a:r>
              <a:rPr lang="en-US" sz="3200" dirty="0" err="1">
                <a:latin typeface="Cambria" panose="02040503050406030204" pitchFamily="18" charset="0"/>
              </a:rPr>
              <a:t>dụng</a:t>
            </a:r>
            <a:r>
              <a:rPr lang="en-US" sz="3200" dirty="0">
                <a:latin typeface="Cambria" panose="02040503050406030204" pitchFamily="18" charset="0"/>
              </a:rPr>
              <a:t> </a:t>
            </a:r>
            <a:r>
              <a:rPr lang="en-US" sz="3200" dirty="0" err="1">
                <a:latin typeface="Cambria" panose="02040503050406030204" pitchFamily="18" charset="0"/>
              </a:rPr>
              <a:t>được</a:t>
            </a:r>
            <a:r>
              <a:rPr lang="en-US" sz="3200" dirty="0">
                <a:latin typeface="Cambria" panose="02040503050406030204" pitchFamily="18" charset="0"/>
              </a:rPr>
              <a:t> </a:t>
            </a:r>
            <a:r>
              <a:rPr lang="en-US" sz="3200" dirty="0" err="1">
                <a:latin typeface="Cambria" panose="02040503050406030204" pitchFamily="18" charset="0"/>
              </a:rPr>
              <a:t>tính</a:t>
            </a:r>
            <a:r>
              <a:rPr lang="en-US" sz="3200" dirty="0">
                <a:latin typeface="Cambria" panose="02040503050406030204" pitchFamily="18" charset="0"/>
              </a:rPr>
              <a:t> </a:t>
            </a:r>
            <a:r>
              <a:rPr lang="en-US" sz="3200" dirty="0" err="1">
                <a:latin typeface="Cambria" panose="02040503050406030204" pitchFamily="18" charset="0"/>
              </a:rPr>
              <a:t>chất</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nước</a:t>
            </a:r>
            <a:r>
              <a:rPr lang="en-US" sz="3200" dirty="0">
                <a:latin typeface="Cambria" panose="02040503050406030204" pitchFamily="18" charset="0"/>
              </a:rPr>
              <a:t> </a:t>
            </a:r>
            <a:r>
              <a:rPr lang="en-US" sz="3200" dirty="0" err="1">
                <a:latin typeface="Cambria" panose="02040503050406030204" pitchFamily="18" charset="0"/>
              </a:rPr>
              <a:t>trong</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số</a:t>
            </a:r>
            <a:r>
              <a:rPr lang="en-US" sz="3200" dirty="0">
                <a:latin typeface="Cambria" panose="02040503050406030204" pitchFamily="18" charset="0"/>
              </a:rPr>
              <a:t> </a:t>
            </a:r>
            <a:r>
              <a:rPr lang="en-US" sz="3200" dirty="0" err="1">
                <a:latin typeface="Cambria" panose="02040503050406030204" pitchFamily="18" charset="0"/>
              </a:rPr>
              <a:t>trường</a:t>
            </a:r>
            <a:r>
              <a:rPr lang="en-US" sz="3200" dirty="0">
                <a:latin typeface="Cambria" panose="02040503050406030204" pitchFamily="18" charset="0"/>
              </a:rPr>
              <a:t> </a:t>
            </a:r>
            <a:r>
              <a:rPr lang="en-US" sz="3200" dirty="0" err="1">
                <a:latin typeface="Cambria" panose="02040503050406030204" pitchFamily="18" charset="0"/>
              </a:rPr>
              <a:t>hợp</a:t>
            </a:r>
            <a:r>
              <a:rPr lang="en-US" sz="3200" dirty="0">
                <a:latin typeface="Cambria" panose="02040503050406030204" pitchFamily="18" charset="0"/>
              </a:rPr>
              <a:t> </a:t>
            </a:r>
            <a:r>
              <a:rPr lang="en-US" sz="3200" dirty="0" err="1">
                <a:latin typeface="Cambria" panose="02040503050406030204" pitchFamily="18" charset="0"/>
              </a:rPr>
              <a:t>đơn</a:t>
            </a:r>
            <a:r>
              <a:rPr lang="en-US" sz="3200" dirty="0">
                <a:latin typeface="Cambria" panose="02040503050406030204" pitchFamily="18" charset="0"/>
              </a:rPr>
              <a:t> </a:t>
            </a:r>
            <a:r>
              <a:rPr lang="en-US" sz="3200" dirty="0" err="1">
                <a:latin typeface="Cambria" panose="02040503050406030204" pitchFamily="18" charset="0"/>
              </a:rPr>
              <a:t>giản</a:t>
            </a:r>
            <a:r>
              <a:rPr lang="en-US" sz="3200" dirty="0">
                <a:latin typeface="Cambria" panose="02040503050406030204" pitchFamily="18" charset="0"/>
              </a:rPr>
              <a:t>.</a:t>
            </a:r>
          </a:p>
          <a:p>
            <a:pPr marL="457200" indent="-457200" algn="just">
              <a:buFont typeface="+mj-lt"/>
              <a:buAutoNum type="arabicPeriod"/>
            </a:pPr>
            <a:r>
              <a:rPr lang="en-US" sz="3200" dirty="0" err="1">
                <a:latin typeface="Cambria" panose="02040503050406030204" pitchFamily="18" charset="0"/>
              </a:rPr>
              <a:t>Nêu</a:t>
            </a:r>
            <a:r>
              <a:rPr lang="en-US" sz="3200" dirty="0">
                <a:latin typeface="Cambria" panose="02040503050406030204" pitchFamily="18" charset="0"/>
              </a:rPr>
              <a:t> </a:t>
            </a:r>
            <a:r>
              <a:rPr lang="en-US" sz="3200" dirty="0" err="1">
                <a:latin typeface="Cambria" panose="02040503050406030204" pitchFamily="18" charset="0"/>
              </a:rPr>
              <a:t>được</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liên</a:t>
            </a:r>
            <a:r>
              <a:rPr lang="en-US" sz="3200" dirty="0">
                <a:latin typeface="Cambria" panose="02040503050406030204" pitchFamily="18" charset="0"/>
              </a:rPr>
              <a:t> </a:t>
            </a:r>
            <a:r>
              <a:rPr lang="en-US" sz="3200" dirty="0" err="1">
                <a:latin typeface="Cambria" panose="02040503050406030204" pitchFamily="18" charset="0"/>
              </a:rPr>
              <a:t>hệ</a:t>
            </a:r>
            <a:r>
              <a:rPr lang="en-US" sz="3200" dirty="0">
                <a:latin typeface="Cambria" panose="02040503050406030204" pitchFamily="18" charset="0"/>
              </a:rPr>
              <a:t> </a:t>
            </a:r>
            <a:r>
              <a:rPr lang="en-US" sz="3200" dirty="0" err="1">
                <a:latin typeface="Cambria" panose="02040503050406030204" pitchFamily="18" charset="0"/>
              </a:rPr>
              <a:t>thực</a:t>
            </a:r>
            <a:r>
              <a:rPr lang="en-US" sz="3200" dirty="0">
                <a:latin typeface="Cambria" panose="02040503050406030204" pitchFamily="18" charset="0"/>
              </a:rPr>
              <a:t> </a:t>
            </a:r>
            <a:r>
              <a:rPr lang="en-US" sz="3200" dirty="0" err="1">
                <a:latin typeface="Cambria" panose="02040503050406030204" pitchFamily="18" charset="0"/>
              </a:rPr>
              <a:t>tế</a:t>
            </a:r>
            <a:r>
              <a:rPr lang="en-US" sz="3200" dirty="0">
                <a:latin typeface="Cambria" panose="02040503050406030204" pitchFamily="18" charset="0"/>
              </a:rPr>
              <a:t> ở </a:t>
            </a:r>
            <a:r>
              <a:rPr lang="en-US" sz="3200" dirty="0" err="1">
                <a:latin typeface="Cambria" panose="02040503050406030204" pitchFamily="18" charset="0"/>
              </a:rPr>
              <a:t>địa</a:t>
            </a:r>
            <a:r>
              <a:rPr lang="en-US" sz="3200" dirty="0">
                <a:latin typeface="Cambria" panose="02040503050406030204" pitchFamily="18" charset="0"/>
              </a:rPr>
              <a:t> </a:t>
            </a:r>
            <a:r>
              <a:rPr lang="en-US" sz="3200" dirty="0" err="1">
                <a:latin typeface="Cambria" panose="02040503050406030204" pitchFamily="18" charset="0"/>
              </a:rPr>
              <a:t>phương</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vai</a:t>
            </a:r>
            <a:r>
              <a:rPr lang="en-US" sz="3200" dirty="0">
                <a:latin typeface="Cambria" panose="02040503050406030204" pitchFamily="18" charset="0"/>
              </a:rPr>
              <a:t> </a:t>
            </a:r>
            <a:r>
              <a:rPr lang="en-US" sz="3200" dirty="0" err="1">
                <a:latin typeface="Cambria" panose="02040503050406030204" pitchFamily="18" charset="0"/>
              </a:rPr>
              <a:t>trò</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nước</a:t>
            </a:r>
            <a:r>
              <a:rPr lang="en-US" sz="3200" dirty="0">
                <a:latin typeface="Cambria" panose="02040503050406030204" pitchFamily="18" charset="0"/>
              </a:rPr>
              <a:t> </a:t>
            </a:r>
            <a:r>
              <a:rPr lang="en-US" sz="3200" dirty="0" err="1">
                <a:latin typeface="Cambria" panose="02040503050406030204" pitchFamily="18" charset="0"/>
              </a:rPr>
              <a:t>trong</a:t>
            </a:r>
            <a:r>
              <a:rPr lang="en-US" sz="3200" dirty="0">
                <a:latin typeface="Cambria" panose="02040503050406030204" pitchFamily="18" charset="0"/>
              </a:rPr>
              <a:t> </a:t>
            </a:r>
            <a:r>
              <a:rPr lang="en-US" sz="3200" dirty="0" err="1">
                <a:latin typeface="Cambria" panose="02040503050406030204" pitchFamily="18" charset="0"/>
              </a:rPr>
              <a:t>đời</a:t>
            </a:r>
            <a:r>
              <a:rPr lang="en-US" sz="3200" dirty="0">
                <a:latin typeface="Cambria" panose="02040503050406030204" pitchFamily="18" charset="0"/>
              </a:rPr>
              <a:t> </a:t>
            </a:r>
            <a:r>
              <a:rPr lang="en-US" sz="3200" dirty="0" err="1">
                <a:latin typeface="Cambria" panose="02040503050406030204" pitchFamily="18" charset="0"/>
              </a:rPr>
              <a:t>sống</a:t>
            </a:r>
            <a:r>
              <a:rPr lang="en-US" sz="3200" dirty="0">
                <a:latin typeface="Cambria" panose="02040503050406030204" pitchFamily="18" charset="0"/>
              </a:rPr>
              <a:t>, </a:t>
            </a:r>
            <a:r>
              <a:rPr lang="en-US" sz="3200" dirty="0" err="1">
                <a:latin typeface="Cambria" panose="02040503050406030204" pitchFamily="18" charset="0"/>
              </a:rPr>
              <a:t>sản</a:t>
            </a:r>
            <a:r>
              <a:rPr lang="en-US" sz="3200" dirty="0">
                <a:latin typeface="Cambria" panose="02040503050406030204" pitchFamily="18" charset="0"/>
              </a:rPr>
              <a:t> </a:t>
            </a:r>
            <a:r>
              <a:rPr lang="en-US" sz="3200" dirty="0" err="1">
                <a:latin typeface="Cambria" panose="02040503050406030204" pitchFamily="18" charset="0"/>
              </a:rPr>
              <a:t>xuất</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sinh</a:t>
            </a:r>
            <a:r>
              <a:rPr lang="en-US" sz="3200" dirty="0">
                <a:latin typeface="Cambria" panose="02040503050406030204" pitchFamily="18" charset="0"/>
              </a:rPr>
              <a:t> </a:t>
            </a:r>
            <a:r>
              <a:rPr lang="en-US" sz="3200" dirty="0" err="1">
                <a:latin typeface="Cambria" panose="02040503050406030204" pitchFamily="18" charset="0"/>
              </a:rPr>
              <a:t>hoạt</a:t>
            </a:r>
            <a:r>
              <a:rPr lang="en-US" sz="3200" dirty="0">
                <a:latin typeface="Cambria" panose="02040503050406030204" pitchFamily="18" charset="0"/>
              </a:rPr>
              <a:t>.</a:t>
            </a:r>
          </a:p>
          <a:p>
            <a:pPr marL="457200" indent="-457200" algn="just">
              <a:buFont typeface="+mj-lt"/>
              <a:buAutoNum type="arabicPeriod"/>
            </a:pPr>
            <a:r>
              <a:rPr lang="en-US" sz="3200" dirty="0" err="1">
                <a:latin typeface="Cambria" panose="02040503050406030204" pitchFamily="18" charset="0"/>
              </a:rPr>
              <a:t>Yêu</a:t>
            </a:r>
            <a:r>
              <a:rPr lang="en-US" sz="3200" dirty="0">
                <a:latin typeface="Cambria" panose="02040503050406030204" pitchFamily="18" charset="0"/>
              </a:rPr>
              <a:t> </a:t>
            </a:r>
            <a:r>
              <a:rPr lang="en-US" sz="3200" dirty="0" err="1">
                <a:latin typeface="Cambria" panose="02040503050406030204" pitchFamily="18" charset="0"/>
              </a:rPr>
              <a:t>thiên</a:t>
            </a:r>
            <a:r>
              <a:rPr lang="en-US" sz="3200" dirty="0">
                <a:latin typeface="Cambria" panose="02040503050406030204" pitchFamily="18" charset="0"/>
              </a:rPr>
              <a:t> </a:t>
            </a:r>
            <a:r>
              <a:rPr lang="en-US" sz="3200" dirty="0" err="1">
                <a:latin typeface="Cambria" panose="02040503050406030204" pitchFamily="18" charset="0"/>
              </a:rPr>
              <a:t>nhiên</a:t>
            </a:r>
            <a:r>
              <a:rPr lang="en-US" sz="3200" dirty="0">
                <a:latin typeface="Cambria" panose="02040503050406030204" pitchFamily="18" charset="0"/>
              </a:rPr>
              <a:t>, </a:t>
            </a:r>
            <a:r>
              <a:rPr lang="en-US" sz="3200" dirty="0" err="1">
                <a:latin typeface="Cambria" panose="02040503050406030204" pitchFamily="18" charset="0"/>
              </a:rPr>
              <a:t>biết</a:t>
            </a:r>
            <a:r>
              <a:rPr lang="en-US" sz="3200" dirty="0">
                <a:latin typeface="Cambria" panose="02040503050406030204" pitchFamily="18" charset="0"/>
              </a:rPr>
              <a:t> </a:t>
            </a:r>
            <a:r>
              <a:rPr lang="en-US" sz="3200" dirty="0" err="1">
                <a:latin typeface="Cambria" panose="02040503050406030204" pitchFamily="18" charset="0"/>
              </a:rPr>
              <a:t>tiết</a:t>
            </a:r>
            <a:r>
              <a:rPr lang="en-US" sz="3200" dirty="0">
                <a:latin typeface="Cambria" panose="02040503050406030204" pitchFamily="18" charset="0"/>
              </a:rPr>
              <a:t> </a:t>
            </a:r>
            <a:r>
              <a:rPr lang="en-US" sz="3200" dirty="0" err="1">
                <a:latin typeface="Cambria" panose="02040503050406030204" pitchFamily="18" charset="0"/>
              </a:rPr>
              <a:t>kiệm</a:t>
            </a:r>
            <a:r>
              <a:rPr lang="en-US" sz="3200" dirty="0">
                <a:latin typeface="Cambria" panose="02040503050406030204" pitchFamily="18" charset="0"/>
              </a:rPr>
              <a:t>, </a:t>
            </a:r>
            <a:r>
              <a:rPr lang="en-US" sz="3200" dirty="0" err="1">
                <a:latin typeface="Cambria" panose="02040503050406030204" pitchFamily="18" charset="0"/>
              </a:rPr>
              <a:t>sử</a:t>
            </a:r>
            <a:r>
              <a:rPr lang="en-US" sz="3200" dirty="0">
                <a:latin typeface="Cambria" panose="02040503050406030204" pitchFamily="18" charset="0"/>
              </a:rPr>
              <a:t> </a:t>
            </a:r>
            <a:r>
              <a:rPr lang="en-US" sz="3200" dirty="0" err="1">
                <a:latin typeface="Cambria" panose="02040503050406030204" pitchFamily="18" charset="0"/>
              </a:rPr>
              <a:t>dụng</a:t>
            </a:r>
            <a:r>
              <a:rPr lang="en-US" sz="3200" dirty="0">
                <a:latin typeface="Cambria" panose="02040503050406030204" pitchFamily="18" charset="0"/>
              </a:rPr>
              <a:t> </a:t>
            </a:r>
            <a:r>
              <a:rPr lang="en-US" sz="3200" dirty="0" err="1">
                <a:latin typeface="Cambria" panose="02040503050406030204" pitchFamily="18" charset="0"/>
              </a:rPr>
              <a:t>nước</a:t>
            </a:r>
            <a:r>
              <a:rPr lang="en-US" sz="3200" dirty="0">
                <a:latin typeface="Cambria" panose="02040503050406030204" pitchFamily="18" charset="0"/>
              </a:rPr>
              <a:t> </a:t>
            </a:r>
            <a:r>
              <a:rPr lang="en-US" sz="3200" dirty="0" err="1">
                <a:latin typeface="Cambria" panose="02040503050406030204" pitchFamily="18" charset="0"/>
              </a:rPr>
              <a:t>hợp</a:t>
            </a:r>
            <a:r>
              <a:rPr lang="en-US" sz="3200" dirty="0">
                <a:latin typeface="Cambria" panose="02040503050406030204" pitchFamily="18" charset="0"/>
              </a:rPr>
              <a:t> </a:t>
            </a:r>
            <a:r>
              <a:rPr lang="en-US" sz="3200" dirty="0" err="1">
                <a:latin typeface="Cambria" panose="02040503050406030204" pitchFamily="18" charset="0"/>
              </a:rPr>
              <a:t>lý</a:t>
            </a:r>
            <a:r>
              <a:rPr lang="en-US" sz="3200" dirty="0">
                <a:latin typeface="Cambria" panose="02040503050406030204" pitchFamily="18" charset="0"/>
              </a:rPr>
              <a:t>.</a:t>
            </a:r>
          </a:p>
        </p:txBody>
      </p:sp>
      <p:sp>
        <p:nvSpPr>
          <p:cNvPr id="6" name="Rectangle 5">
            <a:extLst>
              <a:ext uri="{FF2B5EF4-FFF2-40B4-BE49-F238E27FC236}">
                <a16:creationId xmlns:a16="http://schemas.microsoft.com/office/drawing/2014/main" id="{3CBE4887-FF9F-45C0-B016-FAB394D5A4AF}"/>
              </a:ext>
            </a:extLst>
          </p:cNvPr>
          <p:cNvSpPr/>
          <p:nvPr/>
        </p:nvSpPr>
        <p:spPr>
          <a:xfrm>
            <a:off x="2646381" y="1784670"/>
            <a:ext cx="904718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b="1" dirty="0">
                <a:solidFill>
                  <a:srgbClr val="FF0000"/>
                </a:solidFill>
                <a:latin typeface="#9Slide03 Bebas Neue Bold" panose="020B0606020202050201" pitchFamily="34" charset="0"/>
              </a:rPr>
              <a:t>YÊU CẦU CẦN ĐẠT</a:t>
            </a:r>
            <a:endParaRPr kumimoji="0" lang="en-US" altLang="zh-CN" sz="60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sp>
        <p:nvSpPr>
          <p:cNvPr id="2" name="Rectangle 1">
            <a:extLst>
              <a:ext uri="{FF2B5EF4-FFF2-40B4-BE49-F238E27FC236}">
                <a16:creationId xmlns:a16="http://schemas.microsoft.com/office/drawing/2014/main" id="{E22CF580-989C-BEDE-5013-D7CDA4887AE6}"/>
              </a:ext>
            </a:extLst>
          </p:cNvPr>
          <p:cNvSpPr/>
          <p:nvPr/>
        </p:nvSpPr>
        <p:spPr>
          <a:xfrm>
            <a:off x="-1203960" y="-182880"/>
            <a:ext cx="1203960" cy="19675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27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barn(inVertical)">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526" y="46204"/>
            <a:ext cx="9073615" cy="6351530"/>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1673879" y="1760030"/>
            <a:ext cx="8163550" cy="378565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8000" b="1" i="0" u="none" strike="noStrike" kern="1200" cap="none" spc="0" normalizeH="0" baseline="0" noProof="0" dirty="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rPr>
              <a:t>Vận dụng </a:t>
            </a:r>
            <a:endParaRPr kumimoji="0" lang="en-US" altLang="en-US" sz="8000" b="1" i="0" u="none" strike="noStrike" kern="1200" cap="none" spc="0" normalizeH="0" baseline="0" noProof="0" dirty="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8000" b="1" i="0" u="none" strike="noStrike" kern="1200" cap="none" spc="0" normalizeH="0" baseline="0" noProof="0" dirty="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rPr>
              <a:t>tính chất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8000" b="1" i="0" u="none" strike="noStrike" kern="1200" cap="none" spc="0" normalizeH="0" baseline="0" noProof="0" dirty="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rPr>
              <a:t>của nước</a:t>
            </a:r>
            <a:endParaRPr kumimoji="0" lang="en-US" altLang="en-US" sz="8000" b="1" i="0" u="none" strike="noStrike" kern="1200" cap="none" spc="0" normalizeH="0" baseline="0" noProof="0" dirty="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102860" y="46204"/>
            <a:ext cx="4918591"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5000" b="1" i="0" u="none" strike="noStrike" kern="1200" cap="none" spc="0" normalizeH="0" baseline="0" noProof="0" dirty="0">
                <a:ln>
                  <a:solidFill>
                    <a:schemeClr val="tx1"/>
                  </a:solidFill>
                </a:ln>
                <a:solidFill>
                  <a:srgbClr val="FF0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HOẠT ĐỘNG 1</a:t>
            </a:r>
            <a:endParaRPr kumimoji="1" lang="zh-CN" altLang="en-US" sz="5000" b="1" i="0" u="none" strike="noStrike" kern="1200" cap="none" spc="0" normalizeH="0" baseline="0" noProof="0" dirty="0">
              <a:ln>
                <a:solidFill>
                  <a:schemeClr val="tx1"/>
                </a:solidFill>
              </a:ln>
              <a:solidFill>
                <a:srgbClr val="FF0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8116789" y="1875099"/>
            <a:ext cx="2401333" cy="2401333"/>
          </a:xfrm>
          <a:prstGeom prst="rect">
            <a:avLst/>
          </a:prstGeom>
        </p:spPr>
      </p:pic>
      <p:sp>
        <p:nvSpPr>
          <p:cNvPr id="4" name="Rectangle 3">
            <a:extLst>
              <a:ext uri="{FF2B5EF4-FFF2-40B4-BE49-F238E27FC236}">
                <a16:creationId xmlns:a16="http://schemas.microsoft.com/office/drawing/2014/main" id="{281C0520-AA6D-69D4-4647-541B09B2791F}"/>
              </a:ext>
            </a:extLst>
          </p:cNvPr>
          <p:cNvSpPr/>
          <p:nvPr/>
        </p:nvSpPr>
        <p:spPr>
          <a:xfrm>
            <a:off x="-2057400" y="-106680"/>
            <a:ext cx="2057400" cy="27736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15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534" y="643897"/>
            <a:ext cx="10429314" cy="5316817"/>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2" name="TextBox 1"/>
          <p:cNvSpPr txBox="1"/>
          <p:nvPr/>
        </p:nvSpPr>
        <p:spPr>
          <a:xfrm>
            <a:off x="3683896" y="1270980"/>
            <a:ext cx="433224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C000"/>
                </a:solidFill>
                <a:effectLst/>
                <a:uLnTx/>
                <a:uFillTx/>
                <a:latin typeface="SVN-Hole Hearted" panose="020B0A06020104020203" pitchFamily="34" charset="0"/>
                <a:ea typeface="+mn-ea"/>
                <a:cs typeface="+mn-cs"/>
              </a:rPr>
              <a:t>Thảo</a:t>
            </a:r>
            <a:r>
              <a:rPr kumimoji="0" lang="en-US" sz="5400" b="0" i="0" u="none" strike="noStrike" kern="1200" cap="none" spc="0" normalizeH="0" baseline="0" noProof="0" dirty="0">
                <a:ln>
                  <a:noFill/>
                </a:ln>
                <a:solidFill>
                  <a:srgbClr val="FFC000"/>
                </a:solidFill>
                <a:effectLst/>
                <a:uLnTx/>
                <a:uFillTx/>
                <a:latin typeface="SVN-Hole Hearted" panose="020B0A06020104020203" pitchFamily="34" charset="0"/>
                <a:ea typeface="+mn-ea"/>
                <a:cs typeface="+mn-cs"/>
              </a:rPr>
              <a:t> </a:t>
            </a:r>
            <a:r>
              <a:rPr kumimoji="0" lang="en-US" sz="5400" b="0" i="0" u="none" strike="noStrike" kern="1200" cap="none" spc="0" normalizeH="0" baseline="0" noProof="0" dirty="0" err="1">
                <a:ln>
                  <a:noFill/>
                </a:ln>
                <a:solidFill>
                  <a:srgbClr val="FFC000"/>
                </a:solidFill>
                <a:effectLst/>
                <a:uLnTx/>
                <a:uFillTx/>
                <a:latin typeface="SVN-Hole Hearted" panose="020B0A06020104020203" pitchFamily="34" charset="0"/>
                <a:ea typeface="+mn-ea"/>
                <a:cs typeface="+mn-cs"/>
              </a:rPr>
              <a:t>luận</a:t>
            </a:r>
            <a:r>
              <a:rPr kumimoji="0" lang="en-US" sz="5400" b="0" i="0" u="none" strike="noStrike" kern="1200" cap="none" spc="0" normalizeH="0" baseline="0" noProof="0" dirty="0">
                <a:ln>
                  <a:noFill/>
                </a:ln>
                <a:solidFill>
                  <a:srgbClr val="FFC000"/>
                </a:solidFill>
                <a:effectLst/>
                <a:uLnTx/>
                <a:uFillTx/>
                <a:latin typeface="SVN-Hole Hearted" panose="020B0A06020104020203" pitchFamily="34" charset="0"/>
                <a:ea typeface="+mn-ea"/>
                <a:cs typeface="+mn-cs"/>
              </a:rPr>
              <a:t> </a:t>
            </a:r>
            <a:r>
              <a:rPr kumimoji="0" lang="en-US" sz="7200" b="0" i="0" u="none" strike="noStrike" kern="1200" cap="none" spc="0" normalizeH="0" baseline="0" noProof="0" dirty="0">
                <a:ln>
                  <a:noFill/>
                </a:ln>
                <a:solidFill>
                  <a:srgbClr val="C00000"/>
                </a:solidFill>
                <a:effectLst/>
                <a:uLnTx/>
                <a:uFillTx/>
                <a:latin typeface="SVN-Hole Hearted" panose="020B0A06020104020203" pitchFamily="34" charset="0"/>
                <a:ea typeface="+mn-ea"/>
                <a:cs typeface="+mn-cs"/>
              </a:rPr>
              <a:t>NHÓM</a:t>
            </a:r>
            <a:endParaRPr kumimoji="0" lang="en-US" sz="5400" b="0" i="0" u="none" strike="noStrike" kern="1200" cap="none" spc="0" normalizeH="0" baseline="0" noProof="0" dirty="0">
              <a:ln>
                <a:noFill/>
              </a:ln>
              <a:solidFill>
                <a:srgbClr val="C00000"/>
              </a:solidFill>
              <a:effectLst/>
              <a:uLnTx/>
              <a:uFillTx/>
              <a:latin typeface="SVN-Hole Hearted" panose="020B0A06020104020203" pitchFamily="34" charset="0"/>
              <a:ea typeface="+mn-ea"/>
              <a:cs typeface="+mn-cs"/>
            </a:endParaRPr>
          </a:p>
        </p:txBody>
      </p:sp>
      <p:sp>
        <p:nvSpPr>
          <p:cNvPr id="3" name="TextBox 2"/>
          <p:cNvSpPr txBox="1"/>
          <p:nvPr/>
        </p:nvSpPr>
        <p:spPr>
          <a:xfrm>
            <a:off x="2791120" y="3302305"/>
            <a:ext cx="63591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Quan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hình 5 và cho biết ở mỗi hình con người đã vận dụng tính chất nào của nước?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182672" y="2916061"/>
            <a:ext cx="2425774" cy="3804054"/>
          </a:xfrm>
          <a:prstGeom prst="rect">
            <a:avLst/>
          </a:prstGeom>
        </p:spPr>
      </p:pic>
      <p:sp>
        <p:nvSpPr>
          <p:cNvPr id="4" name="Rectangle 3">
            <a:extLst>
              <a:ext uri="{FF2B5EF4-FFF2-40B4-BE49-F238E27FC236}">
                <a16:creationId xmlns:a16="http://schemas.microsoft.com/office/drawing/2014/main" id="{2F6B5019-084A-7FFE-7DA7-75B4B7703717}"/>
              </a:ext>
            </a:extLst>
          </p:cNvPr>
          <p:cNvSpPr/>
          <p:nvPr/>
        </p:nvSpPr>
        <p:spPr>
          <a:xfrm>
            <a:off x="-2103120" y="-137160"/>
            <a:ext cx="2103120" cy="309598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29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650" y="6142459"/>
            <a:ext cx="4673243"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Hòa tan một số chất</a:t>
            </a:r>
            <a:endParaRPr kumimoji="0" lang="en-US"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5" name="TextBox 4"/>
          <p:cNvSpPr txBox="1"/>
          <p:nvPr/>
        </p:nvSpPr>
        <p:spPr>
          <a:xfrm>
            <a:off x="5751817" y="5411677"/>
            <a:ext cx="5114794"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Chảy từ cao xuống thấp</a:t>
            </a:r>
            <a:endParaRPr kumimoji="0" lang="en-US"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6" name="TextBox 5"/>
          <p:cNvSpPr txBox="1"/>
          <p:nvPr/>
        </p:nvSpPr>
        <p:spPr>
          <a:xfrm>
            <a:off x="5557287" y="6129730"/>
            <a:ext cx="5762002"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Chảy lan ra khắp mọi phía</a:t>
            </a:r>
            <a:endParaRPr kumimoji="0" lang="en-US"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19" name="TextBox 18"/>
          <p:cNvSpPr txBox="1"/>
          <p:nvPr/>
        </p:nvSpPr>
        <p:spPr>
          <a:xfrm>
            <a:off x="1022060" y="5411678"/>
            <a:ext cx="4535227"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Thấm qua một số vật</a:t>
            </a:r>
            <a:endParaRPr kumimoji="0" lang="en-US"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pic>
        <p:nvPicPr>
          <p:cNvPr id="8" name="Picture 7"/>
          <p:cNvPicPr>
            <a:picLocks noChangeAspect="1"/>
          </p:cNvPicPr>
          <p:nvPr/>
        </p:nvPicPr>
        <p:blipFill>
          <a:blip r:embed="rId2"/>
          <a:stretch>
            <a:fillRect/>
          </a:stretch>
        </p:blipFill>
        <p:spPr>
          <a:xfrm>
            <a:off x="1022061" y="424041"/>
            <a:ext cx="10204739" cy="4886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C539F036-EB6F-9EB5-46E9-09F0B4A212D8}"/>
              </a:ext>
            </a:extLst>
          </p:cNvPr>
          <p:cNvSpPr/>
          <p:nvPr/>
        </p:nvSpPr>
        <p:spPr>
          <a:xfrm>
            <a:off x="-2042160" y="-167640"/>
            <a:ext cx="2042160" cy="280416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337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22061" y="424041"/>
            <a:ext cx="10204739" cy="4886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p:cNvSpPr txBox="1"/>
          <p:nvPr/>
        </p:nvSpPr>
        <p:spPr>
          <a:xfrm>
            <a:off x="944881" y="2119837"/>
            <a:ext cx="3545840" cy="523220"/>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Thấm qua một số vật</a:t>
            </a:r>
            <a:endParaRPr kumimoji="0" lang="en-US"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5" name="TextBox 4"/>
          <p:cNvSpPr txBox="1"/>
          <p:nvPr/>
        </p:nvSpPr>
        <p:spPr>
          <a:xfrm>
            <a:off x="4082898" y="487109"/>
            <a:ext cx="4083063" cy="523220"/>
          </a:xfrm>
          <a:prstGeom prst="rect">
            <a:avLst/>
          </a:prstGeom>
          <a:solidFill>
            <a:schemeClr val="accent4">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Chảy từ cao xuống thấp</a:t>
            </a:r>
            <a:endParaRPr kumimoji="0" lang="en-US"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4" name="TextBox 3"/>
          <p:cNvSpPr txBox="1"/>
          <p:nvPr/>
        </p:nvSpPr>
        <p:spPr>
          <a:xfrm>
            <a:off x="7800290" y="2119837"/>
            <a:ext cx="3426510" cy="523220"/>
          </a:xfrm>
          <a:prstGeom prst="rect">
            <a:avLst/>
          </a:prstGeom>
          <a:solidFill>
            <a:srgbClr val="FFFF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Hòa tan một số chất</a:t>
            </a:r>
            <a:endParaRPr kumimoji="0" lang="en-US"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6" name="TextBox 5"/>
          <p:cNvSpPr txBox="1"/>
          <p:nvPr/>
        </p:nvSpPr>
        <p:spPr>
          <a:xfrm>
            <a:off x="6124429" y="4495862"/>
            <a:ext cx="4704313" cy="523220"/>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Chảy lan ra khắp mọi phía</a:t>
            </a:r>
            <a:endParaRPr kumimoji="0" lang="en-US"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9" name="TextBox 8"/>
          <p:cNvSpPr txBox="1"/>
          <p:nvPr/>
        </p:nvSpPr>
        <p:spPr>
          <a:xfrm>
            <a:off x="2578589" y="4495862"/>
            <a:ext cx="3545840" cy="523220"/>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Thấm qua một số vật</a:t>
            </a:r>
            <a:endParaRPr kumimoji="0" lang="en-US"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2" name="Rectangle 1">
            <a:extLst>
              <a:ext uri="{FF2B5EF4-FFF2-40B4-BE49-F238E27FC236}">
                <a16:creationId xmlns:a16="http://schemas.microsoft.com/office/drawing/2014/main" id="{263CF158-0D5D-8F80-C97D-03C721DB3E89}"/>
              </a:ext>
            </a:extLst>
          </p:cNvPr>
          <p:cNvSpPr/>
          <p:nvPr/>
        </p:nvSpPr>
        <p:spPr>
          <a:xfrm>
            <a:off x="-2346960" y="-137160"/>
            <a:ext cx="2346960" cy="298704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0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P spid="4" grpId="0" animBg="1"/>
      <p:bldP spid="6"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17364"/>
            <a:ext cx="3224361" cy="1577094"/>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469121" y="657821"/>
            <a:ext cx="4925983" cy="2169825"/>
          </a:xfrm>
          <a:prstGeom prst="rect">
            <a:avLst/>
          </a:prstGeom>
          <a:solidFill>
            <a:schemeClr val="bg1"/>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700" b="1" i="0" u="none"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Hãy kể thêm ví dụ khác trong đời sống hàng ngày ở gia đình, địa phương em mà con người đã vận dụng tính chất của nước.</a:t>
            </a:r>
            <a:endParaRPr kumimoji="0" lang="en-US" altLang="en-US" sz="2700" b="1" i="0" u="none"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01" y="3123638"/>
            <a:ext cx="4254112" cy="2837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726745" y="5743612"/>
            <a:ext cx="4332424"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45B4D"/>
                </a:solidFill>
                <a:effectLst/>
                <a:uLnTx/>
                <a:uFillTx/>
                <a:latin typeface="UTM Colossalis" panose="02040603050506020204" pitchFamily="18" charset="0"/>
                <a:cs typeface="+mn-cs"/>
              </a:rPr>
              <a:t>Xây dựng nhà máy thủy điện</a:t>
            </a:r>
            <a:endParaRPr kumimoji="0" lang="en-US" sz="24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3761" y="235941"/>
            <a:ext cx="4439920" cy="3210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5679404" y="3123638"/>
            <a:ext cx="4988633"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45B4D"/>
                </a:solidFill>
                <a:effectLst/>
                <a:uLnTx/>
                <a:uFillTx/>
                <a:latin typeface="UTM Colossalis" panose="02040603050506020204" pitchFamily="18" charset="0"/>
                <a:cs typeface="+mn-cs"/>
              </a:rPr>
              <a:t>Mang áo mưa để không bị ướt</a:t>
            </a:r>
            <a:endParaRPr kumimoji="0" lang="en-US" sz="24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7067" y="3960151"/>
            <a:ext cx="4360840" cy="2601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6061880" y="6273274"/>
            <a:ext cx="3404237"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45B4D"/>
                </a:solidFill>
                <a:effectLst/>
                <a:uLnTx/>
                <a:uFillTx/>
                <a:latin typeface="UTM Colossalis" panose="02040603050506020204" pitchFamily="18" charset="0"/>
                <a:cs typeface="+mn-cs"/>
              </a:rPr>
              <a:t>Ruộng bậc thang</a:t>
            </a:r>
            <a:endParaRPr kumimoji="0" lang="en-US" sz="24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p:sp>
        <p:nvSpPr>
          <p:cNvPr id="3" name="Rectangle 2">
            <a:extLst>
              <a:ext uri="{FF2B5EF4-FFF2-40B4-BE49-F238E27FC236}">
                <a16:creationId xmlns:a16="http://schemas.microsoft.com/office/drawing/2014/main" id="{46ADDE07-5B98-42DD-C617-C19B918BDF2D}"/>
              </a:ext>
            </a:extLst>
          </p:cNvPr>
          <p:cNvSpPr/>
          <p:nvPr/>
        </p:nvSpPr>
        <p:spPr>
          <a:xfrm>
            <a:off x="-2255520" y="-213360"/>
            <a:ext cx="2165984" cy="3041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13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967" y="287859"/>
            <a:ext cx="5557989" cy="370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1612180" y="4256810"/>
            <a:ext cx="2715980"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45B4D"/>
                </a:solidFill>
                <a:effectLst/>
                <a:uLnTx/>
                <a:uFillTx/>
                <a:latin typeface="UTM Colossalis" panose="02040603050506020204" pitchFamily="18" charset="0"/>
                <a:cs typeface="+mn-cs"/>
              </a:rPr>
              <a:t>Rửa bát</a:t>
            </a:r>
            <a:endParaRPr kumimoji="0" lang="en-US" sz="44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853" y="2707007"/>
            <a:ext cx="5803572" cy="3869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7521878" y="1220322"/>
            <a:ext cx="3504267" cy="132343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45B4D"/>
                </a:solidFill>
                <a:effectLst/>
                <a:uLnTx/>
                <a:uFillTx/>
                <a:latin typeface="UTM Colossalis" panose="02040603050506020204" pitchFamily="18" charset="0"/>
                <a:cs typeface="+mn-cs"/>
              </a:rPr>
              <a:t>Nước chanh </a:t>
            </a:r>
            <a:r>
              <a:rPr kumimoji="0" lang="en-US" sz="4000" b="0" i="0" u="none" strike="noStrike" kern="1200" cap="none" spc="0" normalizeH="0" baseline="0" noProof="0" dirty="0">
                <a:ln>
                  <a:noFill/>
                </a:ln>
                <a:solidFill>
                  <a:srgbClr val="F45B4D"/>
                </a:solidFill>
                <a:effectLst/>
                <a:uLnTx/>
                <a:uFillTx/>
                <a:latin typeface="UTM Colossalis" panose="02040603050506020204" pitchFamily="18" charset="0"/>
                <a:cs typeface="+mn-cs"/>
              </a:rPr>
              <a:t>+ </a:t>
            </a:r>
            <a:r>
              <a:rPr kumimoji="0" lang="vi-VN" sz="4000" b="0" i="0" u="none" strike="noStrike" kern="1200" cap="none" spc="0" normalizeH="0" baseline="0" noProof="0" dirty="0">
                <a:ln>
                  <a:noFill/>
                </a:ln>
                <a:solidFill>
                  <a:srgbClr val="F45B4D"/>
                </a:solidFill>
                <a:effectLst/>
                <a:uLnTx/>
                <a:uFillTx/>
                <a:latin typeface="UTM Colossalis" panose="02040603050506020204" pitchFamily="18" charset="0"/>
                <a:cs typeface="+mn-cs"/>
              </a:rPr>
              <a:t>đường</a:t>
            </a:r>
            <a:endParaRPr kumimoji="0" lang="en-US" sz="40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p:sp>
        <p:nvSpPr>
          <p:cNvPr id="3" name="Rectangle 2">
            <a:extLst>
              <a:ext uri="{FF2B5EF4-FFF2-40B4-BE49-F238E27FC236}">
                <a16:creationId xmlns:a16="http://schemas.microsoft.com/office/drawing/2014/main" id="{EA83EF57-7D06-BBAA-C5EB-5736DF8C4820}"/>
              </a:ext>
            </a:extLst>
          </p:cNvPr>
          <p:cNvSpPr/>
          <p:nvPr/>
        </p:nvSpPr>
        <p:spPr>
          <a:xfrm>
            <a:off x="-2118360" y="-152400"/>
            <a:ext cx="2118360" cy="28594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77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534" y="643897"/>
            <a:ext cx="10429314" cy="5316817"/>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2" name="TextBox 1"/>
          <p:cNvSpPr txBox="1"/>
          <p:nvPr/>
        </p:nvSpPr>
        <p:spPr>
          <a:xfrm>
            <a:off x="3683896" y="1270980"/>
            <a:ext cx="433224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C000"/>
                </a:solidFill>
                <a:effectLst/>
                <a:uLnTx/>
                <a:uFillTx/>
                <a:latin typeface="SVN-Hole Hearted" panose="020B0A06020104020203" pitchFamily="34" charset="0"/>
                <a:ea typeface="+mn-ea"/>
                <a:cs typeface="+mn-cs"/>
              </a:rPr>
              <a:t>Kết</a:t>
            </a:r>
            <a:r>
              <a:rPr kumimoji="0" lang="en-US" sz="5400" b="0" i="0" u="none" strike="noStrike" kern="1200" cap="none" spc="0" normalizeH="0" noProof="0" dirty="0">
                <a:ln>
                  <a:noFill/>
                </a:ln>
                <a:solidFill>
                  <a:srgbClr val="FFC000"/>
                </a:solidFill>
                <a:effectLst/>
                <a:uLnTx/>
                <a:uFillTx/>
                <a:latin typeface="SVN-Hole Hearted" panose="020B0A06020104020203" pitchFamily="34" charset="0"/>
                <a:ea typeface="+mn-ea"/>
                <a:cs typeface="+mn-cs"/>
              </a:rPr>
              <a:t> </a:t>
            </a:r>
            <a:r>
              <a:rPr kumimoji="0" lang="en-US" sz="5400" b="0" i="0" u="none" strike="noStrike" kern="1200" cap="none" spc="0" normalizeH="0" noProof="0" dirty="0" err="1">
                <a:ln>
                  <a:noFill/>
                </a:ln>
                <a:solidFill>
                  <a:srgbClr val="FFC000"/>
                </a:solidFill>
                <a:effectLst/>
                <a:uLnTx/>
                <a:uFillTx/>
                <a:latin typeface="SVN-Hole Hearted" panose="020B0A06020104020203" pitchFamily="34" charset="0"/>
                <a:ea typeface="+mn-ea"/>
                <a:cs typeface="+mn-cs"/>
              </a:rPr>
              <a:t>luận</a:t>
            </a:r>
            <a:endParaRPr kumimoji="0" lang="en-US" sz="5400" b="0" i="0" u="none" strike="noStrike" kern="1200" cap="none" spc="0" normalizeH="0" baseline="0" noProof="0" dirty="0">
              <a:ln>
                <a:noFill/>
              </a:ln>
              <a:solidFill>
                <a:srgbClr val="C00000"/>
              </a:solidFill>
              <a:effectLst/>
              <a:uLnTx/>
              <a:uFillTx/>
              <a:latin typeface="SVN-Hole Hearted" panose="020B0A06020104020203" pitchFamily="34" charset="0"/>
              <a:ea typeface="+mn-ea"/>
              <a:cs typeface="+mn-cs"/>
            </a:endParaRPr>
          </a:p>
        </p:txBody>
      </p:sp>
      <p:sp>
        <p:nvSpPr>
          <p:cNvPr id="3" name="TextBox 2"/>
          <p:cNvSpPr txBox="1"/>
          <p:nvPr/>
        </p:nvSpPr>
        <p:spPr>
          <a:xfrm>
            <a:off x="2633298" y="2129734"/>
            <a:ext cx="7455582" cy="2862322"/>
          </a:xfrm>
          <a:prstGeom prst="rect">
            <a:avLst/>
          </a:prstGeom>
          <a:noFill/>
        </p:spPr>
        <p:txBody>
          <a:bodyPr wrap="square" rtlCol="0">
            <a:spAutoFit/>
          </a:bodyPr>
          <a:lstStyle/>
          <a:p>
            <a:r>
              <a:rPr lang="vi-VN" sz="3600" b="1" dirty="0"/>
              <a:t>Nhờ có những tính chất của nước mà con người ta làm được rất nhiều lợi ích trong đời sống như đi ngoài mưa thì mang áo mưa (vì nước ngấm vào người)</a:t>
            </a:r>
            <a:endParaRPr lang="en-US" sz="3600" dirty="0"/>
          </a:p>
        </p:txBody>
      </p:sp>
      <p:pic>
        <p:nvPicPr>
          <p:cNvPr id="1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182672" y="2916061"/>
            <a:ext cx="2425774" cy="3804054"/>
          </a:xfrm>
          <a:prstGeom prst="rect">
            <a:avLst/>
          </a:prstGeom>
        </p:spPr>
      </p:pic>
    </p:spTree>
    <p:extLst>
      <p:ext uri="{BB962C8B-B14F-4D97-AF65-F5344CB8AC3E}">
        <p14:creationId xmlns:p14="http://schemas.microsoft.com/office/powerpoint/2010/main" val="122810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626</Words>
  <Application>Microsoft Office PowerPoint</Application>
  <PresentationFormat>Widescreen</PresentationFormat>
  <Paragraphs>52</Paragraphs>
  <Slides>19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等线</vt:lpstr>
      <vt:lpstr>#9Slide03 Bebas Neue Bold</vt:lpstr>
      <vt:lpstr>#9Slide07 HoneyCream</vt:lpstr>
      <vt:lpstr>Arial</vt:lpstr>
      <vt:lpstr>Calibri</vt:lpstr>
      <vt:lpstr>Calibri Light</vt:lpstr>
      <vt:lpstr>Cambria</vt:lpstr>
      <vt:lpstr>Cambria Math</vt:lpstr>
      <vt:lpstr>SVN-Hole Hearted</vt:lpstr>
      <vt:lpstr>UTM Colossalis</vt:lpstr>
      <vt:lpstr>UTM Flavour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2023-09-11T06:18:55Z</dcterms:created>
  <dcterms:modified xsi:type="dcterms:W3CDTF">2023-09-11T06:23:37Z</dcterms:modified>
</cp:coreProperties>
</file>