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66" r:id="rId4"/>
    <p:sldId id="268" r:id="rId5"/>
    <p:sldId id="269" r:id="rId6"/>
    <p:sldId id="270" r:id="rId7"/>
    <p:sldId id="271" r:id="rId8"/>
    <p:sldId id="272" r:id="rId9"/>
    <p:sldId id="267" r:id="rId10"/>
    <p:sldId id="273" r:id="rId11"/>
    <p:sldId id="290" r:id="rId12"/>
    <p:sldId id="292" r:id="rId13"/>
    <p:sldId id="277" r:id="rId14"/>
    <p:sldId id="278" r:id="rId15"/>
    <p:sldId id="279" r:id="rId16"/>
    <p:sldId id="281" r:id="rId17"/>
    <p:sldId id="282" r:id="rId18"/>
    <p:sldId id="283" r:id="rId19"/>
    <p:sldId id="285" r:id="rId20"/>
    <p:sldId id="265" r:id="rId21"/>
    <p:sldId id="287" r:id="rId22"/>
    <p:sldId id="288" r:id="rId23"/>
    <p:sldId id="274" r:id="rId24"/>
    <p:sldId id="312" r:id="rId25"/>
    <p:sldId id="289" r:id="rId26"/>
    <p:sldId id="294" r:id="rId27"/>
    <p:sldId id="295" r:id="rId28"/>
    <p:sldId id="296" r:id="rId29"/>
    <p:sldId id="297" r:id="rId30"/>
    <p:sldId id="298" r:id="rId31"/>
    <p:sldId id="299" r:id="rId32"/>
    <p:sldId id="301" r:id="rId33"/>
    <p:sldId id="302" r:id="rId34"/>
    <p:sldId id="303" r:id="rId35"/>
    <p:sldId id="306" r:id="rId36"/>
    <p:sldId id="308" r:id="rId37"/>
    <p:sldId id="2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58" d="100"/>
          <a:sy n="58" d="100"/>
        </p:scale>
        <p:origin x="90"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CE93-0461-B281-AC03-A8D4A700AF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29A97-1DC7-64EB-65C6-BD7EC7938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1A4914-90DE-0C90-FCEB-67EF1D8BA67B}"/>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5" name="Footer Placeholder 4">
            <a:extLst>
              <a:ext uri="{FF2B5EF4-FFF2-40B4-BE49-F238E27FC236}">
                <a16:creationId xmlns:a16="http://schemas.microsoft.com/office/drawing/2014/main" id="{2E3AAB10-00F6-632B-5B7D-B93AA3CA8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BF5DC-A22C-37BD-3C6E-D025ADF7543E}"/>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13859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CFBC-59E5-D555-C382-98C84EAD3C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F93C9-C413-4EA2-548F-705C339133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6DAAA-A9FA-712C-DE3D-D555DD1C5634}"/>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5" name="Footer Placeholder 4">
            <a:extLst>
              <a:ext uri="{FF2B5EF4-FFF2-40B4-BE49-F238E27FC236}">
                <a16:creationId xmlns:a16="http://schemas.microsoft.com/office/drawing/2014/main" id="{61CFC7DE-B2C3-9F77-0124-254289F48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FDF56-37A1-1842-B343-44B6B66FCF16}"/>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185951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282D3-6AC3-5434-EF1F-F36E5820AC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495D2E-A1DC-B28D-62C6-F0A2B88132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DFC89-F38F-A5AE-0A39-D4959ED419DF}"/>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5" name="Footer Placeholder 4">
            <a:extLst>
              <a:ext uri="{FF2B5EF4-FFF2-40B4-BE49-F238E27FC236}">
                <a16:creationId xmlns:a16="http://schemas.microsoft.com/office/drawing/2014/main" id="{0772B4D7-D2B8-8C8B-25C1-6F63FD300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5DB9D-5807-A489-6310-EBA6B5AA41CB}"/>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2077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388444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8" y="-483461"/>
            <a:ext cx="2477069" cy="12205854"/>
          </a:xfrm>
          <a:prstGeom prst="rect">
            <a:avLst/>
          </a:prstGeom>
        </p:spPr>
      </p:pic>
      <p:pic>
        <p:nvPicPr>
          <p:cNvPr id="10"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38141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E2C-0699-8FAE-3DE5-0021A4CD2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2715E-338B-4CA0-36AE-B1F6447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C45D4-669E-EFFD-DA6B-0122FED1E080}"/>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5" name="Footer Placeholder 4">
            <a:extLst>
              <a:ext uri="{FF2B5EF4-FFF2-40B4-BE49-F238E27FC236}">
                <a16:creationId xmlns:a16="http://schemas.microsoft.com/office/drawing/2014/main" id="{87BC12F9-3BE6-D362-37C4-BADDAB032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B3943-8D07-590F-CA3A-0960C22F090F}"/>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87381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057E-2898-06AD-B22C-1BF8B5A14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FE2212-1B28-FCE7-C4EF-18D03F2141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8D77B-3056-0887-37D7-622CF3042B16}"/>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5" name="Footer Placeholder 4">
            <a:extLst>
              <a:ext uri="{FF2B5EF4-FFF2-40B4-BE49-F238E27FC236}">
                <a16:creationId xmlns:a16="http://schemas.microsoft.com/office/drawing/2014/main" id="{7DE43562-2C2B-67F6-6D7B-89A95DE0B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F07D1-9FF1-847C-B2A1-716C9998FF81}"/>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412265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D131-AD8F-E014-8579-E65C5F5305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3A5BC-A7FD-E4AC-7B88-013B5462B3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55093B-26ED-A386-2809-BF477965FC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8758E5-3618-5E81-4F66-DBE5E84C2CE0}"/>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6" name="Footer Placeholder 5">
            <a:extLst>
              <a:ext uri="{FF2B5EF4-FFF2-40B4-BE49-F238E27FC236}">
                <a16:creationId xmlns:a16="http://schemas.microsoft.com/office/drawing/2014/main" id="{4E82A7BB-71E1-58A0-76AE-ED759C1DC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85617-3DCA-2DAA-8897-720D491747A6}"/>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374519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F375-68EB-C3A7-7771-2BC23FD616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4073B7-E69E-12D3-AAD6-9DB1367FB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A8E2D-A095-B25C-CE1C-3D1AF2ACF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5BC626-0671-1A6F-6908-1A83788E4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F3C65-897B-B42D-3CCB-1B879DC2B3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1EC0C8-E4F8-E052-B144-986459638270}"/>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8" name="Footer Placeholder 7">
            <a:extLst>
              <a:ext uri="{FF2B5EF4-FFF2-40B4-BE49-F238E27FC236}">
                <a16:creationId xmlns:a16="http://schemas.microsoft.com/office/drawing/2014/main" id="{A0F2C945-B4CE-C239-4BAB-7EFEDF10F8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39BD83-C607-B47B-75C6-33245A5B570C}"/>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47931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900B-C809-D048-772E-8E0ADD03CC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EDE054-E4B8-7466-A3A4-BC9F53B1C633}"/>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4" name="Footer Placeholder 3">
            <a:extLst>
              <a:ext uri="{FF2B5EF4-FFF2-40B4-BE49-F238E27FC236}">
                <a16:creationId xmlns:a16="http://schemas.microsoft.com/office/drawing/2014/main" id="{01D31ED5-BCDD-DF3E-DD79-38D443459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C0F588-042C-8BF5-B2EE-B0231DD12E5B}"/>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3444767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45C7D9-7686-4829-11E9-06922ABBC36D}"/>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3" name="Footer Placeholder 2">
            <a:extLst>
              <a:ext uri="{FF2B5EF4-FFF2-40B4-BE49-F238E27FC236}">
                <a16:creationId xmlns:a16="http://schemas.microsoft.com/office/drawing/2014/main" id="{EB3774D3-B221-ED77-FB2A-DD3F81953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0E6A-1467-A806-7ED4-69BC0C508355}"/>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18711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3719-C3A2-5486-E782-89FF7663A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B9B721-74CC-A4B5-5BA7-6DD4B5ACC1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7D82F7-ECA7-7C23-02C6-61432BB38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CDCB61-8C48-C40E-7898-8FE2471CC1CA}"/>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6" name="Footer Placeholder 5">
            <a:extLst>
              <a:ext uri="{FF2B5EF4-FFF2-40B4-BE49-F238E27FC236}">
                <a16:creationId xmlns:a16="http://schemas.microsoft.com/office/drawing/2014/main" id="{E85CFCE8-E35B-DE1D-D016-027C71DC3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A606C-C29B-49A6-F5D1-566356637CDA}"/>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234293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CD89-1FCB-52A2-6DB7-94BFABB97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B3CE65-FD52-1BAE-528A-EB21A59358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DC8BDC-0BF9-7952-396A-F8E83651F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F8CE2-83F8-A0DB-B4A5-D3305E4226D7}"/>
              </a:ext>
            </a:extLst>
          </p:cNvPr>
          <p:cNvSpPr>
            <a:spLocks noGrp="1"/>
          </p:cNvSpPr>
          <p:nvPr>
            <p:ph type="dt" sz="half" idx="10"/>
          </p:nvPr>
        </p:nvSpPr>
        <p:spPr/>
        <p:txBody>
          <a:bodyPr/>
          <a:lstStyle/>
          <a:p>
            <a:fld id="{56207A7F-4001-4670-B6D8-A32ADE77B87F}" type="datetimeFigureOut">
              <a:rPr lang="en-US" smtClean="0"/>
              <a:t>9/15/2023</a:t>
            </a:fld>
            <a:endParaRPr lang="en-US"/>
          </a:p>
        </p:txBody>
      </p:sp>
      <p:sp>
        <p:nvSpPr>
          <p:cNvPr id="6" name="Footer Placeholder 5">
            <a:extLst>
              <a:ext uri="{FF2B5EF4-FFF2-40B4-BE49-F238E27FC236}">
                <a16:creationId xmlns:a16="http://schemas.microsoft.com/office/drawing/2014/main" id="{66B53566-18B8-DBE8-25F0-8C3DCF5A2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ACA59-72FB-65FF-559C-0594E11A9ABD}"/>
              </a:ext>
            </a:extLst>
          </p:cNvPr>
          <p:cNvSpPr>
            <a:spLocks noGrp="1"/>
          </p:cNvSpPr>
          <p:nvPr>
            <p:ph type="sldNum" sz="quarter" idx="12"/>
          </p:nvPr>
        </p:nvSpPr>
        <p:spPr/>
        <p:txBody>
          <a:bodyPr/>
          <a:lstStyle/>
          <a:p>
            <a:fld id="{D9E01932-B6F9-4A9F-904D-115609768942}" type="slidenum">
              <a:rPr lang="en-US" smtClean="0"/>
              <a:t>‹#›</a:t>
            </a:fld>
            <a:endParaRPr lang="en-US"/>
          </a:p>
        </p:txBody>
      </p:sp>
    </p:spTree>
    <p:extLst>
      <p:ext uri="{BB962C8B-B14F-4D97-AF65-F5344CB8AC3E}">
        <p14:creationId xmlns:p14="http://schemas.microsoft.com/office/powerpoint/2010/main" val="33866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D9252-D371-6947-DAD4-4905EE936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A0A33-109A-ED99-28C8-DB4ABF062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E4A93-087F-2427-0428-E7DE1A26C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07A7F-4001-4670-B6D8-A32ADE77B87F}" type="datetimeFigureOut">
              <a:rPr lang="en-US" smtClean="0"/>
              <a:t>9/15/2023</a:t>
            </a:fld>
            <a:endParaRPr lang="en-US"/>
          </a:p>
        </p:txBody>
      </p:sp>
      <p:sp>
        <p:nvSpPr>
          <p:cNvPr id="5" name="Footer Placeholder 4">
            <a:extLst>
              <a:ext uri="{FF2B5EF4-FFF2-40B4-BE49-F238E27FC236}">
                <a16:creationId xmlns:a16="http://schemas.microsoft.com/office/drawing/2014/main" id="{41899032-8A96-87AD-4DFA-882FC1524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660495-63AA-C2CE-3EE8-D015B7116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01932-B6F9-4A9F-904D-115609768942}" type="slidenum">
              <a:rPr lang="en-US" smtClean="0"/>
              <a:t>‹#›</a:t>
            </a:fld>
            <a:endParaRPr lang="en-US"/>
          </a:p>
        </p:txBody>
      </p:sp>
    </p:spTree>
    <p:extLst>
      <p:ext uri="{BB962C8B-B14F-4D97-AF65-F5344CB8AC3E}">
        <p14:creationId xmlns:p14="http://schemas.microsoft.com/office/powerpoint/2010/main" val="2460354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j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天空, 室内, 餐桌&#10;&#10;已生成高可信度的说明">
            <a:extLst>
              <a:ext uri="{FF2B5EF4-FFF2-40B4-BE49-F238E27FC236}">
                <a16:creationId xmlns:a16="http://schemas.microsoft.com/office/drawing/2014/main" id="{A1269313-5DD9-4F0D-8F98-0C7E2621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7470"/>
            <a:ext cx="12187592" cy="6855520"/>
          </a:xfrm>
          <a:prstGeom prst="rect">
            <a:avLst/>
          </a:prstGeom>
        </p:spPr>
      </p:pic>
      <p:pic>
        <p:nvPicPr>
          <p:cNvPr id="5" name="图片 7">
            <a:extLst>
              <a:ext uri="{FF2B5EF4-FFF2-40B4-BE49-F238E27FC236}">
                <a16:creationId xmlns:a16="http://schemas.microsoft.com/office/drawing/2014/main" id="{986DA844-B53A-4B4C-8668-E2211BD2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183" y="1885257"/>
            <a:ext cx="1166622" cy="771320"/>
          </a:xfrm>
          <a:prstGeom prst="rect">
            <a:avLst/>
          </a:prstGeom>
        </p:spPr>
      </p:pic>
      <p:pic>
        <p:nvPicPr>
          <p:cNvPr id="6" name="图片 12">
            <a:extLst>
              <a:ext uri="{FF2B5EF4-FFF2-40B4-BE49-F238E27FC236}">
                <a16:creationId xmlns:a16="http://schemas.microsoft.com/office/drawing/2014/main" id="{83116125-9C47-4150-8750-472452AAB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81" y="1942447"/>
            <a:ext cx="356446" cy="565098"/>
          </a:xfrm>
          <a:prstGeom prst="rect">
            <a:avLst/>
          </a:prstGeom>
        </p:spPr>
      </p:pic>
      <p:pic>
        <p:nvPicPr>
          <p:cNvPr id="9" name="图片 30">
            <a:extLst>
              <a:ext uri="{FF2B5EF4-FFF2-40B4-BE49-F238E27FC236}">
                <a16:creationId xmlns:a16="http://schemas.microsoft.com/office/drawing/2014/main" id="{3ACA92A3-189C-46EF-A946-BB25D2E5E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741" y="2037577"/>
            <a:ext cx="286557" cy="466679"/>
          </a:xfrm>
          <a:prstGeom prst="rect">
            <a:avLst/>
          </a:prstGeom>
        </p:spPr>
      </p:pic>
      <p:pic>
        <p:nvPicPr>
          <p:cNvPr id="10" name="图片 31">
            <a:extLst>
              <a:ext uri="{FF2B5EF4-FFF2-40B4-BE49-F238E27FC236}">
                <a16:creationId xmlns:a16="http://schemas.microsoft.com/office/drawing/2014/main" id="{A6227709-4B3F-4AF3-A1B1-7A78E2CF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26" y="3345076"/>
            <a:ext cx="228177" cy="361744"/>
          </a:xfrm>
          <a:prstGeom prst="rect">
            <a:avLst/>
          </a:prstGeom>
        </p:spPr>
      </p:pic>
      <p:pic>
        <p:nvPicPr>
          <p:cNvPr id="11" name="图片 32">
            <a:extLst>
              <a:ext uri="{FF2B5EF4-FFF2-40B4-BE49-F238E27FC236}">
                <a16:creationId xmlns:a16="http://schemas.microsoft.com/office/drawing/2014/main" id="{052AADDD-F477-4B18-A02B-14350D707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486" y="1511728"/>
            <a:ext cx="187379" cy="305160"/>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1729ED9A-2433-4F63-8BD8-26FA3B2F536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65" b="97742" l="0" r="99667">
                        <a14:foregroundMark x1="222" y1="37419" x2="222" y2="37419"/>
                        <a14:foregroundMark x1="89444" y1="77903" x2="89444" y2="77903"/>
                        <a14:foregroundMark x1="74000" y1="83548" x2="74000" y2="83548"/>
                        <a14:foregroundMark x1="66667" y1="87419" x2="66667" y2="87419"/>
                        <a14:foregroundMark x1="60333" y1="88871" x2="60333" y2="88871"/>
                        <a14:foregroundMark x1="95778" y1="60161" x2="95778" y2="60161"/>
                        <a14:foregroundMark x1="94889" y1="53226" x2="94889" y2="53226"/>
                        <a14:foregroundMark x1="94222" y1="83871" x2="94222" y2="83871"/>
                        <a14:foregroundMark x1="95333" y1="94677" x2="95333" y2="94677"/>
                        <a14:foregroundMark x1="86444" y1="97742" x2="86444" y2="97742"/>
                        <a14:foregroundMark x1="81667" y1="93710" x2="81667" y2="93710"/>
                        <a14:foregroundMark x1="97111" y1="97419" x2="97111" y2="97419"/>
                        <a14:foregroundMark x1="99667" y1="67419" x2="99667" y2="67419"/>
                        <a14:foregroundMark x1="91667" y1="6774" x2="91667" y2="6774"/>
                        <a14:foregroundMark x1="85778" y1="3065" x2="85778" y2="3065"/>
                      </a14:backgroundRemoval>
                    </a14:imgEffect>
                  </a14:imgLayer>
                </a14:imgProps>
              </a:ext>
              <a:ext uri="{28A0092B-C50C-407E-A947-70E740481C1C}">
                <a14:useLocalDpi xmlns:a14="http://schemas.microsoft.com/office/drawing/2010/main" val="0"/>
              </a:ext>
            </a:extLst>
          </a:blip>
          <a:stretch>
            <a:fillRect/>
          </a:stretch>
        </p:blipFill>
        <p:spPr>
          <a:xfrm>
            <a:off x="0" y="2460443"/>
            <a:ext cx="12277198" cy="4630140"/>
          </a:xfrm>
          <a:prstGeom prst="rect">
            <a:avLst/>
          </a:prstGeom>
        </p:spPr>
      </p:pic>
      <p:pic>
        <p:nvPicPr>
          <p:cNvPr id="44" name="Picture 43"/>
          <p:cNvPicPr>
            <a:picLocks noChangeAspect="1"/>
          </p:cNvPicPr>
          <p:nvPr/>
        </p:nvPicPr>
        <p:blipFill>
          <a:blip r:embed="rId8"/>
          <a:stretch>
            <a:fillRect/>
          </a:stretch>
        </p:blipFill>
        <p:spPr>
          <a:xfrm>
            <a:off x="3610561" y="477025"/>
            <a:ext cx="3804234" cy="1780186"/>
          </a:xfrm>
          <a:prstGeom prst="rect">
            <a:avLst/>
          </a:prstGeom>
        </p:spPr>
      </p:pic>
      <p:sp>
        <p:nvSpPr>
          <p:cNvPr id="47" name="Rectangle 46"/>
          <p:cNvSpPr/>
          <p:nvPr/>
        </p:nvSpPr>
        <p:spPr>
          <a:xfrm>
            <a:off x="-47915" y="2155517"/>
            <a:ext cx="12413867" cy="2938416"/>
          </a:xfrm>
          <a:prstGeom prst="rect">
            <a:avLst/>
          </a:prstGeom>
          <a:solidFill>
            <a:schemeClr val="accent1">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9"/>
          <a:stretch>
            <a:fillRect/>
          </a:stretch>
        </p:blipFill>
        <p:spPr>
          <a:xfrm>
            <a:off x="7203656" y="2385353"/>
            <a:ext cx="5100706" cy="2389374"/>
          </a:xfrm>
          <a:prstGeom prst="rect">
            <a:avLst/>
          </a:prstGeom>
        </p:spPr>
      </p:pic>
      <p:pic>
        <p:nvPicPr>
          <p:cNvPr id="59" name="Picture 58">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0294925" y="-79779"/>
            <a:ext cx="1523956" cy="1678399"/>
          </a:xfrm>
          <a:prstGeom prst="rect">
            <a:avLst/>
          </a:prstGeom>
        </p:spPr>
      </p:pic>
      <p:sp>
        <p:nvSpPr>
          <p:cNvPr id="60" name="Title 1">
            <a:extLst>
              <a:ext uri="{FF2B5EF4-FFF2-40B4-BE49-F238E27FC236}">
                <a16:creationId xmlns:a16="http://schemas.microsoft.com/office/drawing/2014/main" id="{839CB496-B064-1976-8A73-F5C96C8179F1}"/>
              </a:ext>
            </a:extLst>
          </p:cNvPr>
          <p:cNvSpPr txBox="1">
            <a:spLocks/>
          </p:cNvSpPr>
          <p:nvPr/>
        </p:nvSpPr>
        <p:spPr>
          <a:xfrm>
            <a:off x="9856694" y="5756561"/>
            <a:ext cx="2897416" cy="106772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62" name="Picture 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39558" y="4540232"/>
            <a:ext cx="738759" cy="1257582"/>
          </a:xfrm>
          <a:prstGeom prst="rect">
            <a:avLst/>
          </a:prstGeom>
        </p:spPr>
      </p:pic>
      <p:pic>
        <p:nvPicPr>
          <p:cNvPr id="2" name="Picture 1"/>
          <p:cNvPicPr>
            <a:picLocks noChangeAspect="1"/>
          </p:cNvPicPr>
          <p:nvPr/>
        </p:nvPicPr>
        <p:blipFill>
          <a:blip r:embed="rId12"/>
          <a:stretch>
            <a:fillRect/>
          </a:stretch>
        </p:blipFill>
        <p:spPr>
          <a:xfrm>
            <a:off x="566973" y="1707708"/>
            <a:ext cx="2261812" cy="1286367"/>
          </a:xfrm>
          <a:prstGeom prst="rect">
            <a:avLst/>
          </a:prstGeom>
        </p:spPr>
      </p:pic>
      <p:pic>
        <p:nvPicPr>
          <p:cNvPr id="3" name="Picture 2"/>
          <p:cNvPicPr>
            <a:picLocks noChangeAspect="1"/>
          </p:cNvPicPr>
          <p:nvPr/>
        </p:nvPicPr>
        <p:blipFill>
          <a:blip r:embed="rId13"/>
          <a:stretch>
            <a:fillRect/>
          </a:stretch>
        </p:blipFill>
        <p:spPr>
          <a:xfrm>
            <a:off x="0" y="2319607"/>
            <a:ext cx="7937680" cy="2316681"/>
          </a:xfrm>
          <a:prstGeom prst="rect">
            <a:avLst/>
          </a:prstGeom>
        </p:spPr>
      </p:pic>
      <p:pic>
        <p:nvPicPr>
          <p:cNvPr id="18" name="Picture 17"/>
          <p:cNvPicPr>
            <a:picLocks noChangeAspect="1"/>
          </p:cNvPicPr>
          <p:nvPr/>
        </p:nvPicPr>
        <p:blipFill>
          <a:blip r:embed="rId14"/>
          <a:stretch>
            <a:fillRect/>
          </a:stretch>
        </p:blipFill>
        <p:spPr>
          <a:xfrm>
            <a:off x="5709988" y="4290657"/>
            <a:ext cx="1871634" cy="1072989"/>
          </a:xfrm>
          <a:prstGeom prst="rect">
            <a:avLst/>
          </a:prstGeom>
        </p:spPr>
      </p:pic>
    </p:spTree>
    <p:extLst>
      <p:ext uri="{BB962C8B-B14F-4D97-AF65-F5344CB8AC3E}">
        <p14:creationId xmlns:p14="http://schemas.microsoft.com/office/powerpoint/2010/main" val="4120085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2" presetClass="entr" presetSubtype="1" fill="hold" nodeType="withEffect" p14:presetBounceEnd="54000">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14:bounceEnd="54000">
                                          <p:cBhvr additive="base">
                                            <p:cTn id="10" dur="50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14:presetBounceEnd="56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6000">
                                          <p:cBhvr additive="base">
                                            <p:cTn id="16" dur="500" fill="hold"/>
                                            <p:tgtEl>
                                              <p:spTgt spid="5"/>
                                            </p:tgtEl>
                                            <p:attrNameLst>
                                              <p:attrName>ppt_x</p:attrName>
                                            </p:attrNameLst>
                                          </p:cBhvr>
                                          <p:tavLst>
                                            <p:tav tm="0">
                                              <p:val>
                                                <p:strVal val="1+#ppt_w/2"/>
                                              </p:val>
                                            </p:tav>
                                            <p:tav tm="100000">
                                              <p:val>
                                                <p:strVal val="#ppt_x"/>
                                              </p:val>
                                            </p:tav>
                                          </p:tavLst>
                                        </p:anim>
                                        <p:anim calcmode="lin" valueType="num" p14:bounceEnd="56000">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14:presetBounceEnd="48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48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48000">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48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48000">
                                          <p:cBhvr additive="base">
                                            <p:cTn id="24" dur="5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25" dur="5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48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8000">
                                          <p:cBhvr additive="base">
                                            <p:cTn id="28" dur="500" fill="hold"/>
                                            <p:tgtEl>
                                              <p:spTgt spid="9"/>
                                            </p:tgtEl>
                                            <p:attrNameLst>
                                              <p:attrName>ppt_x</p:attrName>
                                            </p:attrNameLst>
                                          </p:cBhvr>
                                          <p:tavLst>
                                            <p:tav tm="0">
                                              <p:val>
                                                <p:strVal val="#ppt_x"/>
                                              </p:val>
                                            </p:tav>
                                            <p:tav tm="100000">
                                              <p:val>
                                                <p:strVal val="#ppt_x"/>
                                              </p:val>
                                            </p:tav>
                                          </p:tavLst>
                                        </p:anim>
                                        <p:anim calcmode="lin" valueType="num" p14:bounceEnd="48000">
                                          <p:cBhvr additive="base">
                                            <p:cTn id="29" dur="500" fill="hold"/>
                                            <p:tgtEl>
                                              <p:spTgt spid="9"/>
                                            </p:tgtEl>
                                            <p:attrNameLst>
                                              <p:attrName>ppt_y</p:attrName>
                                            </p:attrNameLst>
                                          </p:cBhvr>
                                          <p:tavLst>
                                            <p:tav tm="0">
                                              <p:val>
                                                <p:strVal val="0-#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2" presetClass="entr" presetSubtype="8"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childTnLst>
                              </p:cTn>
                            </p:par>
                            <p:par>
                              <p:cTn id="47" fill="hold">
                                <p:stCondLst>
                                  <p:cond delay="1500"/>
                                </p:stCondLst>
                                <p:childTnLst>
                                  <p:par>
                                    <p:cTn id="48" presetID="16" presetClass="entr" presetSubtype="21"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2" presetClass="entr" presetSubtype="8"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719957" y="1442188"/>
            <a:ext cx="8443692" cy="3913971"/>
          </a:xfrm>
          <a:prstGeom prst="rect">
            <a:avLst/>
          </a:prstGeom>
        </p:spPr>
      </p:pic>
    </p:spTree>
    <p:extLst>
      <p:ext uri="{BB962C8B-B14F-4D97-AF65-F5344CB8AC3E}">
        <p14:creationId xmlns:p14="http://schemas.microsoft.com/office/powerpoint/2010/main" val="16220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5833901" y="2650173"/>
            <a:ext cx="5792514" cy="3873774"/>
            <a:chOff x="4475748" y="352926"/>
            <a:chExt cx="6801852" cy="4315327"/>
          </a:xfrm>
        </p:grpSpPr>
        <p:sp>
          <p:nvSpPr>
            <p:cNvPr id="3" name="Oval Callout 2"/>
            <p:cNvSpPr/>
            <p:nvPr/>
          </p:nvSpPr>
          <p:spPr>
            <a:xfrm>
              <a:off x="4475748" y="352926"/>
              <a:ext cx="6801852" cy="4315327"/>
            </a:xfrm>
            <a:prstGeom prst="wedgeEllipseCallout">
              <a:avLst>
                <a:gd name="adj1" fmla="val -84234"/>
                <a:gd name="adj2" fmla="val -3198"/>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43154" y="1011312"/>
              <a:ext cx="6128085" cy="3120013"/>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Theo em, nguồn nước bị ô nhiễm thường có những dấu hiệu gì?</a:t>
              </a: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4267200" y="798587"/>
            <a:ext cx="7098315" cy="1191578"/>
            <a:chOff x="855114" y="572516"/>
            <a:chExt cx="13280223" cy="65371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chemeClr val="bg1"/>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855114" y="653970"/>
              <a:ext cx="12988181" cy="354587"/>
            </a:xfrm>
            <a:prstGeom prst="rect">
              <a:avLst/>
            </a:prstGeom>
            <a:noFill/>
          </p:spPr>
          <p:txBody>
            <a:bodyPr wrap="square">
              <a:spAutoFit/>
            </a:bodyPr>
            <a:lstStyle/>
            <a:p>
              <a:pPr algn="ctr"/>
              <a:r>
                <a:rPr lang="en-US" sz="3600" b="1">
                  <a:solidFill>
                    <a:srgbClr val="333333"/>
                  </a:solidFill>
                  <a:latin typeface="Cambria" panose="02040503050406030204" pitchFamily="18" charset="0"/>
                </a:rPr>
                <a:t>Đọc phần thông tin sgk/T13</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36000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10" name="Group 9"/>
          <p:cNvGrpSpPr/>
          <p:nvPr/>
        </p:nvGrpSpPr>
        <p:grpSpPr>
          <a:xfrm>
            <a:off x="4462861" y="325576"/>
            <a:ext cx="7026442" cy="4283242"/>
            <a:chOff x="4462861" y="325576"/>
            <a:chExt cx="7026442" cy="4283242"/>
          </a:xfrm>
        </p:grpSpPr>
        <p:grpSp>
          <p:nvGrpSpPr>
            <p:cNvPr id="6" name="Group 5"/>
            <p:cNvGrpSpPr/>
            <p:nvPr/>
          </p:nvGrpSpPr>
          <p:grpSpPr>
            <a:xfrm>
              <a:off x="4462861" y="325576"/>
              <a:ext cx="7026442" cy="4283242"/>
              <a:chOff x="4507832" y="850232"/>
              <a:chExt cx="7026442" cy="4283242"/>
            </a:xfrm>
          </p:grpSpPr>
          <p:sp>
            <p:nvSpPr>
              <p:cNvPr id="7" name="Rounded Rectangular Callout 6"/>
              <p:cNvSpPr/>
              <p:nvPr/>
            </p:nvSpPr>
            <p:spPr>
              <a:xfrm>
                <a:off x="4507832" y="850232"/>
                <a:ext cx="7026442" cy="4283242"/>
              </a:xfrm>
              <a:prstGeom prst="wedgeRoundRectCallout">
                <a:avLst>
                  <a:gd name="adj1" fmla="val -62614"/>
                  <a:gd name="adj2" fmla="val 29916"/>
                  <a:gd name="adj3" fmla="val 16667"/>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32420" y="1099027"/>
                <a:ext cx="6577264" cy="3970318"/>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Nguồn nước bị ô nhiễm nếu có một trong các dấu hiệu như có màu, có mùi hôi, có chất bẩn, có chứa các sinh vật gây bệnh quá mức cho phép hoặc có chứa các chất tan có hại cho sức khỏe.</a:t>
                </a:r>
                <a:endParaRPr lang="en-US" sz="3600">
                  <a:solidFill>
                    <a:schemeClr val="accent4">
                      <a:lumMod val="50000"/>
                    </a:schemeClr>
                  </a:solidFill>
                  <a:latin typeface="Cambria" panose="02040503050406030204" pitchFamily="18" charset="0"/>
                  <a:ea typeface="Cambria" panose="02040503050406030204" pitchFamily="18" charset="0"/>
                </a:endParaRPr>
              </a:p>
            </p:txBody>
          </p:sp>
        </p:grpSp>
        <p:sp>
          <p:nvSpPr>
            <p:cNvPr id="9" name="Rounded Rectangular Callout 8"/>
            <p:cNvSpPr/>
            <p:nvPr/>
          </p:nvSpPr>
          <p:spPr>
            <a:xfrm>
              <a:off x="4582780" y="434715"/>
              <a:ext cx="6801853" cy="4062334"/>
            </a:xfrm>
            <a:prstGeom prst="wedgeRoundRectCallout">
              <a:avLst>
                <a:gd name="adj1" fmla="val -62614"/>
                <a:gd name="adj2" fmla="val 29916"/>
                <a:gd name="adj3" fmla="val 16667"/>
              </a:avLst>
            </a:prstGeom>
            <a:noFill/>
            <a:ln w="28575">
              <a:solidFill>
                <a:srgbClr val="0070C0"/>
              </a:solidFill>
              <a:prstDash val="lgDash"/>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85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07391" y="509026"/>
            <a:ext cx="5868462" cy="728930"/>
            <a:chOff x="1147156" y="572516"/>
            <a:chExt cx="12988181" cy="65371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602329"/>
              <a:ext cx="12988181" cy="579642"/>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Quan sát hình 1</a:t>
              </a:r>
              <a:endParaRPr lang="en-US" sz="3600" b="1" dirty="0">
                <a:latin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27991" y="1659987"/>
            <a:ext cx="7628408" cy="4220308"/>
          </a:xfrm>
          <a:prstGeom prst="rect">
            <a:avLst/>
          </a:prstGeom>
        </p:spPr>
      </p:pic>
      <p:grpSp>
        <p:nvGrpSpPr>
          <p:cNvPr id="6" name="Group">
            <a:extLst>
              <a:ext uri="{FF2B5EF4-FFF2-40B4-BE49-F238E27FC236}">
                <a16:creationId xmlns:a16="http://schemas.microsoft.com/office/drawing/2014/main" id="{BC5BEAEB-E389-7C3C-041A-F2DB4F5AE20A}"/>
              </a:ext>
            </a:extLst>
          </p:cNvPr>
          <p:cNvGrpSpPr/>
          <p:nvPr/>
        </p:nvGrpSpPr>
        <p:grpSpPr>
          <a:xfrm>
            <a:off x="190564" y="2647311"/>
            <a:ext cx="4051495" cy="3655015"/>
            <a:chOff x="718214" y="572516"/>
            <a:chExt cx="13417123" cy="70823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718214" y="572516"/>
              <a:ext cx="13417123" cy="7082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5" y="602329"/>
              <a:ext cx="12454579" cy="644093"/>
            </a:xfrm>
            <a:prstGeom prst="rect">
              <a:avLst/>
            </a:prstGeom>
            <a:noFill/>
          </p:spPr>
          <p:txBody>
            <a:bodyPr wrap="square">
              <a:spAutoFit/>
            </a:bodyPr>
            <a:lstStyle/>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Dấu hiệu </a:t>
              </a:r>
              <a:r>
                <a:rPr lang="nl-NL" sz="3000" b="1">
                  <a:solidFill>
                    <a:srgbClr val="002060"/>
                  </a:solidFill>
                  <a:latin typeface="Cambria" panose="02040503050406030204" pitchFamily="18" charset="0"/>
                  <a:ea typeface="Cambria" panose="02040503050406030204" pitchFamily="18" charset="0"/>
                </a:rPr>
                <a:t>chứng tỏ nước bị ô nhiễm.</a:t>
              </a:r>
              <a:endParaRPr lang="en-US" sz="3000" b="1">
                <a:solidFill>
                  <a:srgbClr val="002060"/>
                </a:solidFill>
                <a:latin typeface="Cambria" panose="02040503050406030204" pitchFamily="18" charset="0"/>
                <a:ea typeface="Cambria" panose="02040503050406030204" pitchFamily="18" charset="0"/>
              </a:endParaRPr>
            </a:p>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Nguyên nhân </a:t>
              </a:r>
              <a:r>
                <a:rPr lang="nl-NL" sz="3000" b="1">
                  <a:solidFill>
                    <a:srgbClr val="002060"/>
                  </a:solidFill>
                  <a:latin typeface="Cambria" panose="02040503050406030204" pitchFamily="18" charset="0"/>
                  <a:ea typeface="Cambria" panose="02040503050406030204" pitchFamily="18" charset="0"/>
                </a:rPr>
                <a:t>gây ô nhiễm nguồn nước và nguyên nhân nào do con người trực tiếp gây ra.</a:t>
              </a:r>
              <a:endParaRPr lang="en-US" sz="3000" b="1">
                <a:solidFill>
                  <a:srgbClr val="002060"/>
                </a:solidFill>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966" y="422831"/>
            <a:ext cx="3314690" cy="2047308"/>
          </a:xfrm>
          <a:prstGeom prst="rect">
            <a:avLst/>
          </a:prstGeom>
        </p:spPr>
      </p:pic>
    </p:spTree>
    <p:extLst>
      <p:ext uri="{BB962C8B-B14F-4D97-AF65-F5344CB8AC3E}">
        <p14:creationId xmlns:p14="http://schemas.microsoft.com/office/powerpoint/2010/main" val="32562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8" y="465565"/>
            <a:ext cx="6269503" cy="6392436"/>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0053" y="1001391"/>
            <a:ext cx="5563122" cy="4878904"/>
            <a:chOff x="718214" y="572516"/>
            <a:chExt cx="13417123" cy="708237"/>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718214" y="572516"/>
              <a:ext cx="13417123" cy="7082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602329"/>
              <a:ext cx="12454579" cy="638893"/>
            </a:xfrm>
            <a:prstGeom prst="rect">
              <a:avLst/>
            </a:prstGeom>
            <a:noFill/>
          </p:spPr>
          <p:txBody>
            <a:bodyPr wrap="square">
              <a:spAutoFit/>
            </a:bodyPr>
            <a:lstStyle/>
            <a:p>
              <a:pPr algn="just"/>
              <a:r>
                <a:rPr lang="nl-NL" sz="4000" b="1">
                  <a:solidFill>
                    <a:srgbClr val="002060"/>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Dấu hiệu </a:t>
              </a:r>
              <a:r>
                <a:rPr lang="nl-NL" sz="4000" b="1">
                  <a:solidFill>
                    <a:srgbClr val="002060"/>
                  </a:solidFill>
                  <a:latin typeface="Cambria" panose="02040503050406030204" pitchFamily="18" charset="0"/>
                  <a:ea typeface="Cambria" panose="02040503050406030204" pitchFamily="18" charset="0"/>
                </a:rPr>
                <a:t>chứng tỏ nước bị ô nhiễm.</a:t>
              </a:r>
              <a:endParaRPr lang="en-US" sz="4000" b="1">
                <a:solidFill>
                  <a:srgbClr val="002060"/>
                </a:solidFill>
                <a:latin typeface="Cambria" panose="02040503050406030204" pitchFamily="18" charset="0"/>
                <a:ea typeface="Cambria" panose="02040503050406030204" pitchFamily="18" charset="0"/>
              </a:endParaRPr>
            </a:p>
            <a:p>
              <a:pPr algn="just"/>
              <a:r>
                <a:rPr lang="nl-NL" sz="4000" b="1">
                  <a:solidFill>
                    <a:srgbClr val="002060"/>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Nguyên nhân </a:t>
              </a:r>
              <a:r>
                <a:rPr lang="nl-NL" sz="4000" b="1">
                  <a:solidFill>
                    <a:srgbClr val="002060"/>
                  </a:solidFill>
                  <a:latin typeface="Cambria" panose="02040503050406030204" pitchFamily="18" charset="0"/>
                  <a:ea typeface="Cambria" panose="02040503050406030204" pitchFamily="18" charset="0"/>
                </a:rPr>
                <a:t>gây ô nhiễm nguồn nước và nguyên nhân nào do con người trực tiếp gây ra.</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56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93894" y="436100"/>
            <a:ext cx="5788893" cy="2926079"/>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9" name="TextBox 8">
            <a:extLst>
              <a:ext uri="{FF2B5EF4-FFF2-40B4-BE49-F238E27FC236}">
                <a16:creationId xmlns:a16="http://schemas.microsoft.com/office/drawing/2014/main"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 đen, đục.</a:t>
            </a:r>
            <a:endParaRPr lang="en-US" sz="36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2308324"/>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Nước thải chưa được xử lí từ nhà máy thải trực tiếp ra môi trường.</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8007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52694" y="325338"/>
            <a:ext cx="6038632" cy="2994635"/>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mùi thuốc </a:t>
            </a:r>
          </a:p>
          <a:p>
            <a:pPr algn="ctr"/>
            <a:r>
              <a:rPr lang="en-US" sz="3600" b="1" i="0">
                <a:solidFill>
                  <a:srgbClr val="C00000"/>
                </a:solidFill>
                <a:effectLst/>
                <a:latin typeface="Cambria" panose="02040503050406030204" pitchFamily="18" charset="0"/>
              </a:rPr>
              <a:t>trừ sâu.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1754326"/>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phun thuốc trừ sâu có chứa các hóa chất độc hại.</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5976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369" y="444116"/>
            <a:ext cx="5881430" cy="298840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Trong nước có rác và chất bẩn.</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6595514" y="1996389"/>
            <a:ext cx="5066603" cy="1200329"/>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vứt rác thải xuống hồ nước.</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22577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46" y="494152"/>
            <a:ext cx="5643712" cy="2783619"/>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id="{FF6F49AC-3F83-46CA-AC9E-5A46576F40A2}"/>
              </a:ext>
            </a:extLst>
          </p:cNvPr>
          <p:cNvSpPr txBox="1"/>
          <p:nvPr/>
        </p:nvSpPr>
        <p:spPr>
          <a:xfrm>
            <a:off x="7397373" y="2038592"/>
            <a:ext cx="4039661" cy="646331"/>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Do lũ lụt gây ra.</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6718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409839" y="500842"/>
            <a:ext cx="9652901" cy="1447879"/>
            <a:chOff x="1147156" y="572516"/>
            <a:chExt cx="12988181" cy="70505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605539"/>
              <a:ext cx="12988181" cy="672031"/>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Nguyên nhân gây ô nhiễm nguồn nước do con người trực tiếp gây ra  </a:t>
              </a:r>
              <a:endParaRPr lang="en-US" sz="3600" b="1" dirty="0">
                <a:latin typeface="Cambria" panose="02040503050406030204" pitchFamily="18"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128413" y="2063513"/>
            <a:ext cx="4283037" cy="2164922"/>
          </a:xfrm>
          <a:prstGeom prst="rect">
            <a:avLst/>
          </a:prstGeom>
          <a:ln>
            <a:noFill/>
          </a:ln>
          <a:effectLst>
            <a:softEdge rad="112500"/>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988995" y="2052370"/>
            <a:ext cx="4414178" cy="2189048"/>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5354" y="4401672"/>
            <a:ext cx="4184562" cy="2126210"/>
          </a:xfrm>
          <a:prstGeom prst="rect">
            <a:avLst/>
          </a:prstGeom>
        </p:spPr>
      </p:pic>
    </p:spTree>
    <p:extLst>
      <p:ext uri="{BB962C8B-B14F-4D97-AF65-F5344CB8AC3E}">
        <p14:creationId xmlns:p14="http://schemas.microsoft.com/office/powerpoint/2010/main" val="14979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en-US" sz="3200" b="0" i="0">
                <a:solidFill>
                  <a:srgbClr val="333333"/>
                </a:solidFill>
                <a:effectLst/>
                <a:latin typeface="Cambria" panose="02040503050406030204" pitchFamily="18" charset="0"/>
              </a:rPr>
              <a:t>Nêu được nguyên nhân gây ra ô nhiễm nguồn nước, liên hệ thực tế ở gia đình và địa phương.</a:t>
            </a:r>
            <a:endParaRPr lang="en-US" sz="3200" b="0" i="0" dirty="0">
              <a:solidFill>
                <a:srgbClr val="333333"/>
              </a:solidFill>
              <a:effectLst/>
              <a:latin typeface="Cambria" panose="02040503050406030204" pitchFamily="18" charset="0"/>
            </a:endParaRPr>
          </a:p>
          <a:p>
            <a:pPr marL="457200" indent="-457200" algn="just">
              <a:buFontTx/>
              <a:buChar char="-"/>
            </a:pPr>
            <a:r>
              <a:rPr lang="en-US" sz="3200">
                <a:solidFill>
                  <a:srgbClr val="333333"/>
                </a:solidFill>
                <a:latin typeface="Cambria" panose="02040503050406030204" pitchFamily="18" charset="0"/>
              </a:rPr>
              <a:t>Nêu được sự cần thiết phải bảo vệ nguồn nước (nêu được tác hại của nước không sạch) và phải sử dụng tiết kiệm nước.</a:t>
            </a:r>
            <a:endParaRPr lang="en-US" sz="3200" dirty="0">
              <a:solidFill>
                <a:srgbClr val="333333"/>
              </a:solidFill>
              <a:latin typeface="Cambria" panose="02040503050406030204" pitchFamily="18" charset="0"/>
            </a:endParaRPr>
          </a:p>
          <a:p>
            <a:pPr marL="457200" indent="-457200" algn="just">
              <a:buFontTx/>
              <a:buChar char="-"/>
            </a:pPr>
            <a:r>
              <a:rPr lang="en-US" sz="3200" b="0" i="0">
                <a:solidFill>
                  <a:srgbClr val="333333"/>
                </a:solidFill>
                <a:effectLst/>
                <a:latin typeface="Cambria" panose="02040503050406030204" pitchFamily="18" charset="0"/>
              </a:rPr>
              <a:t>Thực hiện được và vận động những người xung quanh (gia đình và địa phương) cùng bảo vệ nguồn nước và sử dụng nước tiết kiệm.</a:t>
            </a:r>
          </a:p>
          <a:p>
            <a:pPr marL="457200" indent="-457200" algn="just">
              <a:buFontTx/>
              <a:buChar char="-"/>
            </a:pPr>
            <a:r>
              <a:rPr lang="en-US" sz="3200">
                <a:latin typeface="Cambria" panose="02040503050406030204" pitchFamily="18" charset="0"/>
              </a:rPr>
              <a:t>Trình bày được một số cách làm sạch nước, liên hệ thực tế về cách làm sạch nước ở gia đình và địa phương.</a:t>
            </a:r>
            <a:endParaRPr lang="en-US" sz="3200" dirty="0">
              <a:latin typeface="Cambria" panose="02040503050406030204" pitchFamily="18" charset="0"/>
            </a:endParaRPr>
          </a:p>
        </p:txBody>
      </p:sp>
    </p:spTree>
    <p:extLst>
      <p:ext uri="{BB962C8B-B14F-4D97-AF65-F5344CB8AC3E}">
        <p14:creationId xmlns:p14="http://schemas.microsoft.com/office/powerpoint/2010/main" val="3029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530996" y="472282"/>
            <a:ext cx="4368820" cy="1011745"/>
            <a:chOff x="6489" y="2646"/>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820" y="2646"/>
              <a:ext cx="4862" cy="1635"/>
            </a:xfrm>
            <a:prstGeom prst="roundRect">
              <a:avLst>
                <a:gd name="adj" fmla="val 50000"/>
              </a:avLst>
            </a:prstGeom>
            <a:solidFill>
              <a:srgbClr val="1D87D1"/>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489"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989351" y="2143593"/>
            <a:ext cx="10418164" cy="3170099"/>
          </a:xfrm>
          <a:prstGeom prst="rect">
            <a:avLst/>
          </a:prstGeom>
          <a:noFill/>
          <a:ln w="19050">
            <a:solidFill>
              <a:srgbClr val="00698E"/>
            </a:solidFill>
            <a:prstDash val="lgDash"/>
          </a:ln>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Các nguyên nhân gây ra ô nhiễm nguồn nước </a:t>
            </a:r>
            <a:r>
              <a:rPr lang="nl-NL" sz="4000" b="1">
                <a:solidFill>
                  <a:srgbClr val="00698E"/>
                </a:solidFill>
                <a:latin typeface="Cambria" panose="02040503050406030204" pitchFamily="18" charset="0"/>
                <a:ea typeface="Cambria" panose="02040503050406030204" pitchFamily="18" charset="0"/>
              </a:rPr>
              <a:t>có thể do con người và thiên nhiên gây ra, với các nguyên nhân trực tiếp do con người gây ra thì con người có thể chủ động khắc phục.</a:t>
            </a:r>
            <a:endParaRPr lang="en-US" sz="4000">
              <a:solidFill>
                <a:srgbClr val="00698E"/>
              </a:solidFill>
              <a:latin typeface="Cambria" panose="02040503050406030204" pitchFamily="18" charset="0"/>
              <a:ea typeface="Cambria" panose="020405030504060302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8ED6F2C9-2803-4467-9100-2890A875D33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1109272" y="-318059"/>
            <a:ext cx="2592425" cy="2592425"/>
          </a:xfrm>
          <a:prstGeom prst="rect">
            <a:avLst/>
          </a:prstGeom>
        </p:spPr>
      </p:pic>
      <p:cxnSp>
        <p:nvCxnSpPr>
          <p:cNvPr id="8" name="Straight Connector 7"/>
          <p:cNvCxnSpPr/>
          <p:nvPr/>
        </p:nvCxnSpPr>
        <p:spPr>
          <a:xfrm>
            <a:off x="5136775" y="3348318"/>
            <a:ext cx="2377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83705" y="334831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9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65623" y="1477846"/>
              <a:ext cx="5722299" cy="2123658"/>
            </a:xfrm>
            <a:prstGeom prst="rect">
              <a:avLst/>
            </a:prstGeom>
            <a:noFill/>
          </p:spPr>
          <p:txBody>
            <a:bodyPr wrap="square" rtlCol="0">
              <a:spAutoFit/>
            </a:bodyPr>
            <a:lstStyle/>
            <a:p>
              <a:pPr algn="ctr"/>
              <a:r>
                <a:rPr lang="en-US" sz="4400" b="1">
                  <a:solidFill>
                    <a:srgbClr val="00698E"/>
                  </a:solidFill>
                  <a:latin typeface="Cambria" panose="02040503050406030204" pitchFamily="18" charset="0"/>
                  <a:ea typeface="Cambria" panose="02040503050406030204" pitchFamily="18" charset="0"/>
                </a:rPr>
                <a:t>Em có biết nguyên nhân nào khác gây ô nhiễm nguồn nước?</a:t>
              </a:r>
            </a:p>
          </p:txBody>
        </p:sp>
      </p:grpSp>
    </p:spTree>
    <p:extLst>
      <p:ext uri="{BB962C8B-B14F-4D97-AF65-F5344CB8AC3E}">
        <p14:creationId xmlns:p14="http://schemas.microsoft.com/office/powerpoint/2010/main" val="38040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65623" y="1477846"/>
              <a:ext cx="5722299" cy="2554545"/>
            </a:xfrm>
            <a:prstGeom prst="rect">
              <a:avLst/>
            </a:prstGeom>
            <a:noFill/>
          </p:spPr>
          <p:txBody>
            <a:bodyPr wrap="square" rtlCol="0">
              <a:spAutoFit/>
            </a:bodyPr>
            <a:lstStyle/>
            <a:p>
              <a:pPr algn="ctr"/>
              <a:r>
                <a:rPr lang="nl-NL" sz="4000" b="1">
                  <a:solidFill>
                    <a:schemeClr val="accent6">
                      <a:lumMod val="50000"/>
                    </a:schemeClr>
                  </a:solidFill>
                  <a:latin typeface="Cambria" panose="02040503050406030204" pitchFamily="18" charset="0"/>
                  <a:ea typeface="Cambria" panose="02040503050406030204" pitchFamily="18" charset="0"/>
                </a:rPr>
                <a:t>Kể việc làm ở gia đình hoặc địa phương em đã và đang gây ô nhiễm nguồn nước.</a:t>
              </a:r>
              <a:endParaRPr lang="en-US" sz="80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127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2016955" y="1497185"/>
            <a:ext cx="8443692" cy="3913971"/>
          </a:xfrm>
          <a:prstGeom prst="rect">
            <a:avLst/>
          </a:prstGeom>
        </p:spPr>
      </p:pic>
    </p:spTree>
    <p:extLst>
      <p:ext uri="{BB962C8B-B14F-4D97-AF65-F5344CB8AC3E}">
        <p14:creationId xmlns:p14="http://schemas.microsoft.com/office/powerpoint/2010/main" val="34339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819" y="2315778"/>
            <a:ext cx="6975746" cy="4760273"/>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772317" y="447495"/>
            <a:ext cx="10644236" cy="162335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9294"/>
              <a:ext cx="12988181" cy="632096"/>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1. Hãy kể những bệnh con người có thể mắc phải khi sử dụng nguồn nước bị ô nhiễm?</a:t>
              </a:r>
            </a:p>
            <a:p>
              <a:pPr algn="just"/>
              <a:r>
                <a:rPr lang="en-US" sz="3200" b="1">
                  <a:solidFill>
                    <a:srgbClr val="333333"/>
                  </a:solidFill>
                  <a:latin typeface="Cambria" panose="02040503050406030204" pitchFamily="18" charset="0"/>
                </a:rPr>
                <a:t>2. Vì sao phải bảo vệ nguồn nước?</a:t>
              </a:r>
              <a:endParaRPr lang="en-US" sz="3200" b="1" i="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6357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423"/>
            <a:ext cx="6584577" cy="658457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584577" y="528178"/>
            <a:ext cx="5066602" cy="181161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05539"/>
              <a:ext cx="12988181" cy="566410"/>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Một số bệnh con người sẽ mắc phải khi sử dụng nguồn nước bị ô nhiễm.</a:t>
              </a:r>
              <a:endParaRPr lang="en-US" sz="3200" b="1" dirty="0">
                <a:latin typeface="Cambria" panose="02040503050406030204" pitchFamily="18" charset="0"/>
              </a:endParaRPr>
            </a:p>
          </p:txBody>
        </p:sp>
      </p:grpSp>
    </p:spTree>
    <p:extLst>
      <p:ext uri="{BB962C8B-B14F-4D97-AF65-F5344CB8AC3E}">
        <p14:creationId xmlns:p14="http://schemas.microsoft.com/office/powerpoint/2010/main" val="6456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705082" y="637077"/>
            <a:ext cx="10644236" cy="3416320"/>
          </a:xfrm>
          <a:prstGeom prst="rect">
            <a:avLst/>
          </a:prstGeom>
          <a:noFill/>
        </p:spPr>
        <p:txBody>
          <a:bodyPr wrap="square">
            <a:spAutoFit/>
          </a:bodyPr>
          <a:lstStyle/>
          <a:p>
            <a:pPr algn="just"/>
            <a:r>
              <a:rPr lang="nl-NL" sz="3600" b="1" i="1">
                <a:latin typeface="Cambria" panose="02040503050406030204" pitchFamily="18" charset="0"/>
                <a:ea typeface="Cambria" panose="02040503050406030204" pitchFamily="18" charset="0"/>
              </a:rPr>
              <a:t>+ Các bệnh con người có thể mắc do sử dụng nước bị ô nhiễm: đau mắt, đau bụng, ghẻ lở,…</a:t>
            </a:r>
            <a:endParaRPr lang="en-US" sz="3600" i="1">
              <a:latin typeface="Cambria" panose="02040503050406030204" pitchFamily="18" charset="0"/>
              <a:ea typeface="Cambria" panose="02040503050406030204" pitchFamily="18" charset="0"/>
            </a:endParaRPr>
          </a:p>
          <a:p>
            <a:pPr algn="just"/>
            <a:r>
              <a:rPr lang="nl-NL" sz="3600" b="1" i="1">
                <a:latin typeface="Cambria" panose="02040503050406030204" pitchFamily="18" charset="0"/>
                <a:ea typeface="Cambria" panose="02040503050406030204" pitchFamily="18" charset="0"/>
              </a:rPr>
              <a:t>+ Nếu không bảo vệ nguồn nước thì con người dễ bị mắc các bệnh về đường tiêu hóa, bệnh ngoài da và bệnh về mắt,… </a:t>
            </a:r>
            <a:r>
              <a:rPr lang="en-US" sz="3600" b="1" i="1">
                <a:latin typeface="Cambria" panose="02040503050406030204" pitchFamily="18" charset="0"/>
                <a:ea typeface="Cambria" panose="02040503050406030204" pitchFamily="18" charset="0"/>
              </a:rPr>
              <a:t>Vì vậy, cần phải bảo vệ nguồn nước.</a:t>
            </a:r>
            <a:endParaRPr lang="en-US" sz="36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18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72317" y="447495"/>
            <a:ext cx="10644236" cy="1166152"/>
            <a:chOff x="1147156" y="572516"/>
            <a:chExt cx="12988181" cy="65371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89294"/>
              <a:ext cx="12988181" cy="433792"/>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Quan sát hình 2, cho biết việc làm để bảo vệ nguồn nước và nêu tác dụng của việc làm đó.</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17" y="1760765"/>
            <a:ext cx="10266829" cy="3792841"/>
          </a:xfrm>
          <a:prstGeom prst="rect">
            <a:avLst/>
          </a:prstGeom>
        </p:spPr>
      </p:pic>
    </p:spTree>
    <p:extLst>
      <p:ext uri="{BB962C8B-B14F-4D97-AF65-F5344CB8AC3E}">
        <p14:creationId xmlns:p14="http://schemas.microsoft.com/office/powerpoint/2010/main" val="160138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20" y="403412"/>
            <a:ext cx="3720642" cy="2298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94" y="3024818"/>
            <a:ext cx="10266829" cy="3792841"/>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4823011" y="403412"/>
            <a:ext cx="6674223" cy="2043951"/>
            <a:chOff x="1147156" y="572516"/>
            <a:chExt cx="12988181" cy="58143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5814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147156" y="605539"/>
              <a:ext cx="12988181" cy="499048"/>
            </a:xfrm>
            <a:prstGeom prst="rect">
              <a:avLst/>
            </a:prstGeom>
            <a:noFill/>
          </p:spPr>
          <p:txBody>
            <a:bodyPr wrap="square">
              <a:spAutoFit/>
            </a:bodyPr>
            <a:lstStyle/>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Cho biết tên việc làm để bảo vệ nguồn nước.</a:t>
              </a:r>
            </a:p>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Nêu tác dụng của việc làm đó.</a:t>
              </a:r>
            </a:p>
          </p:txBody>
        </p:sp>
      </p:grpSp>
    </p:spTree>
    <p:extLst>
      <p:ext uri="{BB962C8B-B14F-4D97-AF65-F5344CB8AC3E}">
        <p14:creationId xmlns:p14="http://schemas.microsoft.com/office/powerpoint/2010/main" val="2651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66920" b="10282"/>
          <a:stretch/>
        </p:blipFill>
        <p:spPr>
          <a:xfrm>
            <a:off x="301670" y="387649"/>
            <a:ext cx="4820434" cy="4829809"/>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405718" y="1102659"/>
            <a:ext cx="6078069" cy="3859305"/>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dọn vệ sinh quanh bể nước và đổ rác đúng nơi quy định để vi sinh vật và chất bẩn bên ngoài không xâm nhập vào bể nước.</a:t>
              </a:r>
            </a:p>
          </p:txBody>
        </p:sp>
      </p:grpSp>
    </p:spTree>
    <p:extLst>
      <p:ext uri="{BB962C8B-B14F-4D97-AF65-F5344CB8AC3E}">
        <p14:creationId xmlns:p14="http://schemas.microsoft.com/office/powerpoint/2010/main" val="36084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1153471">
            <a:off x="1073777" y="190560"/>
            <a:ext cx="9452381" cy="7802395"/>
          </a:xfrm>
          <a:prstGeom prst="rect">
            <a:avLst/>
          </a:prstGeom>
        </p:spPr>
      </p:pic>
      <p:pic>
        <p:nvPicPr>
          <p:cNvPr id="8" name="Picture 7">
            <a:extLst>
              <a:ext uri="{FF2B5EF4-FFF2-40B4-BE49-F238E27FC236}">
                <a16:creationId xmlns:a16="http://schemas.microsoft.com/office/drawing/2014/main" id="{A095E8AB-5A63-074A-A137-64DC6908039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828800" y="2441745"/>
            <a:ext cx="8362552" cy="3300024"/>
          </a:xfrm>
          <a:prstGeom prst="rect">
            <a:avLst/>
          </a:prstGeom>
        </p:spPr>
      </p:pic>
    </p:spTree>
    <p:extLst>
      <p:ext uri="{BB962C8B-B14F-4D97-AF65-F5344CB8AC3E}">
        <p14:creationId xmlns:p14="http://schemas.microsoft.com/office/powerpoint/2010/main" val="230308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2556" r="34307" b="10282"/>
          <a:stretch/>
        </p:blipFill>
        <p:spPr>
          <a:xfrm>
            <a:off x="416858" y="321960"/>
            <a:ext cx="4907835" cy="4908946"/>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351588" y="1169895"/>
            <a:ext cx="6078069" cy="1963270"/>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81009"/>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vớt rác trên ao, hồ để làm sạch nguồn nước.</a:t>
              </a:r>
            </a:p>
          </p:txBody>
        </p:sp>
      </p:grpSp>
    </p:spTree>
    <p:extLst>
      <p:ext uri="{BB962C8B-B14F-4D97-AF65-F5344CB8AC3E}">
        <p14:creationId xmlns:p14="http://schemas.microsoft.com/office/powerpoint/2010/main" val="32413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610" b="9927"/>
          <a:stretch/>
        </p:blipFill>
        <p:spPr>
          <a:xfrm>
            <a:off x="403411" y="268170"/>
            <a:ext cx="5033831" cy="5016523"/>
          </a:xfrm>
          <a:prstGeom prst="rect">
            <a:avLst/>
          </a:prstGeom>
          <a:ln>
            <a:noFill/>
          </a:ln>
          <a:effectLst>
            <a:softEdge rad="112500"/>
          </a:effectLst>
        </p:spPr>
      </p:pic>
      <p:grpSp>
        <p:nvGrpSpPr>
          <p:cNvPr id="3" name="Group">
            <a:extLst>
              <a:ext uri="{FF2B5EF4-FFF2-40B4-BE49-F238E27FC236}">
                <a16:creationId xmlns:a16="http://schemas.microsoft.com/office/drawing/2014/main" id="{BC5BEAEB-E389-7C3C-041A-F2DB4F5AE20A}"/>
              </a:ext>
            </a:extLst>
          </p:cNvPr>
          <p:cNvGrpSpPr/>
          <p:nvPr/>
        </p:nvGrpSpPr>
        <p:grpSpPr>
          <a:xfrm>
            <a:off x="5464137" y="846778"/>
            <a:ext cx="6078069" cy="3859305"/>
            <a:chOff x="1147156" y="572516"/>
            <a:chExt cx="12988181" cy="53829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Bạn nhỏ phát hiện đường ống nước bị rò rỉ và đang báo người lớn để xử lí kịp thời, tránh các sinh vật, chất bẩn bên ngoài xâm nhập vào đường ống nước.</a:t>
              </a:r>
            </a:p>
          </p:txBody>
        </p:sp>
      </p:grpSp>
    </p:spTree>
    <p:extLst>
      <p:ext uri="{BB962C8B-B14F-4D97-AF65-F5344CB8AC3E}">
        <p14:creationId xmlns:p14="http://schemas.microsoft.com/office/powerpoint/2010/main" val="7748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65623" y="1477846"/>
              <a:ext cx="572229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Em biết</a:t>
              </a:r>
              <a:r>
                <a:rPr kumimoji="0" lang="en-US" sz="4400" b="1" i="0" u="none" strike="noStrike" kern="1200" cap="none" spc="0" normalizeH="0" noProof="0">
                  <a:ln>
                    <a:noFill/>
                  </a:ln>
                  <a:solidFill>
                    <a:srgbClr val="00698E"/>
                  </a:solidFill>
                  <a:effectLst/>
                  <a:uLnTx/>
                  <a:uFillTx/>
                  <a:latin typeface="Cambria" panose="02040503050406030204" pitchFamily="18" charset="0"/>
                  <a:ea typeface="Cambria" panose="02040503050406030204" pitchFamily="18" charset="0"/>
                  <a:cs typeface="+mn-cs"/>
                </a:rPr>
                <a:t> những việc làm nào khác để bảo vệ </a:t>
              </a: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nguồn nước?</a:t>
              </a:r>
            </a:p>
          </p:txBody>
        </p:sp>
      </p:grpSp>
      <p:grpSp>
        <p:nvGrpSpPr>
          <p:cNvPr id="6" name="Group 5"/>
          <p:cNvGrpSpPr/>
          <p:nvPr/>
        </p:nvGrpSpPr>
        <p:grpSpPr>
          <a:xfrm>
            <a:off x="4475748" y="659567"/>
            <a:ext cx="6287190" cy="4008686"/>
            <a:chOff x="4475748" y="659567"/>
            <a:chExt cx="6287190" cy="4008686"/>
          </a:xfrm>
        </p:grpSpPr>
        <p:sp>
          <p:nvSpPr>
            <p:cNvPr id="7" name="Oval Callout 6"/>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825282" y="1182012"/>
              <a:ext cx="5722299" cy="3416320"/>
            </a:xfrm>
            <a:prstGeom prst="rect">
              <a:avLst/>
            </a:prstGeom>
            <a:noFill/>
          </p:spPr>
          <p:txBody>
            <a:bodyPr wrap="square" rtlCol="0">
              <a:spAutoFit/>
            </a:bodyPr>
            <a:lstStyle/>
            <a:p>
              <a:pPr lvl="0" algn="ctr"/>
              <a:r>
                <a:rPr lang="en-US" sz="3600" b="1" i="1">
                  <a:solidFill>
                    <a:srgbClr val="C00000"/>
                  </a:solidFill>
                  <a:latin typeface="Cambria" panose="02040503050406030204" pitchFamily="18" charset="0"/>
                  <a:ea typeface="Cambria" panose="02040503050406030204" pitchFamily="18" charset="0"/>
                </a:rPr>
                <a:t>Không đổ rác bừa bãi; không đổ thức ăn và dầu mỡ thừa xuống cống và đường ống thoát nước; vệ sinh đường làng, ngõ xóm,…</a:t>
              </a:r>
              <a:endParaRPr kumimoji="0" lang="en-US" sz="72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556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65623" y="1477846"/>
              <a:ext cx="5722299" cy="2554545"/>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Nêu các việc làm để </a:t>
              </a:r>
            </a:p>
            <a:p>
              <a:pPr algn="ctr"/>
              <a:r>
                <a:rPr lang="en-US" sz="4000" b="1">
                  <a:solidFill>
                    <a:srgbClr val="0070C0"/>
                  </a:solidFill>
                  <a:latin typeface="Cambria" panose="02040503050406030204" pitchFamily="18" charset="0"/>
                  <a:ea typeface="Cambria" panose="02040503050406030204" pitchFamily="18" charset="0"/>
                </a:rPr>
                <a:t>vận động mọi người xung quanh cùng bảo vệ nguồn nước.</a:t>
              </a:r>
            </a:p>
          </p:txBody>
        </p:sp>
      </p:grpSp>
      <p:grpSp>
        <p:nvGrpSpPr>
          <p:cNvPr id="6" name="Group 5"/>
          <p:cNvGrpSpPr/>
          <p:nvPr/>
        </p:nvGrpSpPr>
        <p:grpSpPr>
          <a:xfrm>
            <a:off x="4475748" y="659567"/>
            <a:ext cx="6287190" cy="4008686"/>
            <a:chOff x="4475748" y="659567"/>
            <a:chExt cx="6287190" cy="4008686"/>
          </a:xfrm>
        </p:grpSpPr>
        <p:sp>
          <p:nvSpPr>
            <p:cNvPr id="7" name="Oval Callout 6"/>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825282" y="1182012"/>
              <a:ext cx="5722299" cy="3416320"/>
            </a:xfrm>
            <a:prstGeom prst="rect">
              <a:avLst/>
            </a:prstGeom>
            <a:noFill/>
          </p:spPr>
          <p:txBody>
            <a:bodyPr wrap="square" rtlCol="0">
              <a:spAutoFit/>
            </a:bodyPr>
            <a:lstStyle/>
            <a:p>
              <a:pPr lvl="0" algn="ctr"/>
              <a:r>
                <a:rPr lang="en-US" sz="3600" b="1" i="1">
                  <a:solidFill>
                    <a:srgbClr val="C00000"/>
                  </a:solidFill>
                  <a:latin typeface="Cambria" panose="02040503050406030204" pitchFamily="18" charset="0"/>
                  <a:ea typeface="Cambria" panose="02040503050406030204" pitchFamily="18" charset="0"/>
                </a:rPr>
                <a:t>Không đổ rác bừa bãi; không đổ thức ăn và dầu mỡ thừa xuống cống và đường ống thoát nước; vệ sinh đường làng, ngõ xóm,…</a:t>
              </a:r>
              <a:endParaRPr kumimoji="0" lang="en-US" sz="72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378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585" y="1862247"/>
            <a:ext cx="4434168" cy="470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49" y="3962322"/>
            <a:ext cx="4268321" cy="2609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49" y="537041"/>
            <a:ext cx="4268321" cy="3201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a:extLst>
              <a:ext uri="{FF2B5EF4-FFF2-40B4-BE49-F238E27FC236}">
                <a16:creationId xmlns:a16="http://schemas.microsoft.com/office/drawing/2014/main" id="{BC5BEAEB-E389-7C3C-041A-F2DB4F5AE20A}"/>
              </a:ext>
            </a:extLst>
          </p:cNvPr>
          <p:cNvGrpSpPr/>
          <p:nvPr/>
        </p:nvGrpSpPr>
        <p:grpSpPr>
          <a:xfrm>
            <a:off x="5474634" y="355335"/>
            <a:ext cx="6078069" cy="1298653"/>
            <a:chOff x="1147156" y="572516"/>
            <a:chExt cx="12988181" cy="398424"/>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434506" y="605539"/>
              <a:ext cx="12413487" cy="329111"/>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Vẽ tranh cổ động bảo vệ nguồn nước.</a:t>
              </a:r>
            </a:p>
          </p:txBody>
        </p:sp>
      </p:grpSp>
    </p:spTree>
    <p:extLst>
      <p:ext uri="{BB962C8B-B14F-4D97-AF65-F5344CB8AC3E}">
        <p14:creationId xmlns:p14="http://schemas.microsoft.com/office/powerpoint/2010/main" val="30118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igon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2800" y="0"/>
            <a:ext cx="5029200" cy="672352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92" y="2790684"/>
            <a:ext cx="5903707" cy="3932845"/>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703730" y="503252"/>
            <a:ext cx="6078069" cy="1307965"/>
            <a:chOff x="1147156" y="572516"/>
            <a:chExt cx="12988181" cy="401281"/>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434506" y="605539"/>
              <a:ext cx="12413487" cy="368258"/>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Tham gia thu gom rác, dọn vệ sinh môi trường.</a:t>
              </a:r>
            </a:p>
          </p:txBody>
        </p:sp>
      </p:grpSp>
    </p:spTree>
    <p:extLst>
      <p:ext uri="{BB962C8B-B14F-4D97-AF65-F5344CB8AC3E}">
        <p14:creationId xmlns:p14="http://schemas.microsoft.com/office/powerpoint/2010/main" val="19210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359" y="442589"/>
            <a:ext cx="10675021" cy="6187976"/>
          </a:xfrm>
          <a:prstGeom prst="rect">
            <a:avLst/>
          </a:prstGeom>
        </p:spPr>
      </p:pic>
    </p:spTree>
    <p:extLst>
      <p:ext uri="{BB962C8B-B14F-4D97-AF65-F5344CB8AC3E}">
        <p14:creationId xmlns:p14="http://schemas.microsoft.com/office/powerpoint/2010/main" val="3848374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772682" y="1324821"/>
            <a:ext cx="8445287" cy="3914423"/>
            <a:chOff x="1772682" y="1324821"/>
            <a:chExt cx="8445287" cy="3914423"/>
          </a:xfrm>
        </p:grpSpPr>
        <p:sp>
          <p:nvSpPr>
            <p:cNvPr id="3" name="圆角矩形 2"/>
            <p:cNvSpPr/>
            <p:nvPr/>
          </p:nvSpPr>
          <p:spPr>
            <a:xfrm>
              <a:off x="1772682" y="1324821"/>
              <a:ext cx="8445287" cy="3914423"/>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7" name="圆角矩形 2"/>
            <p:cNvSpPr/>
            <p:nvPr/>
          </p:nvSpPr>
          <p:spPr>
            <a:xfrm>
              <a:off x="1967286" y="1484651"/>
              <a:ext cx="8091115" cy="3621922"/>
            </a:xfrm>
            <a:prstGeom prst="roundRect">
              <a:avLst>
                <a:gd name="adj" fmla="val 8194"/>
              </a:avLst>
            </a:prstGeom>
            <a:noFill/>
            <a:ln w="28575">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grpSp>
        <p:nvGrpSpPr>
          <p:cNvPr id="10" name="组合 12"/>
          <p:cNvGrpSpPr/>
          <p:nvPr/>
        </p:nvGrpSpPr>
        <p:grpSpPr>
          <a:xfrm>
            <a:off x="4555086" y="999177"/>
            <a:ext cx="2936182" cy="749183"/>
            <a:chOff x="6487" y="1231"/>
            <a:chExt cx="6226" cy="1367"/>
          </a:xfrm>
        </p:grpSpPr>
        <p:sp>
          <p:nvSpPr>
            <p:cNvPr id="11" name="圆角矩形 10"/>
            <p:cNvSpPr/>
            <p:nvPr/>
          </p:nvSpPr>
          <p:spPr>
            <a:xfrm>
              <a:off x="6487" y="1231"/>
              <a:ext cx="6226" cy="1367"/>
            </a:xfrm>
            <a:prstGeom prst="roundRect">
              <a:avLst>
                <a:gd name="adj" fmla="val 50000"/>
              </a:avLst>
            </a:prstGeom>
            <a:gradFill>
              <a:gsLst>
                <a:gs pos="0">
                  <a:srgbClr val="157CC7"/>
                </a:gs>
                <a:gs pos="100000">
                  <a:srgbClr val="309BE3"/>
                </a:gs>
              </a:gsLst>
              <a:lin ang="16620000" scaled="0"/>
            </a:gra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12" name="文本框 11"/>
            <p:cNvSpPr txBox="1"/>
            <p:nvPr/>
          </p:nvSpPr>
          <p:spPr>
            <a:xfrm>
              <a:off x="6986" y="1300"/>
              <a:ext cx="5228" cy="10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3" name="Picture 12"/>
          <p:cNvPicPr>
            <a:picLocks noChangeAspect="1"/>
          </p:cNvPicPr>
          <p:nvPr/>
        </p:nvPicPr>
        <p:blipFill rotWithShape="1">
          <a:blip r:embed="rId3"/>
          <a:srcRect l="83406" t="7861"/>
          <a:stretch/>
        </p:blipFill>
        <p:spPr>
          <a:xfrm>
            <a:off x="1772682" y="1854625"/>
            <a:ext cx="8152695" cy="3145682"/>
          </a:xfrm>
          <a:prstGeom prst="rect">
            <a:avLst/>
          </a:prstGeom>
        </p:spPr>
      </p:pic>
    </p:spTree>
    <p:extLst>
      <p:ext uri="{BB962C8B-B14F-4D97-AF65-F5344CB8AC3E}">
        <p14:creationId xmlns:p14="http://schemas.microsoft.com/office/powerpoint/2010/main" val="29728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B3F7C3-2725-5263-C864-01F3F858B896}"/>
              </a:ext>
            </a:extLst>
          </p:cNvPr>
          <p:cNvGrpSpPr/>
          <p:nvPr/>
        </p:nvGrpSpPr>
        <p:grpSpPr>
          <a:xfrm>
            <a:off x="2133904" y="564551"/>
            <a:ext cx="7475858" cy="1257112"/>
            <a:chOff x="1070155" y="631768"/>
            <a:chExt cx="8988245" cy="1257112"/>
          </a:xfrm>
        </p:grpSpPr>
        <p:sp>
          <p:nvSpPr>
            <p:cNvPr id="3" name="Speech Bubble: Rectangle with Corners Rounded 1">
              <a:extLst>
                <a:ext uri="{FF2B5EF4-FFF2-40B4-BE49-F238E27FC236}">
                  <a16:creationId xmlns:a16="http://schemas.microsoft.com/office/drawing/2014/main" id="{0349AC73-3CDE-1231-3EFA-E0871D76D309}"/>
                </a:ext>
              </a:extLst>
            </p:cNvPr>
            <p:cNvSpPr/>
            <p:nvPr/>
          </p:nvSpPr>
          <p:spPr>
            <a:xfrm>
              <a:off x="1332807" y="631768"/>
              <a:ext cx="8725592" cy="1257112"/>
            </a:xfrm>
            <a:prstGeom prst="wedgeRoundRectCallout">
              <a:avLst>
                <a:gd name="adj1" fmla="val -56261"/>
                <a:gd name="adj2" fmla="val 37500"/>
                <a:gd name="adj3" fmla="val 16667"/>
              </a:avLst>
            </a:prstGeom>
            <a:solidFill>
              <a:schemeClr val="bg1"/>
            </a:solidFill>
            <a:ln w="28575">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C16D07-94BE-0F0D-4F75-DC5524D7BB21}"/>
                </a:ext>
              </a:extLst>
            </p:cNvPr>
            <p:cNvSpPr txBox="1"/>
            <p:nvPr/>
          </p:nvSpPr>
          <p:spPr>
            <a:xfrm>
              <a:off x="1070155" y="815856"/>
              <a:ext cx="8988245" cy="830997"/>
            </a:xfrm>
            <a:prstGeom prst="rect">
              <a:avLst/>
            </a:prstGeom>
            <a:noFill/>
          </p:spPr>
          <p:txBody>
            <a:bodyPr wrap="square">
              <a:spAutoFit/>
            </a:bodyPr>
            <a:lstStyle/>
            <a:p>
              <a:pPr algn="ctr"/>
              <a:r>
                <a:rPr lang="en-US" sz="4800" b="1" i="0">
                  <a:solidFill>
                    <a:srgbClr val="002060"/>
                  </a:solidFill>
                  <a:effectLst/>
                  <a:latin typeface="Cambria" panose="02040503050406030204" pitchFamily="18" charset="0"/>
                </a:rPr>
                <a:t>Nước mưa từ đâu ra?</a:t>
              </a:r>
              <a:endParaRPr lang="en-US" sz="4800" b="1" dirty="0">
                <a:solidFill>
                  <a:srgbClr val="002060"/>
                </a:solidFill>
                <a:latin typeface="Cambria" panose="02040503050406030204" pitchFamily="18" charset="0"/>
              </a:endParaRPr>
            </a:p>
          </p:txBody>
        </p:sp>
      </p:grpSp>
      <p:grpSp>
        <p:nvGrpSpPr>
          <p:cNvPr id="6" name="Group 5">
            <a:extLst>
              <a:ext uri="{FF2B5EF4-FFF2-40B4-BE49-F238E27FC236}">
                <a16:creationId xmlns:a16="http://schemas.microsoft.com/office/drawing/2014/main" id="{2CFD57EE-9B3D-29B9-6063-D8724F8CC42C}"/>
              </a:ext>
            </a:extLst>
          </p:cNvPr>
          <p:cNvGrpSpPr/>
          <p:nvPr/>
        </p:nvGrpSpPr>
        <p:grpSpPr>
          <a:xfrm>
            <a:off x="1334726" y="3023831"/>
            <a:ext cx="4537107" cy="1200329"/>
            <a:chOff x="6830721" y="2855352"/>
            <a:chExt cx="4537107" cy="1200329"/>
          </a:xfrm>
          <a:solidFill>
            <a:sysClr val="window" lastClr="FFFFFF"/>
          </a:solidFill>
        </p:grpSpPr>
        <p:sp>
          <p:nvSpPr>
            <p:cNvPr id="7"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964A198-5458-9D53-925A-DD870714A37D}"/>
                </a:ext>
              </a:extLst>
            </p:cNvPr>
            <p:cNvSpPr txBox="1"/>
            <p:nvPr/>
          </p:nvSpPr>
          <p:spPr>
            <a:xfrm>
              <a:off x="6956191" y="2855352"/>
              <a:ext cx="4153489" cy="1200329"/>
            </a:xfrm>
            <a:prstGeom prst="rect">
              <a:avLst/>
            </a:prstGeom>
            <a:noFill/>
          </p:spPr>
          <p:txBody>
            <a:bodyPr wrap="square" rtlCol="0">
              <a:spAutoFit/>
            </a:bodyPr>
            <a:lstStyle/>
            <a:p>
              <a:pPr algn="ctr"/>
              <a:r>
                <a:rPr lang="en-US" sz="2400" b="1">
                  <a:latin typeface="Cambria" panose="02040503050406030204" pitchFamily="18" charset="0"/>
                  <a:ea typeface="Cambria" panose="02040503050406030204" pitchFamily="18" charset="0"/>
                </a:rPr>
                <a:t>Mưa được tạo ra từ các hạt nước lớn trong đám mây đen rơi xuống.</a:t>
              </a:r>
              <a:endParaRPr lang="en-US" sz="2400" b="1" dirty="0">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0"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2153F51-A2CA-2A79-CF27-339FA1907D99}"/>
                </a:ext>
              </a:extLst>
            </p:cNvPr>
            <p:cNvSpPr txBox="1"/>
            <p:nvPr/>
          </p:nvSpPr>
          <p:spPr>
            <a:xfrm>
              <a:off x="1424624" y="2967219"/>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Cambria" panose="02040503050406030204" pitchFamily="18" charset="0"/>
                </a:rPr>
                <a:t>Mưa</a:t>
              </a:r>
              <a:r>
                <a:rPr kumimoji="0" lang="en-US" sz="2400" b="1" i="0" u="none" strike="noStrike" kern="0" cap="none" spc="0" normalizeH="0" noProof="0">
                  <a:ln>
                    <a:noFill/>
                  </a:ln>
                  <a:solidFill>
                    <a:prstClr val="black"/>
                  </a:solidFill>
                  <a:effectLst/>
                  <a:uLnTx/>
                  <a:uFillTx/>
                  <a:latin typeface="Cambria" panose="02040503050406030204" pitchFamily="18" charset="0"/>
                </a:rPr>
                <a:t> được tạo ra từ đám mây trắng rơi xuống.</a:t>
              </a:r>
              <a:endParaRPr kumimoji="0" lang="en-US" sz="2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2" name="Group 11">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3"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D08FD43-50ED-B6A5-D28F-A5443EFFE786}"/>
                </a:ext>
              </a:extLst>
            </p:cNvPr>
            <p:cNvSpPr txBox="1"/>
            <p:nvPr/>
          </p:nvSpPr>
          <p:spPr>
            <a:xfrm>
              <a:off x="1438043" y="4953025"/>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a:ln>
                    <a:noFill/>
                  </a:ln>
                  <a:solidFill>
                    <a:prstClr val="black"/>
                  </a:solidFill>
                  <a:effectLst/>
                  <a:uLnTx/>
                  <a:uFillTx/>
                  <a:latin typeface="Cambria" panose="02040503050406030204" pitchFamily="18" charset="0"/>
                </a:rPr>
                <a:t>Mưa</a:t>
              </a:r>
              <a:r>
                <a:rPr kumimoji="0" lang="pt-BR" sz="2400" b="1" i="0" u="none" strike="noStrike" kern="0" cap="none" spc="0" normalizeH="0" noProof="0">
                  <a:ln>
                    <a:noFill/>
                  </a:ln>
                  <a:solidFill>
                    <a:prstClr val="black"/>
                  </a:solidFill>
                  <a:effectLst/>
                  <a:uLnTx/>
                  <a:uFillTx/>
                  <a:latin typeface="Cambria" panose="02040503050406030204" pitchFamily="18" charset="0"/>
                </a:rPr>
                <a:t> được tạo ra từ nước biển bốc hơi.</a:t>
              </a:r>
              <a:endParaRPr kumimoji="0" lang="pt-BR" sz="2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5" name="Group 14">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6"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ACA628D-E78B-5F33-4298-A4B890C05984}"/>
                </a:ext>
              </a:extLst>
            </p:cNvPr>
            <p:cNvSpPr txBox="1"/>
            <p:nvPr/>
          </p:nvSpPr>
          <p:spPr>
            <a:xfrm>
              <a:off x="7486434" y="4839155"/>
              <a:ext cx="31762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400" b="1" kern="0">
                  <a:solidFill>
                    <a:prstClr val="black"/>
                  </a:solidFill>
                  <a:latin typeface="Cambria" panose="02040503050406030204" pitchFamily="18" charset="0"/>
                </a:rPr>
                <a:t>Mưa được tạo ra từ các dòng sông, suối.</a:t>
              </a:r>
              <a:endParaRPr kumimoji="0" lang="pt-BR" sz="24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18" name="Picture 17">
            <a:extLst>
              <a:ext uri="{FF2B5EF4-FFF2-40B4-BE49-F238E27FC236}">
                <a16:creationId xmlns:a16="http://schemas.microsoft.com/office/drawing/2014/main" id="{62904F2A-A9C4-5F91-5770-E6839215D4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5613685" y="3168708"/>
            <a:ext cx="953350" cy="857536"/>
          </a:xfrm>
          <a:prstGeom prst="rect">
            <a:avLst/>
          </a:prstGeom>
        </p:spPr>
      </p:pic>
      <p:pic>
        <p:nvPicPr>
          <p:cNvPr id="19" name="Picture 18">
            <a:extLst>
              <a:ext uri="{FF2B5EF4-FFF2-40B4-BE49-F238E27FC236}">
                <a16:creationId xmlns:a16="http://schemas.microsoft.com/office/drawing/2014/main" id="{2855B090-AEBD-587E-1282-1F6254B979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0" name="Picture 19">
            <a:extLst>
              <a:ext uri="{FF2B5EF4-FFF2-40B4-BE49-F238E27FC236}">
                <a16:creationId xmlns:a16="http://schemas.microsoft.com/office/drawing/2014/main" id="{659E4CB2-5388-ADB7-203F-BD1333DA47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1" name="Picture 20">
            <a:extLst>
              <a:ext uri="{FF2B5EF4-FFF2-40B4-BE49-F238E27FC236}">
                <a16:creationId xmlns:a16="http://schemas.microsoft.com/office/drawing/2014/main" id="{CD0979DD-CF35-DCBB-2F47-A99F97AB02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2" name="Picture 21">
            <a:extLst>
              <a:ext uri="{FF2B5EF4-FFF2-40B4-BE49-F238E27FC236}">
                <a16:creationId xmlns:a16="http://schemas.microsoft.com/office/drawing/2014/main" id="{32F90759-71F7-663C-B803-563692B6EE44}"/>
              </a:ext>
            </a:extLst>
          </p:cNvPr>
          <p:cNvPicPr>
            <a:picLocks noChangeAspect="1"/>
          </p:cNvPicPr>
          <p:nvPr/>
        </p:nvPicPr>
        <p:blipFill>
          <a:blip r:embed="rId6"/>
          <a:stretch>
            <a:fillRect/>
          </a:stretch>
        </p:blipFill>
        <p:spPr>
          <a:xfrm>
            <a:off x="115293" y="2899037"/>
            <a:ext cx="1475271" cy="1492036"/>
          </a:xfrm>
          <a:prstGeom prst="rect">
            <a:avLst/>
          </a:prstGeom>
        </p:spPr>
      </p:pic>
      <p:pic>
        <p:nvPicPr>
          <p:cNvPr id="23" name="Picture 22">
            <a:extLst>
              <a:ext uri="{FF2B5EF4-FFF2-40B4-BE49-F238E27FC236}">
                <a16:creationId xmlns:a16="http://schemas.microsoft.com/office/drawing/2014/main" id="{1CF83CBD-7B92-DAC0-E699-FD96AB7CC3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10205" y="2903065"/>
            <a:ext cx="1385564" cy="1400861"/>
          </a:xfrm>
          <a:prstGeom prst="rect">
            <a:avLst/>
          </a:prstGeom>
        </p:spPr>
      </p:pic>
      <p:pic>
        <p:nvPicPr>
          <p:cNvPr id="24" name="Picture 23">
            <a:extLst>
              <a:ext uri="{FF2B5EF4-FFF2-40B4-BE49-F238E27FC236}">
                <a16:creationId xmlns:a16="http://schemas.microsoft.com/office/drawing/2014/main" id="{A696C636-F2CB-FB6F-FCD1-22FC5DD8DBE5}"/>
              </a:ext>
            </a:extLst>
          </p:cNvPr>
          <p:cNvPicPr>
            <a:picLocks noChangeAspect="1"/>
          </p:cNvPicPr>
          <p:nvPr/>
        </p:nvPicPr>
        <p:blipFill rotWithShape="1">
          <a:blip r:embed="rId8"/>
          <a:srcRect r="50703"/>
          <a:stretch/>
        </p:blipFill>
        <p:spPr>
          <a:xfrm>
            <a:off x="105384" y="4730954"/>
            <a:ext cx="1487889" cy="1570786"/>
          </a:xfrm>
          <a:prstGeom prst="rect">
            <a:avLst/>
          </a:prstGeom>
        </p:spPr>
      </p:pic>
      <p:pic>
        <p:nvPicPr>
          <p:cNvPr id="25" name="Picture 24">
            <a:extLst>
              <a:ext uri="{FF2B5EF4-FFF2-40B4-BE49-F238E27FC236}">
                <a16:creationId xmlns:a16="http://schemas.microsoft.com/office/drawing/2014/main" id="{6FD2D61C-5215-D9DC-4C9D-97419654DF87}"/>
              </a:ext>
            </a:extLst>
          </p:cNvPr>
          <p:cNvPicPr>
            <a:picLocks noChangeAspect="1"/>
          </p:cNvPicPr>
          <p:nvPr/>
        </p:nvPicPr>
        <p:blipFill>
          <a:blip r:embed="rId9"/>
          <a:stretch>
            <a:fillRect/>
          </a:stretch>
        </p:blipFill>
        <p:spPr>
          <a:xfrm>
            <a:off x="6401796" y="4645417"/>
            <a:ext cx="1365186" cy="1570786"/>
          </a:xfrm>
          <a:prstGeom prst="rect">
            <a:avLst/>
          </a:prstGeom>
        </p:spPr>
      </p:pic>
    </p:spTree>
    <p:extLst>
      <p:ext uri="{BB962C8B-B14F-4D97-AF65-F5344CB8AC3E}">
        <p14:creationId xmlns:p14="http://schemas.microsoft.com/office/powerpoint/2010/main" val="366377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4*#ppt_w"/>
                                          </p:val>
                                        </p:tav>
                                        <p:tav tm="100000">
                                          <p:val>
                                            <p:strVal val="#ppt_w"/>
                                          </p:val>
                                        </p:tav>
                                      </p:tavLst>
                                    </p:anim>
                                    <p:anim calcmode="lin" valueType="num">
                                      <p:cBhvr>
                                        <p:cTn id="14"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strVal val="4*#ppt_w"/>
                                          </p:val>
                                        </p:tav>
                                        <p:tav tm="100000">
                                          <p:val>
                                            <p:strVal val="#ppt_w"/>
                                          </p:val>
                                        </p:tav>
                                      </p:tavLst>
                                    </p:anim>
                                    <p:anim calcmode="lin" valueType="num">
                                      <p:cBhvr>
                                        <p:cTn id="21"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strVal val="4*#ppt_w"/>
                                          </p:val>
                                        </p:tav>
                                        <p:tav tm="100000">
                                          <p:val>
                                            <p:strVal val="#ppt_w"/>
                                          </p:val>
                                        </p:tav>
                                      </p:tavLst>
                                    </p:anim>
                                    <p:anim calcmode="lin" valueType="num">
                                      <p:cBhvr>
                                        <p:cTn id="2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strVal val="4*#ppt_w"/>
                                          </p:val>
                                        </p:tav>
                                        <p:tav tm="100000">
                                          <p:val>
                                            <p:strVal val="#ppt_w"/>
                                          </p:val>
                                        </p:tav>
                                      </p:tavLst>
                                    </p:anim>
                                    <p:anim calcmode="lin" valueType="num">
                                      <p:cBhvr>
                                        <p:cTn id="35"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B3F7C3-2725-5263-C864-01F3F858B896}"/>
              </a:ext>
            </a:extLst>
          </p:cNvPr>
          <p:cNvGrpSpPr/>
          <p:nvPr/>
        </p:nvGrpSpPr>
        <p:grpSpPr>
          <a:xfrm>
            <a:off x="1651387" y="247501"/>
            <a:ext cx="9768112" cy="1979006"/>
            <a:chOff x="1332807" y="631767"/>
            <a:chExt cx="8725592" cy="1467765"/>
          </a:xfrm>
        </p:grpSpPr>
        <p:sp>
          <p:nvSpPr>
            <p:cNvPr id="3" name="Speech Bubble: Rectangle with Corners Rounded 1">
              <a:extLst>
                <a:ext uri="{FF2B5EF4-FFF2-40B4-BE49-F238E27FC236}">
                  <a16:creationId xmlns:a16="http://schemas.microsoft.com/office/drawing/2014/main" id="{0349AC73-3CDE-1231-3EFA-E0871D76D309}"/>
                </a:ext>
              </a:extLst>
            </p:cNvPr>
            <p:cNvSpPr/>
            <p:nvPr/>
          </p:nvSpPr>
          <p:spPr>
            <a:xfrm>
              <a:off x="1332807" y="631767"/>
              <a:ext cx="8725592" cy="1467765"/>
            </a:xfrm>
            <a:prstGeom prst="wedgeRoundRectCallout">
              <a:avLst>
                <a:gd name="adj1" fmla="val -56261"/>
                <a:gd name="adj2" fmla="val 37500"/>
                <a:gd name="adj3" fmla="val 16667"/>
              </a:avLst>
            </a:prstGeom>
            <a:solidFill>
              <a:schemeClr val="bg1"/>
            </a:solidFill>
            <a:ln w="28575">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C16D07-94BE-0F0D-4F75-DC5524D7BB21}"/>
                </a:ext>
              </a:extLst>
            </p:cNvPr>
            <p:cNvSpPr txBox="1"/>
            <p:nvPr/>
          </p:nvSpPr>
          <p:spPr>
            <a:xfrm>
              <a:off x="1376370" y="673081"/>
              <a:ext cx="8559551" cy="1301129"/>
            </a:xfrm>
            <a:prstGeom prst="rect">
              <a:avLst/>
            </a:prstGeom>
            <a:noFill/>
          </p:spPr>
          <p:txBody>
            <a:bodyPr wrap="square">
              <a:spAutoFit/>
            </a:bodyPr>
            <a:lstStyle/>
            <a:p>
              <a:pPr algn="just"/>
              <a:r>
                <a:rPr lang="en-US" sz="3600" b="1" i="0">
                  <a:solidFill>
                    <a:srgbClr val="333333"/>
                  </a:solidFill>
                  <a:effectLst/>
                  <a:latin typeface="Cambria" panose="02040503050406030204" pitchFamily="18" charset="0"/>
                </a:rPr>
                <a:t>“Hơi nước trong không khí lạnh dần</a:t>
              </a:r>
              <a:r>
                <a:rPr lang="en-US" sz="3600" b="1" i="0">
                  <a:solidFill>
                    <a:srgbClr val="FF0000"/>
                  </a:solidFill>
                  <a:effectLst/>
                  <a:latin typeface="Cambria" panose="02040503050406030204" pitchFamily="18" charset="0"/>
                </a:rPr>
                <a:t>….</a:t>
              </a:r>
              <a:r>
                <a:rPr lang="en-US" sz="3600" b="1" i="0">
                  <a:solidFill>
                    <a:srgbClr val="333333"/>
                  </a:solidFill>
                  <a:effectLst/>
                  <a:latin typeface="Cambria" panose="02040503050406030204" pitchFamily="18" charset="0"/>
                </a:rPr>
                <a:t> thành những giọt nước nhỏ li ti và hợp thành những đám mây trắng.” </a:t>
              </a:r>
              <a:r>
                <a:rPr lang="en-US" sz="3600" b="1" i="0">
                  <a:solidFill>
                    <a:srgbClr val="002060"/>
                  </a:solidFill>
                  <a:effectLst/>
                  <a:latin typeface="Cambria" panose="02040503050406030204" pitchFamily="18" charset="0"/>
                </a:rPr>
                <a:t>Từ còn thiếu là gì?</a:t>
              </a:r>
              <a:endParaRPr lang="en-US" sz="3600" b="1" dirty="0">
                <a:solidFill>
                  <a:srgbClr val="002060"/>
                </a:solidFill>
                <a:latin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084855"/>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Ngưng</a:t>
              </a:r>
              <a:r>
                <a:rPr kumimoji="0" lang="en-US" sz="4000" b="1" i="0" u="none" strike="noStrike" kern="1200" cap="none" spc="0" normalizeH="0" noProof="0">
                  <a:ln>
                    <a:noFill/>
                  </a:ln>
                  <a:solidFill>
                    <a:prstClr val="black"/>
                  </a:solidFill>
                  <a:effectLst/>
                  <a:uLnTx/>
                  <a:uFillTx/>
                  <a:latin typeface="Cambria" panose="02040503050406030204" pitchFamily="18" charset="0"/>
                  <a:ea typeface="+mn-ea"/>
                  <a:cs typeface="+mn-cs"/>
                </a:rPr>
                <a:t> tụ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Cambria" panose="02040503050406030204" pitchFamily="18" charset="0"/>
                </a:rPr>
                <a:t>Bay hơi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61486" y="4901904"/>
            <a:ext cx="4647038" cy="1129886"/>
            <a:chOff x="871444" y="4872764"/>
            <a:chExt cx="4647038"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71444" y="5045686"/>
              <a:ext cx="42808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solidFill>
                    <a:prstClr val="black"/>
                  </a:solidFill>
                  <a:latin typeface="Cambria" panose="02040503050406030204" pitchFamily="18" charset="0"/>
                </a:rPr>
                <a:t>Đông đặc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587540" y="4915912"/>
              <a:ext cx="3460024" cy="70788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Nóng</a:t>
              </a:r>
              <a:r>
                <a:rPr kumimoji="0" lang="en-US" sz="4000" b="1" i="0" u="none" strike="noStrike" kern="1200" cap="none" spc="0" normalizeH="0" noProof="0">
                  <a:ln>
                    <a:noFill/>
                  </a:ln>
                  <a:solidFill>
                    <a:prstClr val="black"/>
                  </a:solidFill>
                  <a:effectLst/>
                  <a:uLnTx/>
                  <a:uFillTx/>
                  <a:latin typeface="Cambria" panose="02040503050406030204" pitchFamily="18" charset="0"/>
                  <a:ea typeface="+mn-ea"/>
                  <a:cs typeface="+mn-cs"/>
                </a:rPr>
                <a:t> chảy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6"/>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8"/>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9"/>
          <a:stretch>
            <a:fillRect/>
          </a:stretch>
        </p:blipFill>
        <p:spPr>
          <a:xfrm>
            <a:off x="6290376" y="4614463"/>
            <a:ext cx="1365186" cy="1570786"/>
          </a:xfrm>
          <a:prstGeom prst="rect">
            <a:avLst/>
          </a:prstGeom>
        </p:spPr>
      </p:pic>
    </p:spTree>
    <p:extLst>
      <p:ext uri="{BB962C8B-B14F-4D97-AF65-F5344CB8AC3E}">
        <p14:creationId xmlns:p14="http://schemas.microsoft.com/office/powerpoint/2010/main" val="10411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4*#ppt_w"/>
                                          </p:val>
                                        </p:tav>
                                        <p:tav tm="100000">
                                          <p:val>
                                            <p:strVal val="#ppt_w"/>
                                          </p:val>
                                        </p:tav>
                                      </p:tavLst>
                                    </p:anim>
                                    <p:anim calcmode="lin" valueType="num">
                                      <p:cBhvr>
                                        <p:cTn id="14"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strVal val="4*#ppt_w"/>
                                          </p:val>
                                        </p:tav>
                                        <p:tav tm="100000">
                                          <p:val>
                                            <p:strVal val="#ppt_w"/>
                                          </p:val>
                                        </p:tav>
                                      </p:tavLst>
                                    </p:anim>
                                    <p:anim calcmode="lin" valueType="num">
                                      <p:cBhvr>
                                        <p:cTn id="21"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strVal val="4*#ppt_w"/>
                                          </p:val>
                                        </p:tav>
                                        <p:tav tm="100000">
                                          <p:val>
                                            <p:strVal val="#ppt_w"/>
                                          </p:val>
                                        </p:tav>
                                      </p:tavLst>
                                    </p:anim>
                                    <p:anim calcmode="lin" valueType="num">
                                      <p:cBhvr>
                                        <p:cTn id="2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strVal val="4*#ppt_w"/>
                                          </p:val>
                                        </p:tav>
                                        <p:tav tm="100000">
                                          <p:val>
                                            <p:strVal val="#ppt_w"/>
                                          </p:val>
                                        </p:tav>
                                      </p:tavLst>
                                    </p:anim>
                                    <p:anim calcmode="lin" valueType="num">
                                      <p:cBhvr>
                                        <p:cTn id="35"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B3F7C3-2725-5263-C864-01F3F858B896}"/>
              </a:ext>
            </a:extLst>
          </p:cNvPr>
          <p:cNvGrpSpPr/>
          <p:nvPr/>
        </p:nvGrpSpPr>
        <p:grpSpPr>
          <a:xfrm>
            <a:off x="2116608" y="331057"/>
            <a:ext cx="9225159" cy="1694979"/>
            <a:chOff x="1070155" y="631767"/>
            <a:chExt cx="8988245" cy="1694979"/>
          </a:xfrm>
        </p:grpSpPr>
        <p:sp>
          <p:nvSpPr>
            <p:cNvPr id="7" name="Speech Bubble: Rectangle with Corners Rounded 1">
              <a:extLst>
                <a:ext uri="{FF2B5EF4-FFF2-40B4-BE49-F238E27FC236}">
                  <a16:creationId xmlns:a16="http://schemas.microsoft.com/office/drawing/2014/main" id="{0349AC73-3CDE-1231-3EFA-E0871D76D309}"/>
                </a:ext>
              </a:extLst>
            </p:cNvPr>
            <p:cNvSpPr/>
            <p:nvPr/>
          </p:nvSpPr>
          <p:spPr>
            <a:xfrm>
              <a:off x="1332808" y="631767"/>
              <a:ext cx="8506773" cy="1694979"/>
            </a:xfrm>
            <a:prstGeom prst="wedgeRoundRectCallout">
              <a:avLst>
                <a:gd name="adj1" fmla="val -56261"/>
                <a:gd name="adj2" fmla="val 37500"/>
                <a:gd name="adj3" fmla="val 16667"/>
              </a:avLst>
            </a:prstGeom>
            <a:solidFill>
              <a:schemeClr val="bg1"/>
            </a:solidFill>
            <a:ln w="28575">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9C16D07-94BE-0F0D-4F75-DC5524D7BB21}"/>
                </a:ext>
              </a:extLst>
            </p:cNvPr>
            <p:cNvSpPr txBox="1"/>
            <p:nvPr/>
          </p:nvSpPr>
          <p:spPr>
            <a:xfrm>
              <a:off x="1070155" y="735646"/>
              <a:ext cx="8988245" cy="1569660"/>
            </a:xfrm>
            <a:prstGeom prst="rect">
              <a:avLst/>
            </a:prstGeom>
            <a:noFill/>
          </p:spPr>
          <p:txBody>
            <a:bodyPr wrap="square">
              <a:spAutoFit/>
            </a:bodyPr>
            <a:lstStyle/>
            <a:p>
              <a:pPr algn="ctr"/>
              <a:r>
                <a:rPr lang="en-US" sz="4800" b="1" i="0">
                  <a:solidFill>
                    <a:srgbClr val="002060"/>
                  </a:solidFill>
                  <a:effectLst/>
                  <a:latin typeface="Cambria" panose="02040503050406030204" pitchFamily="18" charset="0"/>
                </a:rPr>
                <a:t>Sự chuyển thể nào của nước diễn ra trong tự nhiên?</a:t>
              </a:r>
              <a:endParaRPr lang="en-US" sz="4800" b="1" dirty="0">
                <a:solidFill>
                  <a:srgbClr val="002060"/>
                </a:solidFill>
                <a:latin typeface="Cambria" panose="02040503050406030204" pitchFamily="18" charset="0"/>
              </a:endParaRPr>
            </a:p>
          </p:txBody>
        </p:sp>
      </p:grpSp>
      <p:grpSp>
        <p:nvGrpSpPr>
          <p:cNvPr id="10" name="Group 9">
            <a:extLst>
              <a:ext uri="{FF2B5EF4-FFF2-40B4-BE49-F238E27FC236}">
                <a16:creationId xmlns:a16="http://schemas.microsoft.com/office/drawing/2014/main" id="{55FA36FB-66F6-A582-3C3F-9357FA1F2472}"/>
              </a:ext>
            </a:extLst>
          </p:cNvPr>
          <p:cNvGrpSpPr/>
          <p:nvPr/>
        </p:nvGrpSpPr>
        <p:grpSpPr>
          <a:xfrm>
            <a:off x="7043532" y="4815019"/>
            <a:ext cx="4569191" cy="1129886"/>
            <a:chOff x="6830721" y="2864057"/>
            <a:chExt cx="4569191" cy="1129886"/>
          </a:xfrm>
          <a:solidFill>
            <a:schemeClr val="bg1"/>
          </a:solidFill>
        </p:grpSpPr>
        <p:sp>
          <p:nvSpPr>
            <p:cNvPr id="11"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EB30008-816D-8587-D427-4FCF8683491E}"/>
                </a:ext>
              </a:extLst>
            </p:cNvPr>
            <p:cNvSpPr txBox="1"/>
            <p:nvPr/>
          </p:nvSpPr>
          <p:spPr>
            <a:xfrm>
              <a:off x="7063439" y="3092404"/>
              <a:ext cx="4336473"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Cả</a:t>
              </a:r>
              <a:r>
                <a:rPr kumimoji="0" lang="en-US" sz="3600" b="1" i="0" u="none" strike="noStrike" kern="1200" cap="none" spc="0" normalizeH="0" noProof="0">
                  <a:ln>
                    <a:noFill/>
                  </a:ln>
                  <a:solidFill>
                    <a:prstClr val="black"/>
                  </a:solidFill>
                  <a:effectLst/>
                  <a:uLnTx/>
                  <a:uFillTx/>
                  <a:latin typeface="Cambria" panose="02040503050406030204" pitchFamily="18" charset="0"/>
                  <a:ea typeface="+mn-ea"/>
                  <a:cs typeface="+mn-cs"/>
                </a:rPr>
                <a:t> A và B đều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2BB123F1-537E-CD93-6C3B-63268CB693D7}"/>
              </a:ext>
            </a:extLst>
          </p:cNvPr>
          <p:cNvGrpSpPr/>
          <p:nvPr/>
        </p:nvGrpSpPr>
        <p:grpSpPr>
          <a:xfrm>
            <a:off x="7018104" y="3058468"/>
            <a:ext cx="4537107" cy="1200329"/>
            <a:chOff x="981375" y="2812846"/>
            <a:chExt cx="4537107" cy="1200329"/>
          </a:xfrm>
        </p:grpSpPr>
        <p:sp>
          <p:nvSpPr>
            <p:cNvPr id="14"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0898D0B-EDCE-EFCE-C8EF-C9D8DBE23B9F}"/>
                </a:ext>
              </a:extLst>
            </p:cNvPr>
            <p:cNvSpPr txBox="1"/>
            <p:nvPr/>
          </p:nvSpPr>
          <p:spPr>
            <a:xfrm>
              <a:off x="1543661" y="2812846"/>
              <a:ext cx="375082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Thể</a:t>
              </a:r>
              <a:r>
                <a:rPr kumimoji="0" lang="en-US" sz="3600" b="1" i="0" u="none" strike="noStrike" kern="1200" cap="none" spc="0" normalizeH="0" noProof="0">
                  <a:ln>
                    <a:noFill/>
                  </a:ln>
                  <a:solidFill>
                    <a:prstClr val="black"/>
                  </a:solidFill>
                  <a:effectLst/>
                  <a:uLnTx/>
                  <a:uFillTx/>
                  <a:latin typeface="Cambria" panose="02040503050406030204" pitchFamily="18" charset="0"/>
                  <a:ea typeface="+mn-ea"/>
                  <a:cs typeface="+mn-cs"/>
                </a:rPr>
                <a:t> khí thành thể lỏng.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7"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19B2F9E-ABAD-E411-D7FF-CE03B366164F}"/>
                </a:ext>
              </a:extLst>
            </p:cNvPr>
            <p:cNvSpPr txBox="1"/>
            <p:nvPr/>
          </p:nvSpPr>
          <p:spPr>
            <a:xfrm>
              <a:off x="1493963" y="5074419"/>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Cả A và</a:t>
              </a:r>
              <a:r>
                <a:rPr kumimoji="0" lang="en-US" sz="3600" b="1" i="0" u="none" strike="noStrike" kern="1200" cap="none" spc="0" normalizeH="0" noProof="0">
                  <a:ln>
                    <a:noFill/>
                  </a:ln>
                  <a:solidFill>
                    <a:prstClr val="black"/>
                  </a:solidFill>
                  <a:effectLst/>
                  <a:uLnTx/>
                  <a:uFillTx/>
                  <a:latin typeface="Cambria" panose="02040503050406030204" pitchFamily="18" charset="0"/>
                  <a:ea typeface="+mn-ea"/>
                  <a:cs typeface="+mn-cs"/>
                </a:rPr>
                <a:t> B đều sai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B73C566F-ACA7-0124-127B-10DB2603230C}"/>
              </a:ext>
            </a:extLst>
          </p:cNvPr>
          <p:cNvGrpSpPr/>
          <p:nvPr/>
        </p:nvGrpSpPr>
        <p:grpSpPr>
          <a:xfrm>
            <a:off x="1196527" y="3058467"/>
            <a:ext cx="4537107" cy="1200329"/>
            <a:chOff x="6830721" y="4677301"/>
            <a:chExt cx="4537107" cy="1200329"/>
          </a:xfrm>
          <a:solidFill>
            <a:schemeClr val="bg1"/>
          </a:solidFill>
        </p:grpSpPr>
        <p:sp>
          <p:nvSpPr>
            <p:cNvPr id="20"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6276298-24A0-6E64-2BBB-73FA16ADEEC7}"/>
                </a:ext>
              </a:extLst>
            </p:cNvPr>
            <p:cNvSpPr txBox="1"/>
            <p:nvPr/>
          </p:nvSpPr>
          <p:spPr>
            <a:xfrm>
              <a:off x="7184467" y="4677301"/>
              <a:ext cx="39448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prstClr val="black"/>
                  </a:solidFill>
                  <a:latin typeface="Cambria" panose="02040503050406030204" pitchFamily="18" charset="0"/>
                </a:rPr>
                <a:t>Thể lỏng thành thể khí (hơi).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pic>
        <p:nvPicPr>
          <p:cNvPr id="22" name="Picture 21">
            <a:extLst>
              <a:ext uri="{FF2B5EF4-FFF2-40B4-BE49-F238E27FC236}">
                <a16:creationId xmlns:a16="http://schemas.microsoft.com/office/drawing/2014/main" id="{75A2D657-DBCB-322B-7700-FCB253A5E4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23" name="Picture 22">
            <a:extLst>
              <a:ext uri="{FF2B5EF4-FFF2-40B4-BE49-F238E27FC236}">
                <a16:creationId xmlns:a16="http://schemas.microsoft.com/office/drawing/2014/main" id="{0388DE34-CBED-618A-A704-31CC16CADE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4" name="Picture 23">
            <a:extLst>
              <a:ext uri="{FF2B5EF4-FFF2-40B4-BE49-F238E27FC236}">
                <a16:creationId xmlns:a16="http://schemas.microsoft.com/office/drawing/2014/main" id="{0E782C41-A8B5-F58C-20BE-E8A0974A1E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5" name="Picture 24">
            <a:extLst>
              <a:ext uri="{FF2B5EF4-FFF2-40B4-BE49-F238E27FC236}">
                <a16:creationId xmlns:a16="http://schemas.microsoft.com/office/drawing/2014/main" id="{FE618A99-F64F-BF0D-3BCB-D7C345CB66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6" name="Picture 25">
            <a:extLst>
              <a:ext uri="{FF2B5EF4-FFF2-40B4-BE49-F238E27FC236}">
                <a16:creationId xmlns:a16="http://schemas.microsoft.com/office/drawing/2014/main" id="{4CB4BCDB-8E18-D3E6-55C5-7284043240FA}"/>
              </a:ext>
            </a:extLst>
          </p:cNvPr>
          <p:cNvPicPr>
            <a:picLocks noChangeAspect="1"/>
          </p:cNvPicPr>
          <p:nvPr/>
        </p:nvPicPr>
        <p:blipFill>
          <a:blip r:embed="rId6"/>
          <a:stretch>
            <a:fillRect/>
          </a:stretch>
        </p:blipFill>
        <p:spPr>
          <a:xfrm>
            <a:off x="347002" y="2918937"/>
            <a:ext cx="1475271" cy="1492036"/>
          </a:xfrm>
          <a:prstGeom prst="rect">
            <a:avLst/>
          </a:prstGeom>
        </p:spPr>
      </p:pic>
      <p:pic>
        <p:nvPicPr>
          <p:cNvPr id="27" name="Picture 26">
            <a:extLst>
              <a:ext uri="{FF2B5EF4-FFF2-40B4-BE49-F238E27FC236}">
                <a16:creationId xmlns:a16="http://schemas.microsoft.com/office/drawing/2014/main" id="{00A48D37-B6AB-4BC1-FF88-3E00BEE1E4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8" name="Picture 27">
            <a:extLst>
              <a:ext uri="{FF2B5EF4-FFF2-40B4-BE49-F238E27FC236}">
                <a16:creationId xmlns:a16="http://schemas.microsoft.com/office/drawing/2014/main" id="{9D1DC249-407C-0539-4009-3F2D9E690778}"/>
              </a:ext>
            </a:extLst>
          </p:cNvPr>
          <p:cNvPicPr>
            <a:picLocks noChangeAspect="1"/>
          </p:cNvPicPr>
          <p:nvPr/>
        </p:nvPicPr>
        <p:blipFill rotWithShape="1">
          <a:blip r:embed="rId8"/>
          <a:srcRect r="50703"/>
          <a:stretch/>
        </p:blipFill>
        <p:spPr>
          <a:xfrm>
            <a:off x="174677" y="4730954"/>
            <a:ext cx="1487889" cy="1570786"/>
          </a:xfrm>
          <a:prstGeom prst="rect">
            <a:avLst/>
          </a:prstGeom>
        </p:spPr>
      </p:pic>
      <p:pic>
        <p:nvPicPr>
          <p:cNvPr id="29" name="Picture 28">
            <a:extLst>
              <a:ext uri="{FF2B5EF4-FFF2-40B4-BE49-F238E27FC236}">
                <a16:creationId xmlns:a16="http://schemas.microsoft.com/office/drawing/2014/main" id="{A8091E2C-2154-EA21-08F4-E8073B3D0BEB}"/>
              </a:ext>
            </a:extLst>
          </p:cNvPr>
          <p:cNvPicPr>
            <a:picLocks noChangeAspect="1"/>
          </p:cNvPicPr>
          <p:nvPr/>
        </p:nvPicPr>
        <p:blipFill>
          <a:blip r:embed="rId9"/>
          <a:stretch>
            <a:fillRect/>
          </a:stretch>
        </p:blipFill>
        <p:spPr>
          <a:xfrm>
            <a:off x="6198743" y="4730954"/>
            <a:ext cx="1365186" cy="1570786"/>
          </a:xfrm>
          <a:prstGeom prst="rect">
            <a:avLst/>
          </a:prstGeom>
        </p:spPr>
      </p:pic>
    </p:spTree>
    <p:extLst>
      <p:ext uri="{BB962C8B-B14F-4D97-AF65-F5344CB8AC3E}">
        <p14:creationId xmlns:p14="http://schemas.microsoft.com/office/powerpoint/2010/main" val="204571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strVal val="4*#ppt_w"/>
                                          </p:val>
                                        </p:tav>
                                        <p:tav tm="100000">
                                          <p:val>
                                            <p:strVal val="#ppt_w"/>
                                          </p:val>
                                        </p:tav>
                                      </p:tavLst>
                                    </p:anim>
                                    <p:anim calcmode="lin" valueType="num">
                                      <p:cBhvr>
                                        <p:cTn id="14"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strVal val="4*#ppt_w"/>
                                          </p:val>
                                        </p:tav>
                                        <p:tav tm="100000">
                                          <p:val>
                                            <p:strVal val="#ppt_w"/>
                                          </p:val>
                                        </p:tav>
                                      </p:tavLst>
                                    </p:anim>
                                    <p:anim calcmode="lin" valueType="num">
                                      <p:cBhvr>
                                        <p:cTn id="21"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strVal val="4*#ppt_w"/>
                                          </p:val>
                                        </p:tav>
                                        <p:tav tm="100000">
                                          <p:val>
                                            <p:strVal val="#ppt_w"/>
                                          </p:val>
                                        </p:tav>
                                      </p:tavLst>
                                    </p:anim>
                                    <p:anim calcmode="lin" valueType="num">
                                      <p:cBhvr>
                                        <p:cTn id="28"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strVal val="4*#ppt_w"/>
                                          </p:val>
                                        </p:tav>
                                        <p:tav tm="100000">
                                          <p:val>
                                            <p:strVal val="#ppt_w"/>
                                          </p:val>
                                        </p:tav>
                                      </p:tavLst>
                                    </p:anim>
                                    <p:anim calcmode="lin" valueType="num">
                                      <p:cBhvr>
                                        <p:cTn id="35"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352926"/>
            <a:ext cx="6801852" cy="4315327"/>
            <a:chOff x="4475748" y="352926"/>
            <a:chExt cx="6801852" cy="4315327"/>
          </a:xfrm>
        </p:grpSpPr>
        <p:sp>
          <p:nvSpPr>
            <p:cNvPr id="3" name="Oval Callout 2"/>
            <p:cNvSpPr/>
            <p:nvPr/>
          </p:nvSpPr>
          <p:spPr>
            <a:xfrm>
              <a:off x="4475748" y="352926"/>
              <a:ext cx="6801852" cy="4315327"/>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60757" y="794225"/>
              <a:ext cx="6128085" cy="3785652"/>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Hãy kể tên một số </a:t>
              </a:r>
            </a:p>
            <a:p>
              <a:pPr algn="ctr"/>
              <a:r>
                <a:rPr lang="en-US" sz="4000" b="1">
                  <a:solidFill>
                    <a:srgbClr val="FF0000"/>
                  </a:solidFill>
                  <a:latin typeface="Cambria" panose="02040503050406030204" pitchFamily="18" charset="0"/>
                  <a:ea typeface="Cambria" panose="02040503050406030204" pitchFamily="18" charset="0"/>
                </a:rPr>
                <a:t>nguồn nước </a:t>
              </a:r>
              <a:r>
                <a:rPr lang="en-US" sz="4000" b="1">
                  <a:solidFill>
                    <a:srgbClr val="0070C0"/>
                  </a:solidFill>
                  <a:latin typeface="Cambria" panose="02040503050406030204" pitchFamily="18" charset="0"/>
                  <a:ea typeface="Cambria" panose="02040503050406030204" pitchFamily="18" charset="0"/>
                </a:rPr>
                <a:t>mà em biết. Theo em nước trong các nguồn đó đâu là nước sạch, đâu là nước bị ô nhiễm?</a:t>
              </a:r>
            </a:p>
          </p:txBody>
        </p:sp>
      </p:grpSp>
    </p:spTree>
    <p:extLst>
      <p:ext uri="{BB962C8B-B14F-4D97-AF65-F5344CB8AC3E}">
        <p14:creationId xmlns:p14="http://schemas.microsoft.com/office/powerpoint/2010/main" val="41053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507832" y="850232"/>
            <a:ext cx="7026442" cy="4283242"/>
            <a:chOff x="4507832" y="850232"/>
            <a:chExt cx="7026442" cy="4283242"/>
          </a:xfrm>
        </p:grpSpPr>
        <p:sp>
          <p:nvSpPr>
            <p:cNvPr id="3" name="Rounded Rectangular Callout 2"/>
            <p:cNvSpPr/>
            <p:nvPr/>
          </p:nvSpPr>
          <p:spPr>
            <a:xfrm>
              <a:off x="4507832" y="850232"/>
              <a:ext cx="7026442" cy="4283242"/>
            </a:xfrm>
            <a:prstGeom prst="wedgeRoundRectCallout">
              <a:avLst>
                <a:gd name="adj1" fmla="val -62614"/>
                <a:gd name="adj2" fmla="val 29916"/>
                <a:gd name="adj3" fmla="val 16667"/>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32420" y="1099027"/>
              <a:ext cx="6577264" cy="3785652"/>
            </a:xfrm>
            <a:prstGeom prst="rect">
              <a:avLst/>
            </a:prstGeom>
            <a:noFill/>
          </p:spPr>
          <p:txBody>
            <a:bodyPr wrap="square" rtlCol="0">
              <a:spAutoFit/>
            </a:bodyPr>
            <a:lstStyle/>
            <a:p>
              <a:pPr algn="just"/>
              <a:r>
                <a:rPr lang="en-US" sz="4000" b="1">
                  <a:solidFill>
                    <a:schemeClr val="accent4">
                      <a:lumMod val="50000"/>
                    </a:schemeClr>
                  </a:solidFill>
                  <a:latin typeface="Cambria" panose="02040503050406030204" pitchFamily="18" charset="0"/>
                  <a:ea typeface="Cambria" panose="02040503050406030204" pitchFamily="18" charset="0"/>
                </a:rPr>
                <a:t>Có nhiều nguồn nước khác nhau như nước sông, nước suối, nước máy,… trong đó nước máy là nước sạch; nước sông, nước suối thường bị ô nhiễm.</a:t>
              </a:r>
              <a:endParaRPr lang="en-US" sz="400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149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1153471">
            <a:off x="1502578" y="72466"/>
            <a:ext cx="10418768" cy="6437639"/>
          </a:xfrm>
          <a:prstGeom prst="rect">
            <a:avLst/>
          </a:prstGeom>
        </p:spPr>
      </p:pic>
      <p:pic>
        <p:nvPicPr>
          <p:cNvPr id="9" name="Picture 8">
            <a:extLst>
              <a:ext uri="{FF2B5EF4-FFF2-40B4-BE49-F238E27FC236}">
                <a16:creationId xmlns:a16="http://schemas.microsoft.com/office/drawing/2014/main" id="{3EE68B95-9609-04CF-FD35-D13B426721A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2660073" y="1379621"/>
            <a:ext cx="8105382" cy="3220291"/>
          </a:xfrm>
          <a:prstGeom prst="rect">
            <a:avLst/>
          </a:prstGeom>
        </p:spPr>
      </p:pic>
    </p:spTree>
    <p:extLst>
      <p:ext uri="{BB962C8B-B14F-4D97-AF65-F5344CB8AC3E}">
        <p14:creationId xmlns:p14="http://schemas.microsoft.com/office/powerpoint/2010/main" val="41108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1010</Words>
  <Application>Microsoft Office PowerPoint</Application>
  <PresentationFormat>Widescreen</PresentationFormat>
  <Paragraphs>71</Paragraphs>
  <Slides>37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#9Slide07 HoneyCream</vt:lpstr>
      <vt:lpstr>Adobe Arabic</vt:lpstr>
      <vt:lpstr>Arial</vt:lpstr>
      <vt:lpstr>Calibri</vt:lpstr>
      <vt:lpstr>Calibri Light</vt:lpstr>
      <vt:lpstr>Cambria</vt:lpstr>
      <vt:lpstr>Vogue-ExtraBold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2023-09-15T08:23:00Z</dcterms:created>
  <dcterms:modified xsi:type="dcterms:W3CDTF">2023-09-15T08:26:29Z</dcterms:modified>
</cp:coreProperties>
</file>