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8" r:id="rId3"/>
  </p:sldMasterIdLst>
  <p:notesMasterIdLst>
    <p:notesMasterId r:id="rId27"/>
  </p:notesMasterIdLst>
  <p:sldIdLst>
    <p:sldId id="257" r:id="rId4"/>
    <p:sldId id="290" r:id="rId5"/>
    <p:sldId id="260" r:id="rId6"/>
    <p:sldId id="274" r:id="rId7"/>
    <p:sldId id="275" r:id="rId8"/>
    <p:sldId id="276" r:id="rId9"/>
    <p:sldId id="291" r:id="rId10"/>
    <p:sldId id="288" r:id="rId11"/>
    <p:sldId id="292" r:id="rId12"/>
    <p:sldId id="293" r:id="rId13"/>
    <p:sldId id="294" r:id="rId14"/>
    <p:sldId id="295" r:id="rId15"/>
    <p:sldId id="296" r:id="rId16"/>
    <p:sldId id="297" r:id="rId17"/>
    <p:sldId id="298" r:id="rId18"/>
    <p:sldId id="299" r:id="rId19"/>
    <p:sldId id="445" r:id="rId20"/>
    <p:sldId id="446" r:id="rId21"/>
    <p:sldId id="447" r:id="rId22"/>
    <p:sldId id="448" r:id="rId23"/>
    <p:sldId id="451" r:id="rId24"/>
    <p:sldId id="450" r:id="rId25"/>
    <p:sldId id="44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640" autoAdjust="0"/>
  </p:normalViewPr>
  <p:slideViewPr>
    <p:cSldViewPr snapToGrid="0">
      <p:cViewPr varScale="1">
        <p:scale>
          <a:sx n="60" d="100"/>
          <a:sy n="60" d="100"/>
        </p:scale>
        <p:origin x="26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69628A-FC89-46DE-921F-37D27C67346B}" type="datetimeFigureOut">
              <a:rPr lang="en-US" smtClean="0"/>
              <a:t>12/11/2023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4056B7-353F-4605-A0A2-46AB4DCF1893}" type="slidenum">
              <a:rPr lang="en-US" smtClean="0"/>
              <a:t>‹#›</a:t>
            </a:fld>
            <a:endParaRPr lang="en-US"/>
          </a:p>
        </p:txBody>
      </p:sp>
    </p:spTree>
    <p:extLst>
      <p:ext uri="{BB962C8B-B14F-4D97-AF65-F5344CB8AC3E}">
        <p14:creationId xmlns:p14="http://schemas.microsoft.com/office/powerpoint/2010/main" val="153413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862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A04056B7-353F-4605-A0A2-46AB4DCF1893}" type="slidenum">
              <a:rPr lang="en-US" smtClean="0"/>
              <a:t>22</a:t>
            </a:fld>
            <a:endParaRPr lang="en-US"/>
          </a:p>
        </p:txBody>
      </p:sp>
    </p:spTree>
    <p:extLst>
      <p:ext uri="{BB962C8B-B14F-4D97-AF65-F5344CB8AC3E}">
        <p14:creationId xmlns:p14="http://schemas.microsoft.com/office/powerpoint/2010/main" val="367383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4448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064-4581-4A73-BF17-04E0158E85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89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92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687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200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056B7-353F-4605-A0A2-46AB4DCF1893}" type="slidenum">
              <a:rPr lang="en-US" smtClean="0"/>
              <a:t>7</a:t>
            </a:fld>
            <a:endParaRPr lang="en-US"/>
          </a:p>
        </p:txBody>
      </p:sp>
    </p:spTree>
    <p:extLst>
      <p:ext uri="{BB962C8B-B14F-4D97-AF65-F5344CB8AC3E}">
        <p14:creationId xmlns:p14="http://schemas.microsoft.com/office/powerpoint/2010/main" val="1553147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056B7-353F-4605-A0A2-46AB4DCF1893}" type="slidenum">
              <a:rPr lang="en-US" smtClean="0"/>
              <a:t>10</a:t>
            </a:fld>
            <a:endParaRPr lang="en-US"/>
          </a:p>
        </p:txBody>
      </p:sp>
    </p:spTree>
    <p:extLst>
      <p:ext uri="{BB962C8B-B14F-4D97-AF65-F5344CB8AC3E}">
        <p14:creationId xmlns:p14="http://schemas.microsoft.com/office/powerpoint/2010/main" val="3005606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745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5433014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848941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4982324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17647650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3955727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95381371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09434704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5575087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6238129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597403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1410544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2178387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1847782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3002868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5865705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5130788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4712081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1847524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66692732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7108274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4654431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6115796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409144158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153576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4300730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98367053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26931164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95862055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3701576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138500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7752551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876362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3267898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65069798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6513879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837172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8577051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7852557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9298333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5285552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026082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2023/12/11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4438724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79403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2023/12/11</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Tree>
    <p:extLst>
      <p:ext uri="{BB962C8B-B14F-4D97-AF65-F5344CB8AC3E}">
        <p14:creationId xmlns:p14="http://schemas.microsoft.com/office/powerpoint/2010/main" val="325516357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498489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6423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B99CF5-97DA-4CDC-A50D-887EDDB23E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F7299-78C8-4BB0-92D1-C81BF4FFFC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AD3D2B-98B1-496A-8030-CCF2D5215B8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2023/12/11</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页脚占位符 3">
            <a:extLst>
              <a:ext uri="{FF2B5EF4-FFF2-40B4-BE49-F238E27FC236}">
                <a16:creationId xmlns:a16="http://schemas.microsoft.com/office/drawing/2014/main" id="{EFAA3B12-76BE-45E8-8A0E-C4F17716124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灯片编号占位符 4">
            <a:extLst>
              <a:ext uri="{FF2B5EF4-FFF2-40B4-BE49-F238E27FC236}">
                <a16:creationId xmlns:a16="http://schemas.microsoft.com/office/drawing/2014/main" id="{A54B6F7D-DC4C-4A81-9B6D-8AA3B1B451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24332-3F40-44C2-8984-A38FEB5556CC}"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0450731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1525931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3835164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00666996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385339094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1.jpe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3.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40010481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54975586"/>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0">
            <a:extLst>
              <a:ext uri="{FF2B5EF4-FFF2-40B4-BE49-F238E27FC236}">
                <a16:creationId xmlns:a16="http://schemas.microsoft.com/office/drawing/2014/main" id="{8412E2C9-82C5-4B91-9C70-78A97EE48304}"/>
              </a:ext>
            </a:extLst>
          </p:cNvPr>
          <p:cNvSpPr/>
          <p:nvPr userDrawn="1"/>
        </p:nvSpPr>
        <p:spPr>
          <a:xfrm>
            <a:off x="515257" y="493487"/>
            <a:ext cx="11161486" cy="5871028"/>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31115083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emf"/><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g"/><Relationship Id="rId1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3.png"/><Relationship Id="rId18" Type="http://schemas.microsoft.com/office/2007/relationships/hdphoto" Target="../media/hdphoto7.wdp"/><Relationship Id="rId3" Type="http://schemas.openxmlformats.org/officeDocument/2006/relationships/slide" Target="slide18.xml"/><Relationship Id="rId7" Type="http://schemas.openxmlformats.org/officeDocument/2006/relationships/image" Target="../media/image51.png"/><Relationship Id="rId12" Type="http://schemas.openxmlformats.org/officeDocument/2006/relationships/slide" Target="slide21.xml"/><Relationship Id="rId17" Type="http://schemas.openxmlformats.org/officeDocument/2006/relationships/image" Target="../media/image55.png"/><Relationship Id="rId2" Type="http://schemas.openxmlformats.org/officeDocument/2006/relationships/notesSlide" Target="../notesSlides/notesSlide9.xml"/><Relationship Id="rId16" Type="http://schemas.microsoft.com/office/2007/relationships/hdphoto" Target="../media/hdphoto6.wdp"/><Relationship Id="rId1" Type="http://schemas.openxmlformats.org/officeDocument/2006/relationships/slideLayout" Target="../slideLayouts/slideLayout47.xml"/><Relationship Id="rId6" Type="http://schemas.openxmlformats.org/officeDocument/2006/relationships/slide" Target="slide19.xml"/><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54.png"/><Relationship Id="rId10"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slide" Target="slide20.xml"/><Relationship Id="rId1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50.xml"/><Relationship Id="rId6" Type="http://schemas.openxmlformats.org/officeDocument/2006/relationships/image" Target="../media/image50.png"/><Relationship Id="rId5" Type="http://schemas.openxmlformats.org/officeDocument/2006/relationships/slide" Target="slide17.xml"/><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47.xml"/><Relationship Id="rId6" Type="http://schemas.microsoft.com/office/2007/relationships/hdphoto" Target="../media/hdphoto3.wdp"/><Relationship Id="rId5" Type="http://schemas.openxmlformats.org/officeDocument/2006/relationships/image" Target="../media/image51.pn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50.xml"/><Relationship Id="rId6" Type="http://schemas.microsoft.com/office/2007/relationships/hdphoto" Target="../media/hdphoto4.wdp"/><Relationship Id="rId5" Type="http://schemas.openxmlformats.org/officeDocument/2006/relationships/image" Target="../media/image52.png"/><Relationship Id="rId4" Type="http://schemas.openxmlformats.org/officeDocument/2006/relationships/slide" Target="slide17.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svg"/><Relationship Id="rId18" Type="http://schemas.openxmlformats.org/officeDocument/2006/relationships/image" Target="../media/image24.svg"/><Relationship Id="rId3" Type="http://schemas.openxmlformats.org/officeDocument/2006/relationships/image" Target="../media/image12.png"/><Relationship Id="rId21" Type="http://schemas.openxmlformats.org/officeDocument/2006/relationships/slide" Target="slide5.xml"/><Relationship Id="rId7" Type="http://schemas.openxmlformats.org/officeDocument/2006/relationships/image" Target="../media/image15.png"/><Relationship Id="rId12" Type="http://schemas.openxmlformats.org/officeDocument/2006/relationships/image" Target="../media/image19.png"/><Relationship Id="rId17"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slide" Target="slide6.xml"/><Relationship Id="rId20" Type="http://schemas.openxmlformats.org/officeDocument/2006/relationships/image" Target="../media/image26.svg"/><Relationship Id="rId1" Type="http://schemas.openxmlformats.org/officeDocument/2006/relationships/slideLayout" Target="../slideLayouts/slideLayout31.xml"/><Relationship Id="rId6" Type="http://schemas.openxmlformats.org/officeDocument/2006/relationships/slide" Target="slide7.xml"/><Relationship Id="rId11" Type="http://schemas.openxmlformats.org/officeDocument/2006/relationships/slide" Target="slide4.xml"/><Relationship Id="rId5" Type="http://schemas.openxmlformats.org/officeDocument/2006/relationships/image" Target="../media/image14.svg"/><Relationship Id="rId15" Type="http://schemas.openxmlformats.org/officeDocument/2006/relationships/image" Target="../media/image22.svg"/><Relationship Id="rId23" Type="http://schemas.openxmlformats.org/officeDocument/2006/relationships/image" Target="../media/image28.svg"/><Relationship Id="rId10" Type="http://schemas.openxmlformats.org/officeDocument/2006/relationships/image" Target="../media/image18.svg"/><Relationship Id="rId19" Type="http://schemas.openxmlformats.org/officeDocument/2006/relationships/image" Target="../media/image25.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1.png"/><Relationship Id="rId22"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sv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5.png"/><Relationship Id="rId5" Type="http://schemas.openxmlformats.org/officeDocument/2006/relationships/image" Target="../media/image15.png"/><Relationship Id="rId4" Type="http://schemas.openxmlformats.org/officeDocument/2006/relationships/slide" Target="slide3.xml"/><Relationship Id="rId9" Type="http://schemas.openxmlformats.org/officeDocument/2006/relationships/image" Target="../media/image28.sv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10.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pic>
        <p:nvPicPr>
          <p:cNvPr id="241" name="Picture 2">
            <a:extLst>
              <a:ext uri="{FF2B5EF4-FFF2-40B4-BE49-F238E27FC236}">
                <a16:creationId xmlns:a16="http://schemas.microsoft.com/office/drawing/2014/main" id="{A1616732-960A-405A-A1C7-5452559EC9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915883">
            <a:off x="-614213" y="3881797"/>
            <a:ext cx="2596065" cy="4114800"/>
          </a:xfrm>
          <a:prstGeom prst="rect">
            <a:avLst/>
          </a:prstGeom>
        </p:spPr>
      </p:pic>
      <p:grpSp>
        <p:nvGrpSpPr>
          <p:cNvPr id="6426" name="Google Shape;6426;p41"/>
          <p:cNvGrpSpPr/>
          <p:nvPr/>
        </p:nvGrpSpPr>
        <p:grpSpPr>
          <a:xfrm>
            <a:off x="9488068" y="3852134"/>
            <a:ext cx="1597033" cy="1387367"/>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79" name="Google Shape;6479;p41"/>
          <p:cNvGrpSpPr/>
          <p:nvPr/>
        </p:nvGrpSpPr>
        <p:grpSpPr>
          <a:xfrm>
            <a:off x="851201" y="3718252"/>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8597;p62">
            <a:extLst>
              <a:ext uri="{FF2B5EF4-FFF2-40B4-BE49-F238E27FC236}">
                <a16:creationId xmlns:a16="http://schemas.microsoft.com/office/drawing/2014/main" id="{56154CE8-99D1-405A-A7E3-D73482E8A2F0}"/>
              </a:ext>
            </a:extLst>
          </p:cNvPr>
          <p:cNvGrpSpPr/>
          <p:nvPr/>
        </p:nvGrpSpPr>
        <p:grpSpPr>
          <a:xfrm flipH="1">
            <a:off x="366275" y="503128"/>
            <a:ext cx="1373125" cy="987675"/>
            <a:chOff x="5785950" y="1653700"/>
            <a:chExt cx="1373125" cy="987675"/>
          </a:xfrm>
        </p:grpSpPr>
        <p:grpSp>
          <p:nvGrpSpPr>
            <p:cNvPr id="148" name="Google Shape;8598;p62">
              <a:extLst>
                <a:ext uri="{FF2B5EF4-FFF2-40B4-BE49-F238E27FC236}">
                  <a16:creationId xmlns:a16="http://schemas.microsoft.com/office/drawing/2014/main" id="{E6EEE3C7-F14A-4ED6-A6D6-EBBB8008FD67}"/>
                </a:ext>
              </a:extLst>
            </p:cNvPr>
            <p:cNvGrpSpPr/>
            <p:nvPr/>
          </p:nvGrpSpPr>
          <p:grpSpPr>
            <a:xfrm>
              <a:off x="5785950" y="1653700"/>
              <a:ext cx="1373125" cy="987675"/>
              <a:chOff x="5785950" y="1653700"/>
              <a:chExt cx="1373125" cy="987675"/>
            </a:xfrm>
          </p:grpSpPr>
          <p:sp>
            <p:nvSpPr>
              <p:cNvPr id="159" name="Google Shape;8599;p62">
                <a:extLst>
                  <a:ext uri="{FF2B5EF4-FFF2-40B4-BE49-F238E27FC236}">
                    <a16:creationId xmlns:a16="http://schemas.microsoft.com/office/drawing/2014/main" id="{95E1163A-4ED6-471E-834E-F9A388D5D91D}"/>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0" name="Google Shape;8600;p62">
                <a:extLst>
                  <a:ext uri="{FF2B5EF4-FFF2-40B4-BE49-F238E27FC236}">
                    <a16:creationId xmlns:a16="http://schemas.microsoft.com/office/drawing/2014/main" id="{8D18E14A-59A9-468D-A6E2-40B796231002}"/>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1" name="Google Shape;8601;p62">
                <a:extLst>
                  <a:ext uri="{FF2B5EF4-FFF2-40B4-BE49-F238E27FC236}">
                    <a16:creationId xmlns:a16="http://schemas.microsoft.com/office/drawing/2014/main" id="{0F95D77A-0166-40C6-9A4C-B74A97DA9BC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2" name="Google Shape;8602;p62">
                <a:extLst>
                  <a:ext uri="{FF2B5EF4-FFF2-40B4-BE49-F238E27FC236}">
                    <a16:creationId xmlns:a16="http://schemas.microsoft.com/office/drawing/2014/main" id="{4461D459-B535-4277-A0CA-198273AA894C}"/>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434343"/>
                  </a:solidFill>
                  <a:effectLst/>
                  <a:uLnTx/>
                  <a:uFillTx/>
                  <a:latin typeface="Arial"/>
                  <a:ea typeface="+mn-ea"/>
                  <a:cs typeface="+mn-cs"/>
                </a:endParaRPr>
              </a:p>
            </p:txBody>
          </p:sp>
          <p:sp>
            <p:nvSpPr>
              <p:cNvPr id="163" name="Google Shape;8603;p62">
                <a:extLst>
                  <a:ext uri="{FF2B5EF4-FFF2-40B4-BE49-F238E27FC236}">
                    <a16:creationId xmlns:a16="http://schemas.microsoft.com/office/drawing/2014/main" id="{62DD048C-DA48-4964-AB68-EE8A974E667E}"/>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4" name="Google Shape;8604;p62">
                <a:extLst>
                  <a:ext uri="{FF2B5EF4-FFF2-40B4-BE49-F238E27FC236}">
                    <a16:creationId xmlns:a16="http://schemas.microsoft.com/office/drawing/2014/main" id="{5F189F0F-6566-4970-97A1-2565188E94B3}"/>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5" name="Google Shape;8605;p62">
                <a:extLst>
                  <a:ext uri="{FF2B5EF4-FFF2-40B4-BE49-F238E27FC236}">
                    <a16:creationId xmlns:a16="http://schemas.microsoft.com/office/drawing/2014/main" id="{A7B1AFAF-BBA6-4555-8143-8445DEB773F5}"/>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6" name="Google Shape;8606;p62">
                <a:extLst>
                  <a:ext uri="{FF2B5EF4-FFF2-40B4-BE49-F238E27FC236}">
                    <a16:creationId xmlns:a16="http://schemas.microsoft.com/office/drawing/2014/main" id="{0DAE4246-8232-4D85-8300-E57DD5CD71D9}"/>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7" name="Google Shape;8607;p62">
                <a:extLst>
                  <a:ext uri="{FF2B5EF4-FFF2-40B4-BE49-F238E27FC236}">
                    <a16:creationId xmlns:a16="http://schemas.microsoft.com/office/drawing/2014/main" id="{4E378F8B-6368-4A8E-BBB3-72B58D549AC3}"/>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8" name="Google Shape;8608;p62">
                <a:extLst>
                  <a:ext uri="{FF2B5EF4-FFF2-40B4-BE49-F238E27FC236}">
                    <a16:creationId xmlns:a16="http://schemas.microsoft.com/office/drawing/2014/main" id="{954F744B-1444-4612-8CEB-486E0BBD22AF}"/>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grpSp>
          <p:nvGrpSpPr>
            <p:cNvPr id="149" name="Google Shape;8609;p62">
              <a:extLst>
                <a:ext uri="{FF2B5EF4-FFF2-40B4-BE49-F238E27FC236}">
                  <a16:creationId xmlns:a16="http://schemas.microsoft.com/office/drawing/2014/main" id="{736D6FC4-CD8D-4B3A-8BC3-D1ACE2683C55}"/>
                </a:ext>
              </a:extLst>
            </p:cNvPr>
            <p:cNvGrpSpPr/>
            <p:nvPr/>
          </p:nvGrpSpPr>
          <p:grpSpPr>
            <a:xfrm>
              <a:off x="5891858" y="1901182"/>
              <a:ext cx="135420" cy="69561"/>
              <a:chOff x="2330525" y="2356200"/>
              <a:chExt cx="229525" cy="117900"/>
            </a:xfrm>
          </p:grpSpPr>
          <p:sp>
            <p:nvSpPr>
              <p:cNvPr id="151" name="Google Shape;8610;p62">
                <a:extLst>
                  <a:ext uri="{FF2B5EF4-FFF2-40B4-BE49-F238E27FC236}">
                    <a16:creationId xmlns:a16="http://schemas.microsoft.com/office/drawing/2014/main" id="{63413F0A-F864-4A29-A2A7-9D8814147EE4}"/>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2" name="Google Shape;8611;p62">
                <a:extLst>
                  <a:ext uri="{FF2B5EF4-FFF2-40B4-BE49-F238E27FC236}">
                    <a16:creationId xmlns:a16="http://schemas.microsoft.com/office/drawing/2014/main" id="{757A7DF3-1CA9-4570-8C5C-B9C7C63F17F2}"/>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3" name="Google Shape;8612;p62">
                <a:extLst>
                  <a:ext uri="{FF2B5EF4-FFF2-40B4-BE49-F238E27FC236}">
                    <a16:creationId xmlns:a16="http://schemas.microsoft.com/office/drawing/2014/main" id="{3B4414E8-DDD3-4408-B367-2B3BC6B45E7C}"/>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4" name="Google Shape;8613;p62">
                <a:extLst>
                  <a:ext uri="{FF2B5EF4-FFF2-40B4-BE49-F238E27FC236}">
                    <a16:creationId xmlns:a16="http://schemas.microsoft.com/office/drawing/2014/main" id="{9C8C0A76-ECC6-4DB8-B6A7-F54FFC6B7E73}"/>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5" name="Google Shape;8614;p62">
                <a:extLst>
                  <a:ext uri="{FF2B5EF4-FFF2-40B4-BE49-F238E27FC236}">
                    <a16:creationId xmlns:a16="http://schemas.microsoft.com/office/drawing/2014/main" id="{853AD4C0-88EB-474A-8CFC-5A47A8FBA728}"/>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6" name="Google Shape;8615;p62">
                <a:extLst>
                  <a:ext uri="{FF2B5EF4-FFF2-40B4-BE49-F238E27FC236}">
                    <a16:creationId xmlns:a16="http://schemas.microsoft.com/office/drawing/2014/main" id="{1AA79924-22F0-415F-A0D0-0CFD0119D133}"/>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7" name="Google Shape;8616;p62">
                <a:extLst>
                  <a:ext uri="{FF2B5EF4-FFF2-40B4-BE49-F238E27FC236}">
                    <a16:creationId xmlns:a16="http://schemas.microsoft.com/office/drawing/2014/main" id="{1C58DC0B-8CE6-4D81-B9BC-E190511E1450}"/>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8" name="Google Shape;8617;p62">
                <a:extLst>
                  <a:ext uri="{FF2B5EF4-FFF2-40B4-BE49-F238E27FC236}">
                    <a16:creationId xmlns:a16="http://schemas.microsoft.com/office/drawing/2014/main" id="{75FCB24D-7C06-4763-9B62-A845738BFA25}"/>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150" name="Google Shape;8618;p62">
              <a:extLst>
                <a:ext uri="{FF2B5EF4-FFF2-40B4-BE49-F238E27FC236}">
                  <a16:creationId xmlns:a16="http://schemas.microsoft.com/office/drawing/2014/main" id="{79E7CE04-C521-447C-B8B2-3C1BB3C0DCAD}"/>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pic>
        <p:nvPicPr>
          <p:cNvPr id="13" name="Picture 12">
            <a:extLst>
              <a:ext uri="{FF2B5EF4-FFF2-40B4-BE49-F238E27FC236}">
                <a16:creationId xmlns:a16="http://schemas.microsoft.com/office/drawing/2014/main" id="{BA05812F-1D9B-4DEF-A7A5-6B41F63F8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45538" flipH="1">
            <a:off x="4143522" y="-2513789"/>
            <a:ext cx="11107524" cy="6247983"/>
          </a:xfrm>
          <a:prstGeom prst="rect">
            <a:avLst/>
          </a:prstGeom>
        </p:spPr>
      </p:pic>
      <p:pic>
        <p:nvPicPr>
          <p:cNvPr id="242" name="Picture 2">
            <a:extLst>
              <a:ext uri="{FF2B5EF4-FFF2-40B4-BE49-F238E27FC236}">
                <a16:creationId xmlns:a16="http://schemas.microsoft.com/office/drawing/2014/main" id="{0B9B5007-E116-46C2-8174-1F284BE3C2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78501" y="-1342052"/>
            <a:ext cx="2596065" cy="4114800"/>
          </a:xfrm>
          <a:prstGeom prst="rect">
            <a:avLst/>
          </a:prstGeom>
        </p:spPr>
      </p:pic>
      <p:pic>
        <p:nvPicPr>
          <p:cNvPr id="247" name="Picture 2">
            <a:extLst>
              <a:ext uri="{FF2B5EF4-FFF2-40B4-BE49-F238E27FC236}">
                <a16:creationId xmlns:a16="http://schemas.microsoft.com/office/drawing/2014/main" id="{704C757E-BCAF-468D-9A23-C8924204A3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659465">
            <a:off x="6427128" y="-2563419"/>
            <a:ext cx="2596065" cy="4114800"/>
          </a:xfrm>
          <a:prstGeom prst="rect">
            <a:avLst/>
          </a:prstGeom>
        </p:spPr>
      </p:pic>
      <p:pic>
        <p:nvPicPr>
          <p:cNvPr id="3" name="Picture 2">
            <a:extLst>
              <a:ext uri="{FF2B5EF4-FFF2-40B4-BE49-F238E27FC236}">
                <a16:creationId xmlns:a16="http://schemas.microsoft.com/office/drawing/2014/main" id="{3A5F6225-B849-66D2-A7C9-552F54A1C834}"/>
              </a:ext>
            </a:extLst>
          </p:cNvPr>
          <p:cNvPicPr>
            <a:picLocks noChangeAspect="1"/>
          </p:cNvPicPr>
          <p:nvPr/>
        </p:nvPicPr>
        <p:blipFill>
          <a:blip r:embed="rId6"/>
          <a:stretch>
            <a:fillRect/>
          </a:stretch>
        </p:blipFill>
        <p:spPr>
          <a:xfrm>
            <a:off x="4422115" y="772274"/>
            <a:ext cx="3109229" cy="1457070"/>
          </a:xfrm>
          <a:prstGeom prst="rect">
            <a:avLst/>
          </a:prstGeom>
        </p:spPr>
      </p:pic>
      <p:pic>
        <p:nvPicPr>
          <p:cNvPr id="5" name="Picture 4">
            <a:extLst>
              <a:ext uri="{FF2B5EF4-FFF2-40B4-BE49-F238E27FC236}">
                <a16:creationId xmlns:a16="http://schemas.microsoft.com/office/drawing/2014/main" id="{ED7C2089-B053-60EC-1492-3327C4EA0031}"/>
              </a:ext>
            </a:extLst>
          </p:cNvPr>
          <p:cNvPicPr>
            <a:picLocks noChangeAspect="1"/>
          </p:cNvPicPr>
          <p:nvPr/>
        </p:nvPicPr>
        <p:blipFill>
          <a:blip r:embed="rId7"/>
          <a:stretch>
            <a:fillRect/>
          </a:stretch>
        </p:blipFill>
        <p:spPr>
          <a:xfrm>
            <a:off x="2190121" y="1951406"/>
            <a:ext cx="7632854" cy="2517866"/>
          </a:xfrm>
          <a:prstGeom prst="rect">
            <a:avLst/>
          </a:prstGeom>
        </p:spPr>
      </p:pic>
      <p:sp>
        <p:nvSpPr>
          <p:cNvPr id="6" name="TextBox 5">
            <a:extLst>
              <a:ext uri="{FF2B5EF4-FFF2-40B4-BE49-F238E27FC236}">
                <a16:creationId xmlns:a16="http://schemas.microsoft.com/office/drawing/2014/main" id="{12E97BE9-0E73-CF19-1159-C2CAFB6C36F6}"/>
              </a:ext>
            </a:extLst>
          </p:cNvPr>
          <p:cNvSpPr txBox="1"/>
          <p:nvPr/>
        </p:nvSpPr>
        <p:spPr>
          <a:xfrm>
            <a:off x="5198165" y="4154557"/>
            <a:ext cx="2037522"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7FF0BEE3-C8A7-16F6-4A77-2DCBC7356D66}"/>
              </a:ext>
            </a:extLst>
          </p:cNvPr>
          <p:cNvGrpSpPr/>
          <p:nvPr/>
        </p:nvGrpSpPr>
        <p:grpSpPr>
          <a:xfrm>
            <a:off x="452074" y="127011"/>
            <a:ext cx="11145194" cy="1657184"/>
            <a:chOff x="5569152" y="4815954"/>
            <a:chExt cx="11145194" cy="1657184"/>
          </a:xfrm>
        </p:grpSpPr>
        <p:grpSp>
          <p:nvGrpSpPr>
            <p:cNvPr id="7" name="Group 6">
              <a:extLst>
                <a:ext uri="{FF2B5EF4-FFF2-40B4-BE49-F238E27FC236}">
                  <a16:creationId xmlns:a16="http://schemas.microsoft.com/office/drawing/2014/main" id="{8BEF5B12-C69F-007A-390A-3170B82546BA}"/>
                </a:ext>
              </a:extLst>
            </p:cNvPr>
            <p:cNvGrpSpPr/>
            <p:nvPr/>
          </p:nvGrpSpPr>
          <p:grpSpPr>
            <a:xfrm>
              <a:off x="5569152" y="4815954"/>
              <a:ext cx="11122891" cy="1657184"/>
              <a:chOff x="7698203" y="4402256"/>
              <a:chExt cx="10328198" cy="1657184"/>
            </a:xfrm>
          </p:grpSpPr>
          <p:sp>
            <p:nvSpPr>
              <p:cNvPr id="9" name="Flowchart: Manual Input 8">
                <a:extLst>
                  <a:ext uri="{FF2B5EF4-FFF2-40B4-BE49-F238E27FC236}">
                    <a16:creationId xmlns:a16="http://schemas.microsoft.com/office/drawing/2014/main" id="{FC8235E1-C251-C790-44BD-1977B79D8926}"/>
                  </a:ext>
                </a:extLst>
              </p:cNvPr>
              <p:cNvSpPr/>
              <p:nvPr/>
            </p:nvSpPr>
            <p:spPr>
              <a:xfrm>
                <a:off x="7970293" y="4685092"/>
                <a:ext cx="10056108" cy="1374348"/>
              </a:xfrm>
              <a:prstGeom prst="flowChartManualInpu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73B7BBB-5610-01C4-E85B-CAB1AF872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8" name="TextBox 7">
              <a:extLst>
                <a:ext uri="{FF2B5EF4-FFF2-40B4-BE49-F238E27FC236}">
                  <a16:creationId xmlns:a16="http://schemas.microsoft.com/office/drawing/2014/main" id="{0845E531-CCAA-566F-790B-5FB0800AF7A7}"/>
                </a:ext>
              </a:extLst>
            </p:cNvPr>
            <p:cNvSpPr txBox="1"/>
            <p:nvPr/>
          </p:nvSpPr>
          <p:spPr>
            <a:xfrm>
              <a:off x="6109865" y="5302591"/>
              <a:ext cx="1060448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Vẽ và chia sẻ với bạn sơ đồ thể hiện sự trao đổi nước và chất khoáng của thực vật với môi trường theo gợi ý sau:</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4" name="Oval 3">
            <a:extLst>
              <a:ext uri="{FF2B5EF4-FFF2-40B4-BE49-F238E27FC236}">
                <a16:creationId xmlns:a16="http://schemas.microsoft.com/office/drawing/2014/main" id="{00E04580-A73C-ED1B-A681-E4D6F8447BE4}"/>
              </a:ext>
            </a:extLst>
          </p:cNvPr>
          <p:cNvSpPr>
            <a:spLocks noChangeArrowheads="1"/>
          </p:cNvSpPr>
          <p:nvPr/>
        </p:nvSpPr>
        <p:spPr bwMode="auto">
          <a:xfrm>
            <a:off x="5029200" y="3511357"/>
            <a:ext cx="2174488" cy="1082946"/>
          </a:xfrm>
          <a:prstGeom prst="ellipse">
            <a:avLst/>
          </a:prstGeom>
          <a:solidFill>
            <a:srgbClr val="66FF33"/>
          </a:solidFill>
          <a:ln w="38100">
            <a:solidFill>
              <a:srgbClr val="0033CC"/>
            </a:solidFill>
            <a:round/>
            <a:headEnd/>
            <a:tailEnd/>
          </a:ln>
        </p:spPr>
        <p:txBody>
          <a:bodyPr wrap="square" anchor="ctr">
            <a:noAutofit/>
          </a:bodyPr>
          <a:lstStyle/>
          <a:p>
            <a:pPr marL="0" marR="0" algn="ctr" eaLnBrk="0" hangingPunct="0">
              <a:spcBef>
                <a:spcPts val="0"/>
              </a:spcBef>
              <a:spcAft>
                <a:spcPts val="0"/>
              </a:spcAft>
            </a:pPr>
            <a:r>
              <a:rPr lang="en-US" sz="2800" b="1" kern="1200" dirty="0">
                <a:solidFill>
                  <a:srgbClr val="CC0000"/>
                </a:solidFill>
                <a:effectLst/>
                <a:latin typeface="Times New Roman" panose="02020603050405020304" pitchFamily="18" charset="0"/>
                <a:ea typeface="MS Mincho" panose="02020609040205080304" pitchFamily="49" charset="-128"/>
                <a:cs typeface="Times New Roman" panose="02020603050405020304" pitchFamily="18" charset="0"/>
              </a:rPr>
              <a:t>THỰC VẬT</a:t>
            </a:r>
            <a:endParaRPr lang="en-US" sz="2800" dirty="0">
              <a:effectLst/>
              <a:latin typeface="Times New Roman" panose="02020603050405020304" pitchFamily="18" charset="0"/>
              <a:ea typeface="MS Mincho" panose="02020609040205080304" pitchFamily="49" charset="-128"/>
            </a:endParaRPr>
          </a:p>
        </p:txBody>
      </p:sp>
      <p:sp>
        <p:nvSpPr>
          <p:cNvPr id="15" name="AutoShape 28">
            <a:extLst>
              <a:ext uri="{FF2B5EF4-FFF2-40B4-BE49-F238E27FC236}">
                <a16:creationId xmlns:a16="http://schemas.microsoft.com/office/drawing/2014/main" id="{4B4F1CA1-2031-7989-7654-9F2B281C4B9A}"/>
              </a:ext>
            </a:extLst>
          </p:cNvPr>
          <p:cNvSpPr>
            <a:spLocks noChangeArrowheads="1"/>
          </p:cNvSpPr>
          <p:nvPr/>
        </p:nvSpPr>
        <p:spPr bwMode="auto">
          <a:xfrm>
            <a:off x="2631688" y="2665141"/>
            <a:ext cx="2043987" cy="862183"/>
          </a:xfrm>
          <a:prstGeom prst="flowChartPreparation">
            <a:avLst/>
          </a:prstGeom>
          <a:solidFill>
            <a:srgbClr val="CCECFF"/>
          </a:solidFill>
          <a:ln w="38100">
            <a:solidFill>
              <a:srgbClr val="FF0066"/>
            </a:solidFill>
            <a:miter lim="800000"/>
            <a:headEnd/>
            <a:tailEnd/>
          </a:ln>
        </p:spPr>
        <p:txBody>
          <a:bodyPr wrap="square" anchor="ctr">
            <a:noAutofit/>
          </a:bodyPr>
          <a:lstStyle/>
          <a:p>
            <a:pPr marL="0" marR="0" algn="ctr" eaLnBrk="0" hangingPunct="0">
              <a:spcBef>
                <a:spcPts val="0"/>
              </a:spcBef>
              <a:spcAft>
                <a:spcPts val="0"/>
              </a:spcAft>
            </a:pP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Nước</a:t>
            </a:r>
            <a:endParaRPr lang="en-US" sz="3200" dirty="0">
              <a:effectLst/>
              <a:latin typeface="Times New Roman" panose="02020603050405020304" pitchFamily="18" charset="0"/>
              <a:ea typeface="MS Mincho" panose="02020609040205080304" pitchFamily="49" charset="-128"/>
            </a:endParaRPr>
          </a:p>
        </p:txBody>
      </p:sp>
      <p:sp>
        <p:nvSpPr>
          <p:cNvPr id="16" name="AutoShape 28">
            <a:extLst>
              <a:ext uri="{FF2B5EF4-FFF2-40B4-BE49-F238E27FC236}">
                <a16:creationId xmlns:a16="http://schemas.microsoft.com/office/drawing/2014/main" id="{1BA43AF9-833B-08BF-E78A-BA259C951B58}"/>
              </a:ext>
            </a:extLst>
          </p:cNvPr>
          <p:cNvSpPr>
            <a:spLocks noChangeArrowheads="1"/>
          </p:cNvSpPr>
          <p:nvPr/>
        </p:nvSpPr>
        <p:spPr bwMode="auto">
          <a:xfrm>
            <a:off x="2308303" y="4641254"/>
            <a:ext cx="2490036" cy="1012128"/>
          </a:xfrm>
          <a:prstGeom prst="flowChartPreparation">
            <a:avLst/>
          </a:prstGeom>
          <a:solidFill>
            <a:srgbClr val="CCECFF"/>
          </a:solidFill>
          <a:ln w="38100">
            <a:solidFill>
              <a:srgbClr val="FF0066"/>
            </a:solidFill>
            <a:miter lim="800000"/>
            <a:headEnd/>
            <a:tailEnd/>
          </a:ln>
        </p:spPr>
        <p:txBody>
          <a:bodyPr wrap="square" anchor="ctr">
            <a:noAutofit/>
          </a:bodyPr>
          <a:lstStyle/>
          <a:p>
            <a:pPr marL="0" marR="0" algn="ctr" eaLnBrk="0" hangingPunct="0">
              <a:spcBef>
                <a:spcPts val="0"/>
              </a:spcBef>
              <a:spcAft>
                <a:spcPts val="0"/>
              </a:spcAft>
            </a:pP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Chất</a:t>
            </a:r>
            <a:r>
              <a:rPr lang="en-US" sz="3200" b="1" kern="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khoáng</a:t>
            </a:r>
            <a:endParaRPr lang="en-US" sz="3200" dirty="0">
              <a:effectLst/>
              <a:latin typeface="Times New Roman" panose="02020603050405020304" pitchFamily="18" charset="0"/>
              <a:ea typeface="MS Mincho" panose="02020609040205080304" pitchFamily="49" charset="-128"/>
            </a:endParaRPr>
          </a:p>
        </p:txBody>
      </p:sp>
      <p:cxnSp>
        <p:nvCxnSpPr>
          <p:cNvPr id="17" name="Line 36">
            <a:extLst>
              <a:ext uri="{FF2B5EF4-FFF2-40B4-BE49-F238E27FC236}">
                <a16:creationId xmlns:a16="http://schemas.microsoft.com/office/drawing/2014/main" id="{12C04859-2205-14C5-546E-DA608BFC001C}"/>
              </a:ext>
            </a:extLst>
          </p:cNvPr>
          <p:cNvCxnSpPr>
            <a:cxnSpLocks/>
            <a:stCxn id="16" idx="3"/>
            <a:endCxn id="4" idx="3"/>
          </p:cNvCxnSpPr>
          <p:nvPr/>
        </p:nvCxnSpPr>
        <p:spPr bwMode="auto">
          <a:xfrm flipV="1">
            <a:off x="4798339" y="4435709"/>
            <a:ext cx="549307" cy="71160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8" name="Line 36">
            <a:extLst>
              <a:ext uri="{FF2B5EF4-FFF2-40B4-BE49-F238E27FC236}">
                <a16:creationId xmlns:a16="http://schemas.microsoft.com/office/drawing/2014/main" id="{B082C01E-0798-9EE6-CD4E-EACC4CD1EF04}"/>
              </a:ext>
            </a:extLst>
          </p:cNvPr>
          <p:cNvCxnSpPr>
            <a:cxnSpLocks/>
            <a:endCxn id="4" idx="1"/>
          </p:cNvCxnSpPr>
          <p:nvPr/>
        </p:nvCxnSpPr>
        <p:spPr bwMode="auto">
          <a:xfrm>
            <a:off x="4683512" y="3133492"/>
            <a:ext cx="664134" cy="53645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Box 25">
            <a:extLst>
              <a:ext uri="{FF2B5EF4-FFF2-40B4-BE49-F238E27FC236}">
                <a16:creationId xmlns:a16="http://schemas.microsoft.com/office/drawing/2014/main" id="{D7BA7525-3374-464E-04FF-A830118899F5}"/>
              </a:ext>
            </a:extLst>
          </p:cNvPr>
          <p:cNvSpPr txBox="1"/>
          <p:nvPr/>
        </p:nvSpPr>
        <p:spPr>
          <a:xfrm>
            <a:off x="2921620" y="3824868"/>
            <a:ext cx="1962614" cy="584775"/>
          </a:xfrm>
          <a:prstGeom prst="rect">
            <a:avLst/>
          </a:prstGeom>
          <a:noFill/>
        </p:spPr>
        <p:txBody>
          <a:bodyPr wrap="square" rtlCol="0">
            <a:spAutoFit/>
          </a:bodyPr>
          <a:lstStyle/>
          <a:p>
            <a:r>
              <a:rPr lang="en-US" sz="3200" b="1" dirty="0" err="1">
                <a:solidFill>
                  <a:srgbClr val="FF0000"/>
                </a:solidFill>
              </a:rPr>
              <a:t>Lấy</a:t>
            </a:r>
            <a:r>
              <a:rPr lang="en-US" sz="3200" b="1" dirty="0">
                <a:solidFill>
                  <a:srgbClr val="FF0000"/>
                </a:solidFill>
              </a:rPr>
              <a:t> </a:t>
            </a:r>
            <a:r>
              <a:rPr lang="en-US" sz="3200" b="1" dirty="0" err="1">
                <a:solidFill>
                  <a:srgbClr val="FF0000"/>
                </a:solidFill>
              </a:rPr>
              <a:t>vào</a:t>
            </a:r>
            <a:endParaRPr lang="en-US" sz="3200" b="1" dirty="0">
              <a:solidFill>
                <a:srgbClr val="FF0000"/>
              </a:solidFill>
            </a:endParaRPr>
          </a:p>
        </p:txBody>
      </p:sp>
      <p:cxnSp>
        <p:nvCxnSpPr>
          <p:cNvPr id="27" name="Line 36">
            <a:extLst>
              <a:ext uri="{FF2B5EF4-FFF2-40B4-BE49-F238E27FC236}">
                <a16:creationId xmlns:a16="http://schemas.microsoft.com/office/drawing/2014/main" id="{137AEFC3-AC8D-20E9-BEA8-7375AA0E41A8}"/>
              </a:ext>
            </a:extLst>
          </p:cNvPr>
          <p:cNvCxnSpPr>
            <a:cxnSpLocks/>
          </p:cNvCxnSpPr>
          <p:nvPr/>
        </p:nvCxnSpPr>
        <p:spPr bwMode="auto">
          <a:xfrm>
            <a:off x="7181385" y="4003287"/>
            <a:ext cx="122663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9" name="AutoShape 28">
            <a:extLst>
              <a:ext uri="{FF2B5EF4-FFF2-40B4-BE49-F238E27FC236}">
                <a16:creationId xmlns:a16="http://schemas.microsoft.com/office/drawing/2014/main" id="{4B2CD9D4-1907-D2AF-A32C-1E9D56B96A09}"/>
              </a:ext>
            </a:extLst>
          </p:cNvPr>
          <p:cNvSpPr>
            <a:spLocks noChangeArrowheads="1"/>
          </p:cNvSpPr>
          <p:nvPr/>
        </p:nvSpPr>
        <p:spPr bwMode="auto">
          <a:xfrm>
            <a:off x="8441474" y="3512634"/>
            <a:ext cx="2043987" cy="862183"/>
          </a:xfrm>
          <a:prstGeom prst="flowChartPreparation">
            <a:avLst/>
          </a:prstGeom>
          <a:solidFill>
            <a:srgbClr val="CCECFF"/>
          </a:solidFill>
          <a:ln w="38100">
            <a:solidFill>
              <a:srgbClr val="FF0066"/>
            </a:solidFill>
            <a:miter lim="800000"/>
            <a:headEnd/>
            <a:tailEnd/>
          </a:ln>
        </p:spPr>
        <p:txBody>
          <a:bodyPr wrap="square" anchor="ctr">
            <a:noAutofit/>
          </a:bodyPr>
          <a:lstStyle/>
          <a:p>
            <a:pPr marL="0" marR="0" algn="ctr" eaLnBrk="0" hangingPunct="0">
              <a:spcBef>
                <a:spcPts val="0"/>
              </a:spcBef>
              <a:spcAft>
                <a:spcPts val="0"/>
              </a:spcAft>
            </a:pP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Hơi</a:t>
            </a:r>
            <a:r>
              <a:rPr lang="en-US" sz="3200" b="1" kern="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nước</a:t>
            </a:r>
            <a:endParaRPr lang="en-US" sz="3200" dirty="0">
              <a:effectLst/>
              <a:latin typeface="Times New Roman" panose="02020603050405020304" pitchFamily="18" charset="0"/>
              <a:ea typeface="MS Mincho" panose="02020609040205080304" pitchFamily="49" charset="-128"/>
            </a:endParaRPr>
          </a:p>
        </p:txBody>
      </p:sp>
      <p:sp>
        <p:nvSpPr>
          <p:cNvPr id="30" name="TextBox 29">
            <a:extLst>
              <a:ext uri="{FF2B5EF4-FFF2-40B4-BE49-F238E27FC236}">
                <a16:creationId xmlns:a16="http://schemas.microsoft.com/office/drawing/2014/main" id="{AA01D53E-0994-C691-DC6E-53FDC695FC71}"/>
              </a:ext>
            </a:extLst>
          </p:cNvPr>
          <p:cNvSpPr txBox="1"/>
          <p:nvPr/>
        </p:nvSpPr>
        <p:spPr>
          <a:xfrm>
            <a:off x="7092175" y="3233853"/>
            <a:ext cx="1962614" cy="584775"/>
          </a:xfrm>
          <a:prstGeom prst="rect">
            <a:avLst/>
          </a:prstGeom>
          <a:noFill/>
        </p:spPr>
        <p:txBody>
          <a:bodyPr wrap="square" rtlCol="0">
            <a:spAutoFit/>
          </a:bodyPr>
          <a:lstStyle/>
          <a:p>
            <a:r>
              <a:rPr lang="en-US" sz="3200" b="1" dirty="0" err="1">
                <a:solidFill>
                  <a:srgbClr val="FF0000"/>
                </a:solidFill>
              </a:rPr>
              <a:t>Thải</a:t>
            </a:r>
            <a:r>
              <a:rPr lang="en-US" sz="3200" b="1" dirty="0">
                <a:solidFill>
                  <a:srgbClr val="FF0000"/>
                </a:solidFill>
              </a:rPr>
              <a:t> </a:t>
            </a:r>
            <a:r>
              <a:rPr lang="en-US" sz="3200" b="1" dirty="0" err="1">
                <a:solidFill>
                  <a:srgbClr val="FF0000"/>
                </a:solidFill>
              </a:rPr>
              <a:t>ra</a:t>
            </a:r>
            <a:endParaRPr lang="en-US" sz="3200" b="1" dirty="0">
              <a:solidFill>
                <a:srgbClr val="FF0000"/>
              </a:solidFill>
            </a:endParaRPr>
          </a:p>
        </p:txBody>
      </p:sp>
    </p:spTree>
    <p:extLst>
      <p:ext uri="{BB962C8B-B14F-4D97-AF65-F5344CB8AC3E}">
        <p14:creationId xmlns:p14="http://schemas.microsoft.com/office/powerpoint/2010/main" val="194786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22" presetClass="entr" presetSubtype="8"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22" presetClass="entr" presetSubtype="8"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26" grpId="0"/>
      <p:bldP spid="29"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7504F9E7-DEE6-3874-D371-8882E5EDDAFA}"/>
              </a:ext>
            </a:extLst>
          </p:cNvPr>
          <p:cNvGrpSpPr/>
          <p:nvPr/>
        </p:nvGrpSpPr>
        <p:grpSpPr>
          <a:xfrm>
            <a:off x="1184300" y="2445745"/>
            <a:ext cx="2913974" cy="2733187"/>
            <a:chOff x="5021490" y="2462034"/>
            <a:chExt cx="3152954" cy="3010683"/>
          </a:xfrm>
        </p:grpSpPr>
        <p:pic>
          <p:nvPicPr>
            <p:cNvPr id="3" name="Graphic 2">
              <a:extLst>
                <a:ext uri="{FF2B5EF4-FFF2-40B4-BE49-F238E27FC236}">
                  <a16:creationId xmlns:a16="http://schemas.microsoft.com/office/drawing/2014/main" id="{F5F06AA8-28CC-41EF-E29B-6E18F1B4CE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21490" y="2462034"/>
              <a:ext cx="3152954" cy="2890208"/>
            </a:xfrm>
            <a:prstGeom prst="rect">
              <a:avLst/>
            </a:prstGeom>
          </p:spPr>
        </p:pic>
        <p:sp>
          <p:nvSpPr>
            <p:cNvPr id="11" name="TextBox 10">
              <a:extLst>
                <a:ext uri="{FF2B5EF4-FFF2-40B4-BE49-F238E27FC236}">
                  <a16:creationId xmlns:a16="http://schemas.microsoft.com/office/drawing/2014/main" id="{116DDFBC-611D-171F-96F6-FA841BB7976F}"/>
                </a:ext>
              </a:extLst>
            </p:cNvPr>
            <p:cNvSpPr txBox="1"/>
            <p:nvPr/>
          </p:nvSpPr>
          <p:spPr>
            <a:xfrm>
              <a:off x="5171440" y="3594462"/>
              <a:ext cx="3003004" cy="1878255"/>
            </a:xfrm>
            <a:prstGeom prst="rect">
              <a:avLst/>
            </a:prstGeom>
            <a:noFill/>
          </p:spPr>
          <p:txBody>
            <a:bodyPr wrap="square" rtlCol="0">
              <a:spAutoFit/>
            </a:bodyPr>
            <a:lstStyle/>
            <a:p>
              <a:pPr algn="ctr" defTabSz="914400">
                <a:lnSpc>
                  <a:spcPct val="130000"/>
                </a:lnSpc>
              </a:pPr>
              <a:r>
                <a:rPr lang="en-US" sz="3600" dirty="0">
                  <a:ln>
                    <a:solidFill>
                      <a:srgbClr val="108539"/>
                    </a:solidFill>
                  </a:ln>
                  <a:solidFill>
                    <a:srgbClr val="03C400"/>
                  </a:solidFill>
                  <a:latin typeface="Cambria" panose="02040503050406030204" pitchFamily="18" charset="0"/>
                  <a:ea typeface="Cambria" panose="02040503050406030204" pitchFamily="18" charset="0"/>
                </a:rPr>
                <a:t>THẢO LUẬN NHÓM BỐN</a:t>
              </a:r>
            </a:p>
          </p:txBody>
        </p:sp>
      </p:grpSp>
      <p:sp>
        <p:nvSpPr>
          <p:cNvPr id="12" name="Speech Bubble: Rectangle with Corners Rounded 11">
            <a:extLst>
              <a:ext uri="{FF2B5EF4-FFF2-40B4-BE49-F238E27FC236}">
                <a16:creationId xmlns:a16="http://schemas.microsoft.com/office/drawing/2014/main" id="{0669C549-FEF0-CB2F-59CD-C3447306807E}"/>
              </a:ext>
            </a:extLst>
          </p:cNvPr>
          <p:cNvSpPr/>
          <p:nvPr/>
        </p:nvSpPr>
        <p:spPr>
          <a:xfrm>
            <a:off x="4690569" y="1487278"/>
            <a:ext cx="5797488" cy="1747008"/>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rPr>
              <a:t>Vì sao trong những trưa nắng mùa hè đứng dưới bóng cây lại cảm thấy mát mẻ?</a:t>
            </a:r>
            <a:endParaRPr lang="en-US" sz="3200" dirty="0">
              <a:solidFill>
                <a:srgbClr val="002060"/>
              </a:solidFill>
            </a:endParaRPr>
          </a:p>
        </p:txBody>
      </p:sp>
      <p:sp>
        <p:nvSpPr>
          <p:cNvPr id="13" name="Speech Bubble: Rectangle with Corners Rounded 12">
            <a:extLst>
              <a:ext uri="{FF2B5EF4-FFF2-40B4-BE49-F238E27FC236}">
                <a16:creationId xmlns:a16="http://schemas.microsoft.com/office/drawing/2014/main" id="{E48CF538-6BD6-2698-2ACD-F5987C984088}"/>
              </a:ext>
            </a:extLst>
          </p:cNvPr>
          <p:cNvSpPr/>
          <p:nvPr/>
        </p:nvSpPr>
        <p:spPr>
          <a:xfrm>
            <a:off x="4877856" y="4021157"/>
            <a:ext cx="5797488" cy="2038120"/>
          </a:xfrm>
          <a:prstGeom prst="wedgeRoundRectCallout">
            <a:avLst>
              <a:gd name="adj1" fmla="val -62610"/>
              <a:gd name="adj2" fmla="val 5875"/>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rPr>
              <a:t>Vì sao trong những ngày nắng nóng vào sáng sớm và chiều tối cần phải tưới nhiều nước hơn cho cây trồng?</a:t>
            </a:r>
            <a:endParaRPr lang="en-US" sz="3200" dirty="0">
              <a:solidFill>
                <a:srgbClr val="002060"/>
              </a:solidFill>
            </a:endParaRPr>
          </a:p>
        </p:txBody>
      </p:sp>
    </p:spTree>
    <p:extLst>
      <p:ext uri="{BB962C8B-B14F-4D97-AF65-F5344CB8AC3E}">
        <p14:creationId xmlns:p14="http://schemas.microsoft.com/office/powerpoint/2010/main" val="1491055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2025" y="20748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4" name="Text Box 17">
            <a:extLst>
              <a:ext uri="{FF2B5EF4-FFF2-40B4-BE49-F238E27FC236}">
                <a16:creationId xmlns:a16="http://schemas.microsoft.com/office/drawing/2014/main" id="{872E1362-3E5A-0371-0B09-B2EF439B92BE}"/>
              </a:ext>
            </a:extLst>
          </p:cNvPr>
          <p:cNvSpPr txBox="1">
            <a:spLocks noChangeArrowheads="1"/>
          </p:cNvSpPr>
          <p:nvPr/>
        </p:nvSpPr>
        <p:spPr bwMode="auto">
          <a:xfrm>
            <a:off x="1410159" y="991229"/>
            <a:ext cx="9199084" cy="120032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Vì sao trong những trưa nắng mùa hè đứng dưới bóng cây lại cảm thấy mát mẻ?</a:t>
            </a:r>
          </a:p>
        </p:txBody>
      </p:sp>
      <p:sp>
        <p:nvSpPr>
          <p:cNvPr id="6" name="TextBox 5">
            <a:extLst>
              <a:ext uri="{FF2B5EF4-FFF2-40B4-BE49-F238E27FC236}">
                <a16:creationId xmlns:a16="http://schemas.microsoft.com/office/drawing/2014/main" id="{B09FEA08-8F6B-1BB6-2324-9AF97F803C75}"/>
              </a:ext>
            </a:extLst>
          </p:cNvPr>
          <p:cNvSpPr txBox="1"/>
          <p:nvPr/>
        </p:nvSpPr>
        <p:spPr>
          <a:xfrm>
            <a:off x="2596046" y="2778150"/>
            <a:ext cx="8288619" cy="2862322"/>
          </a:xfrm>
          <a:custGeom>
            <a:avLst/>
            <a:gdLst>
              <a:gd name="connsiteX0" fmla="*/ 0 w 8288619"/>
              <a:gd name="connsiteY0" fmla="*/ 0 h 2862322"/>
              <a:gd name="connsiteX1" fmla="*/ 8288619 w 8288619"/>
              <a:gd name="connsiteY1" fmla="*/ 0 h 2862322"/>
              <a:gd name="connsiteX2" fmla="*/ 8288619 w 8288619"/>
              <a:gd name="connsiteY2" fmla="*/ 2862322 h 2862322"/>
              <a:gd name="connsiteX3" fmla="*/ 0 w 8288619"/>
              <a:gd name="connsiteY3" fmla="*/ 2862322 h 2862322"/>
              <a:gd name="connsiteX4" fmla="*/ 0 w 828861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8619" h="2862322" fill="none" extrusionOk="0">
                <a:moveTo>
                  <a:pt x="0" y="0"/>
                </a:moveTo>
                <a:cubicBezTo>
                  <a:pt x="2062840" y="5222"/>
                  <a:pt x="5446693" y="24918"/>
                  <a:pt x="8288619" y="0"/>
                </a:cubicBezTo>
                <a:cubicBezTo>
                  <a:pt x="8127374" y="942177"/>
                  <a:pt x="8244859" y="1869700"/>
                  <a:pt x="8288619" y="2862322"/>
                </a:cubicBezTo>
                <a:cubicBezTo>
                  <a:pt x="4455579" y="2697561"/>
                  <a:pt x="874797" y="2980472"/>
                  <a:pt x="0" y="2862322"/>
                </a:cubicBezTo>
                <a:cubicBezTo>
                  <a:pt x="-55725" y="1471564"/>
                  <a:pt x="17072" y="1108071"/>
                  <a:pt x="0" y="0"/>
                </a:cubicBezTo>
                <a:close/>
              </a:path>
              <a:path w="8288619" h="2862322" stroke="0" extrusionOk="0">
                <a:moveTo>
                  <a:pt x="0" y="0"/>
                </a:moveTo>
                <a:cubicBezTo>
                  <a:pt x="926028" y="11849"/>
                  <a:pt x="5980739" y="-161459"/>
                  <a:pt x="8288619" y="0"/>
                </a:cubicBezTo>
                <a:cubicBezTo>
                  <a:pt x="8291749" y="1124090"/>
                  <a:pt x="8187443" y="1755093"/>
                  <a:pt x="8288619" y="2862322"/>
                </a:cubicBezTo>
                <a:cubicBezTo>
                  <a:pt x="6681633" y="2716462"/>
                  <a:pt x="3140857"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Vì cây có sự thoát hơi nước trao đổi với môi trường qua lá. Trời càng nắng sự thoát hơi nước càng mạnh, hơi nước làm cho không khí xung quanh trở nên mát mẻ hơn.</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AFDBA029-369E-67AA-DE18-B9DE3F820210}"/>
              </a:ext>
            </a:extLst>
          </p:cNvPr>
          <p:cNvSpPr/>
          <p:nvPr/>
        </p:nvSpPr>
        <p:spPr>
          <a:xfrm>
            <a:off x="1458938" y="2216687"/>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093383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4" name="Text Box 17">
            <a:extLst>
              <a:ext uri="{FF2B5EF4-FFF2-40B4-BE49-F238E27FC236}">
                <a16:creationId xmlns:a16="http://schemas.microsoft.com/office/drawing/2014/main" id="{872E1362-3E5A-0371-0B09-B2EF439B92BE}"/>
              </a:ext>
            </a:extLst>
          </p:cNvPr>
          <p:cNvSpPr txBox="1">
            <a:spLocks noChangeArrowheads="1"/>
          </p:cNvSpPr>
          <p:nvPr/>
        </p:nvSpPr>
        <p:spPr bwMode="auto">
          <a:xfrm>
            <a:off x="1189822" y="616655"/>
            <a:ext cx="9199084" cy="1754326"/>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Vì sao trong những ngày nắng nóng vào sáng sớm và chiều tối cần phải tưới nhiều nước hơn cho cây trồng?</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B09FEA08-8F6B-1BB6-2324-9AF97F803C75}"/>
              </a:ext>
            </a:extLst>
          </p:cNvPr>
          <p:cNvSpPr txBox="1"/>
          <p:nvPr/>
        </p:nvSpPr>
        <p:spPr>
          <a:xfrm>
            <a:off x="2243506" y="2811201"/>
            <a:ext cx="8949631" cy="2862322"/>
          </a:xfrm>
          <a:custGeom>
            <a:avLst/>
            <a:gdLst>
              <a:gd name="connsiteX0" fmla="*/ 0 w 8949631"/>
              <a:gd name="connsiteY0" fmla="*/ 0 h 2862322"/>
              <a:gd name="connsiteX1" fmla="*/ 8949631 w 8949631"/>
              <a:gd name="connsiteY1" fmla="*/ 0 h 2862322"/>
              <a:gd name="connsiteX2" fmla="*/ 8949631 w 8949631"/>
              <a:gd name="connsiteY2" fmla="*/ 2862322 h 2862322"/>
              <a:gd name="connsiteX3" fmla="*/ 0 w 8949631"/>
              <a:gd name="connsiteY3" fmla="*/ 2862322 h 2862322"/>
              <a:gd name="connsiteX4" fmla="*/ 0 w 894963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862322" fill="none" extrusionOk="0">
                <a:moveTo>
                  <a:pt x="0" y="0"/>
                </a:moveTo>
                <a:cubicBezTo>
                  <a:pt x="3581328" y="5222"/>
                  <a:pt x="5324968" y="24918"/>
                  <a:pt x="8949631" y="0"/>
                </a:cubicBezTo>
                <a:cubicBezTo>
                  <a:pt x="8788386" y="942177"/>
                  <a:pt x="8905871" y="1869700"/>
                  <a:pt x="8949631" y="2862322"/>
                </a:cubicBezTo>
                <a:cubicBezTo>
                  <a:pt x="7436663" y="2697561"/>
                  <a:pt x="4164690" y="2980472"/>
                  <a:pt x="0" y="2862322"/>
                </a:cubicBezTo>
                <a:cubicBezTo>
                  <a:pt x="-55725" y="1471564"/>
                  <a:pt x="17072" y="1108071"/>
                  <a:pt x="0" y="0"/>
                </a:cubicBezTo>
                <a:close/>
              </a:path>
              <a:path w="8949631" h="2862322" stroke="0" extrusionOk="0">
                <a:moveTo>
                  <a:pt x="0" y="0"/>
                </a:moveTo>
                <a:cubicBezTo>
                  <a:pt x="1318866" y="11849"/>
                  <a:pt x="6530415" y="-161459"/>
                  <a:pt x="8949631" y="0"/>
                </a:cubicBezTo>
                <a:cubicBezTo>
                  <a:pt x="8952761" y="1124090"/>
                  <a:pt x="8848455" y="1755093"/>
                  <a:pt x="8949631" y="2862322"/>
                </a:cubicBezTo>
                <a:cubicBezTo>
                  <a:pt x="4585242" y="2716462"/>
                  <a:pt x="31955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Vì khi nắng nóng cây thoát hơi nước nhiều nên mất hơi nước nhiều, vì vậy cần tưới nhiều nước cho cây. Tưới vào sáng sớm và chiều tối để nước không bị bốc hơi nhiều do nắng.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AFDBA029-369E-67AA-DE18-B9DE3F820210}"/>
              </a:ext>
            </a:extLst>
          </p:cNvPr>
          <p:cNvSpPr/>
          <p:nvPr/>
        </p:nvSpPr>
        <p:spPr>
          <a:xfrm>
            <a:off x="1117415" y="240397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791113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10" name="图片 4">
            <a:extLst>
              <a:ext uri="{FF2B5EF4-FFF2-40B4-BE49-F238E27FC236}">
                <a16:creationId xmlns:a16="http://schemas.microsoft.com/office/drawing/2014/main" id="{3C9C326E-5593-5942-3674-C99FB1802905}"/>
              </a:ext>
            </a:extLst>
          </p:cNvPr>
          <p:cNvPicPr>
            <a:picLocks noChangeAspect="1"/>
          </p:cNvPicPr>
          <p:nvPr/>
        </p:nvPicPr>
        <p:blipFill rotWithShape="1">
          <a:blip r:embed="rId2"/>
          <a:srcRect l="8537" t="9279" b="12603"/>
          <a:stretch/>
        </p:blipFill>
        <p:spPr>
          <a:xfrm>
            <a:off x="9757895" y="3393195"/>
            <a:ext cx="2145356" cy="3304358"/>
          </a:xfrm>
          <a:prstGeom prst="rect">
            <a:avLst/>
          </a:prstGeom>
        </p:spPr>
      </p:pic>
      <p:pic>
        <p:nvPicPr>
          <p:cNvPr id="11" name="图片 10">
            <a:extLst>
              <a:ext uri="{FF2B5EF4-FFF2-40B4-BE49-F238E27FC236}">
                <a16:creationId xmlns:a16="http://schemas.microsoft.com/office/drawing/2014/main" id="{596ECB7C-9147-5DA8-21BC-3F4691A1430F}"/>
              </a:ext>
            </a:extLst>
          </p:cNvPr>
          <p:cNvPicPr>
            <a:picLocks noChangeAspect="1"/>
          </p:cNvPicPr>
          <p:nvPr/>
        </p:nvPicPr>
        <p:blipFill rotWithShape="1">
          <a:blip r:embed="rId3"/>
          <a:srcRect t="8771" r="39144" b="11847"/>
          <a:stretch/>
        </p:blipFill>
        <p:spPr>
          <a:xfrm>
            <a:off x="226889" y="3400695"/>
            <a:ext cx="2615463" cy="3411643"/>
          </a:xfrm>
          <a:prstGeom prst="rect">
            <a:avLst/>
          </a:prstGeom>
        </p:spPr>
      </p:pic>
      <p:grpSp>
        <p:nvGrpSpPr>
          <p:cNvPr id="13" name="Group 12">
            <a:extLst>
              <a:ext uri="{FF2B5EF4-FFF2-40B4-BE49-F238E27FC236}">
                <a16:creationId xmlns:a16="http://schemas.microsoft.com/office/drawing/2014/main" id="{70EED949-7E89-B349-7670-A8BCBC57BDA2}"/>
              </a:ext>
            </a:extLst>
          </p:cNvPr>
          <p:cNvGrpSpPr/>
          <p:nvPr/>
        </p:nvGrpSpPr>
        <p:grpSpPr>
          <a:xfrm>
            <a:off x="150991" y="-82537"/>
            <a:ext cx="4173124" cy="980933"/>
            <a:chOff x="5569152" y="4815954"/>
            <a:chExt cx="3712040" cy="980933"/>
          </a:xfrm>
        </p:grpSpPr>
        <p:grpSp>
          <p:nvGrpSpPr>
            <p:cNvPr id="14" name="Group 13">
              <a:extLst>
                <a:ext uri="{FF2B5EF4-FFF2-40B4-BE49-F238E27FC236}">
                  <a16:creationId xmlns:a16="http://schemas.microsoft.com/office/drawing/2014/main" id="{683B51C1-6A9F-E9F2-5C5E-9B53B569F802}"/>
                </a:ext>
              </a:extLst>
            </p:cNvPr>
            <p:cNvGrpSpPr/>
            <p:nvPr/>
          </p:nvGrpSpPr>
          <p:grpSpPr>
            <a:xfrm>
              <a:off x="5569152" y="4815954"/>
              <a:ext cx="3438370" cy="980933"/>
              <a:chOff x="7698203" y="4402256"/>
              <a:chExt cx="3192710" cy="980933"/>
            </a:xfrm>
          </p:grpSpPr>
          <p:sp>
            <p:nvSpPr>
              <p:cNvPr id="16" name="Flowchart: Manual Input 15">
                <a:extLst>
                  <a:ext uri="{FF2B5EF4-FFF2-40B4-BE49-F238E27FC236}">
                    <a16:creationId xmlns:a16="http://schemas.microsoft.com/office/drawing/2014/main" id="{C3522872-0431-FA21-B962-0170606D670C}"/>
                  </a:ext>
                </a:extLst>
              </p:cNvPr>
              <p:cNvSpPr/>
              <p:nvPr/>
            </p:nvSpPr>
            <p:spPr>
              <a:xfrm>
                <a:off x="7970293" y="4685092"/>
                <a:ext cx="2920620" cy="631847"/>
              </a:xfrm>
              <a:prstGeom prst="flowChartManualInp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83D06BE3-695C-66C3-E0A4-3739C5C29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15" name="TextBox 14">
              <a:extLst>
                <a:ext uri="{FF2B5EF4-FFF2-40B4-BE49-F238E27FC236}">
                  <a16:creationId xmlns:a16="http://schemas.microsoft.com/office/drawing/2014/main" id="{2E5F1068-9FBC-1A61-E44B-C006323BF31D}"/>
                </a:ext>
              </a:extLst>
            </p:cNvPr>
            <p:cNvSpPr txBox="1"/>
            <p:nvPr/>
          </p:nvSpPr>
          <p:spPr>
            <a:xfrm>
              <a:off x="6258212" y="5070296"/>
              <a:ext cx="302298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 name="TextBox 17">
            <a:extLst>
              <a:ext uri="{FF2B5EF4-FFF2-40B4-BE49-F238E27FC236}">
                <a16:creationId xmlns:a16="http://schemas.microsoft.com/office/drawing/2014/main" id="{591BEAF2-20D5-D3BB-0662-06B859229FC2}"/>
              </a:ext>
            </a:extLst>
          </p:cNvPr>
          <p:cNvSpPr txBox="1"/>
          <p:nvPr/>
        </p:nvSpPr>
        <p:spPr>
          <a:xfrm>
            <a:off x="1399142" y="1355075"/>
            <a:ext cx="10025350" cy="2308324"/>
          </a:xfrm>
          <a:prstGeom prst="rect">
            <a:avLst/>
          </a:prstGeom>
          <a:noFill/>
        </p:spPr>
        <p:txBody>
          <a:bodyPr wrap="square" rtlCol="0">
            <a:spAutoFit/>
          </a:bodyPr>
          <a:lstStyle/>
          <a:p>
            <a:pPr algn="just" rtl="0">
              <a:spcBef>
                <a:spcPts val="0"/>
              </a:spcBef>
              <a:spcAft>
                <a:spcPts val="500"/>
              </a:spcAft>
            </a:pPr>
            <a:r>
              <a:rPr lang="vi-VN" sz="3600" b="1" i="0" u="none" strike="noStrike" dirty="0">
                <a:solidFill>
                  <a:srgbClr val="002060"/>
                </a:solidFill>
                <a:effectLst/>
                <a:latin typeface="Cambria" panose="02040503050406030204" pitchFamily="18" charset="0"/>
                <a:ea typeface="Cambria" panose="02040503050406030204" pitchFamily="18" charset="0"/>
              </a:rPr>
              <a:t>Đất trồng tốt, màu mỡ khi chứa nước, không khí và chất khoảng,... với tỉ lệ thích hợp. Việc bón phân nhằm cung cấp thêm các chất khoáng cần thiết cho cây phát triển tốt.</a:t>
            </a:r>
            <a:endParaRPr lang="vi-VN" sz="36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93787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inVertical)">
                                      <p:cBhvr>
                                        <p:cTn id="2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228CBEC4-260F-4110-B759-3232E1044269}"/>
              </a:ext>
            </a:extLst>
          </p:cNvPr>
          <p:cNvPicPr>
            <a:picLocks noChangeAspect="1"/>
          </p:cNvPicPr>
          <p:nvPr/>
        </p:nvPicPr>
        <p:blipFill>
          <a:blip r:embed="rId4"/>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id="{B61F56A8-F494-7424-83DC-1B29C7DE1A2D}"/>
              </a:ext>
            </a:extLst>
          </p:cNvPr>
          <p:cNvPicPr>
            <a:picLocks noChangeAspect="1"/>
          </p:cNvPicPr>
          <p:nvPr/>
        </p:nvPicPr>
        <p:blipFill>
          <a:blip r:embed="rId5"/>
          <a:stretch>
            <a:fillRect/>
          </a:stretch>
        </p:blipFill>
        <p:spPr>
          <a:xfrm>
            <a:off x="3081383" y="1368373"/>
            <a:ext cx="6712278" cy="4121253"/>
          </a:xfrm>
          <a:prstGeom prst="rect">
            <a:avLst/>
          </a:prstGeom>
        </p:spPr>
      </p:pic>
    </p:spTree>
    <p:extLst>
      <p:ext uri="{BB962C8B-B14F-4D97-AF65-F5344CB8AC3E}">
        <p14:creationId xmlns:p14="http://schemas.microsoft.com/office/powerpoint/2010/main" val="3618360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483408" y="2671009"/>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422816" y="2959414"/>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7418770" y="2769520"/>
            <a:ext cx="2723980" cy="3391078"/>
          </a:xfrm>
          <a:prstGeom prst="rect">
            <a:avLst/>
          </a:prstGeom>
        </p:spPr>
      </p:pic>
      <p:pic>
        <p:nvPicPr>
          <p:cNvPr id="19" name="Picture 18">
            <a:hlinkClick r:id="rId12" action="ppaction://hlinksldjump"/>
            <a:extLst>
              <a:ext uri="{FF2B5EF4-FFF2-40B4-BE49-F238E27FC236}">
                <a16:creationId xmlns:a16="http://schemas.microsoft.com/office/drawing/2014/main" id="{C9182792-4725-4B15-CC88-A616339677A6}"/>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5" cstate="print">
            <a:extLst>
              <a:ext uri="{BEBA8EAE-BF5A-486C-A8C5-ECC9F3942E4B}">
                <a14:imgProps xmlns:a14="http://schemas.microsoft.com/office/drawing/2010/main">
                  <a14:imgLayer r:embed="rId16">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17" cstate="print">
            <a:extLst>
              <a:ext uri="{BEBA8EAE-BF5A-486C-A8C5-ECC9F3942E4B}">
                <a14:imgProps xmlns:a14="http://schemas.microsoft.com/office/drawing/2010/main">
                  <a14:imgLayer r:embed="rId18">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1184930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2" presetClass="emph" presetSubtype="0" fill="hold" nodeType="withEffect">
                                  <p:stCondLst>
                                    <p:cond delay="0"/>
                                  </p:stCondLst>
                                  <p:childTnLst>
                                    <p:animRot by="120000">
                                      <p:cBhvr>
                                        <p:cTn id="24" dur="200" fill="hold">
                                          <p:stCondLst>
                                            <p:cond delay="0"/>
                                          </p:stCondLst>
                                        </p:cTn>
                                        <p:tgtEl>
                                          <p:spTgt spid="16"/>
                                        </p:tgtEl>
                                        <p:attrNameLst>
                                          <p:attrName>r</p:attrName>
                                        </p:attrNameLst>
                                      </p:cBhvr>
                                    </p:animRot>
                                    <p:animRot by="-240000">
                                      <p:cBhvr>
                                        <p:cTn id="25" dur="400" fill="hold">
                                          <p:stCondLst>
                                            <p:cond delay="400"/>
                                          </p:stCondLst>
                                        </p:cTn>
                                        <p:tgtEl>
                                          <p:spTgt spid="16"/>
                                        </p:tgtEl>
                                        <p:attrNameLst>
                                          <p:attrName>r</p:attrName>
                                        </p:attrNameLst>
                                      </p:cBhvr>
                                    </p:animRot>
                                    <p:animRot by="240000">
                                      <p:cBhvr>
                                        <p:cTn id="26" dur="400" fill="hold">
                                          <p:stCondLst>
                                            <p:cond delay="800"/>
                                          </p:stCondLst>
                                        </p:cTn>
                                        <p:tgtEl>
                                          <p:spTgt spid="16"/>
                                        </p:tgtEl>
                                        <p:attrNameLst>
                                          <p:attrName>r</p:attrName>
                                        </p:attrNameLst>
                                      </p:cBhvr>
                                    </p:animRot>
                                    <p:animRot by="-240000">
                                      <p:cBhvr>
                                        <p:cTn id="27" dur="400" fill="hold">
                                          <p:stCondLst>
                                            <p:cond delay="1200"/>
                                          </p:stCondLst>
                                        </p:cTn>
                                        <p:tgtEl>
                                          <p:spTgt spid="16"/>
                                        </p:tgtEl>
                                        <p:attrNameLst>
                                          <p:attrName>r</p:attrName>
                                        </p:attrNameLst>
                                      </p:cBhvr>
                                    </p:animRot>
                                    <p:animRot by="120000">
                                      <p:cBhvr>
                                        <p:cTn id="28" dur="400" fill="hold">
                                          <p:stCondLst>
                                            <p:cond delay="1600"/>
                                          </p:stCondLst>
                                        </p:cTn>
                                        <p:tgtEl>
                                          <p:spTgt spid="16"/>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17"/>
                                        </p:tgtEl>
                                        <p:attrNameLst>
                                          <p:attrName>r</p:attrName>
                                        </p:attrNameLst>
                                      </p:cBhvr>
                                    </p:animRot>
                                    <p:animRot by="-240000">
                                      <p:cBhvr>
                                        <p:cTn id="31" dur="400" fill="hold">
                                          <p:stCondLst>
                                            <p:cond delay="400"/>
                                          </p:stCondLst>
                                        </p:cTn>
                                        <p:tgtEl>
                                          <p:spTgt spid="17"/>
                                        </p:tgtEl>
                                        <p:attrNameLst>
                                          <p:attrName>r</p:attrName>
                                        </p:attrNameLst>
                                      </p:cBhvr>
                                    </p:animRot>
                                    <p:animRot by="240000">
                                      <p:cBhvr>
                                        <p:cTn id="32" dur="400" fill="hold">
                                          <p:stCondLst>
                                            <p:cond delay="800"/>
                                          </p:stCondLst>
                                        </p:cTn>
                                        <p:tgtEl>
                                          <p:spTgt spid="17"/>
                                        </p:tgtEl>
                                        <p:attrNameLst>
                                          <p:attrName>r</p:attrName>
                                        </p:attrNameLst>
                                      </p:cBhvr>
                                    </p:animRot>
                                    <p:animRot by="-240000">
                                      <p:cBhvr>
                                        <p:cTn id="33" dur="400" fill="hold">
                                          <p:stCondLst>
                                            <p:cond delay="1200"/>
                                          </p:stCondLst>
                                        </p:cTn>
                                        <p:tgtEl>
                                          <p:spTgt spid="17"/>
                                        </p:tgtEl>
                                        <p:attrNameLst>
                                          <p:attrName>r</p:attrName>
                                        </p:attrNameLst>
                                      </p:cBhvr>
                                    </p:animRot>
                                    <p:animRot by="120000">
                                      <p:cBhvr>
                                        <p:cTn id="34" dur="400" fill="hold">
                                          <p:stCondLst>
                                            <p:cond delay="1600"/>
                                          </p:stCondLst>
                                        </p:cTn>
                                        <p:tgtEl>
                                          <p:spTgt spid="17"/>
                                        </p:tgtEl>
                                        <p:attrNameLst>
                                          <p:attrName>r</p:attrName>
                                        </p:attrNameLst>
                                      </p:cBhvr>
                                    </p:animRot>
                                  </p:childTnLst>
                                </p:cTn>
                              </p:par>
                            </p:childTnLst>
                          </p:cTn>
                        </p:par>
                        <p:par>
                          <p:cTn id="35" fill="hold">
                            <p:stCondLst>
                              <p:cond delay="2000"/>
                            </p:stCondLst>
                            <p:childTnLst>
                              <p:par>
                                <p:cTn id="36" presetID="50" presetClass="entr" presetSubtype="0" decel="10000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strVal val="#ppt_w+.3"/>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Effect transition="in" filter="fade">
                                      <p:cBhvr>
                                        <p:cTn id="40" dur="1000"/>
                                        <p:tgtEl>
                                          <p:spTgt spid="19"/>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3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1000" fill="hold"/>
                                        <p:tgtEl>
                                          <p:spTgt spid="23"/>
                                        </p:tgtEl>
                                        <p:attrNameLst>
                                          <p:attrName>ppt_w</p:attrName>
                                        </p:attrNameLst>
                                      </p:cBhvr>
                                      <p:tavLst>
                                        <p:tav tm="0">
                                          <p:val>
                                            <p:fltVal val="0"/>
                                          </p:val>
                                        </p:tav>
                                        <p:tav tm="100000">
                                          <p:val>
                                            <p:strVal val="#ppt_w"/>
                                          </p:val>
                                        </p:tav>
                                      </p:tavLst>
                                    </p:anim>
                                    <p:anim calcmode="lin" valueType="num">
                                      <p:cBhvr>
                                        <p:cTn id="56" dur="1000" fill="hold"/>
                                        <p:tgtEl>
                                          <p:spTgt spid="23"/>
                                        </p:tgtEl>
                                        <p:attrNameLst>
                                          <p:attrName>ppt_h</p:attrName>
                                        </p:attrNameLst>
                                      </p:cBhvr>
                                      <p:tavLst>
                                        <p:tav tm="0">
                                          <p:val>
                                            <p:fltVal val="0"/>
                                          </p:val>
                                        </p:tav>
                                        <p:tav tm="100000">
                                          <p:val>
                                            <p:strVal val="#ppt_h"/>
                                          </p:val>
                                        </p:tav>
                                      </p:tavLst>
                                    </p:anim>
                                    <p:anim calcmode="lin" valueType="num">
                                      <p:cBhvr>
                                        <p:cTn id="57" dur="1000" fill="hold"/>
                                        <p:tgtEl>
                                          <p:spTgt spid="23"/>
                                        </p:tgtEl>
                                        <p:attrNameLst>
                                          <p:attrName>style.rotation</p:attrName>
                                        </p:attrNameLst>
                                      </p:cBhvr>
                                      <p:tavLst>
                                        <p:tav tm="0">
                                          <p:val>
                                            <p:fltVal val="90"/>
                                          </p:val>
                                        </p:tav>
                                        <p:tav tm="100000">
                                          <p:val>
                                            <p:fltVal val="0"/>
                                          </p:val>
                                        </p:tav>
                                      </p:tavLst>
                                    </p:anim>
                                    <p:animEffect transition="in" filter="fade">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16"/>
                                        </p:tgtEl>
                                        <p:attrNameLst>
                                          <p:attrName>ppt_w</p:attrName>
                                        </p:attrNameLst>
                                      </p:cBhvr>
                                      <p:tavLst>
                                        <p:tav tm="0">
                                          <p:val>
                                            <p:strVal val="ppt_w"/>
                                          </p:val>
                                        </p:tav>
                                        <p:tav tm="100000">
                                          <p:val>
                                            <p:fltVal val="0"/>
                                          </p:val>
                                        </p:tav>
                                      </p:tavLst>
                                    </p:anim>
                                    <p:anim calcmode="lin" valueType="num">
                                      <p:cBhvr>
                                        <p:cTn id="72" dur="500"/>
                                        <p:tgtEl>
                                          <p:spTgt spid="16"/>
                                        </p:tgtEl>
                                        <p:attrNameLst>
                                          <p:attrName>ppt_h</p:attrName>
                                        </p:attrNameLst>
                                      </p:cBhvr>
                                      <p:tavLst>
                                        <p:tav tm="0">
                                          <p:val>
                                            <p:strVal val="ppt_h"/>
                                          </p:val>
                                        </p:tav>
                                        <p:tav tm="100000">
                                          <p:val>
                                            <p:fltVal val="0"/>
                                          </p:val>
                                        </p:tav>
                                      </p:tavLst>
                                    </p:anim>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2060154" y="524089"/>
              <a:ext cx="9740050" cy="160043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quá trình hô hấp, thực vật hấp thụ khí nào sau đây?</a:t>
              </a: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285195" y="3826939"/>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223940" y="3859296"/>
              <a:ext cx="5692805" cy="80759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bô</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níc</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1946972" y="2130587"/>
            <a:ext cx="8541915" cy="1482664"/>
            <a:chOff x="1000675" y="2134893"/>
            <a:chExt cx="8541915" cy="1249990"/>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1062440" y="2307015"/>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000675" y="2134893"/>
              <a:ext cx="1368067" cy="1249990"/>
              <a:chOff x="1376340" y="1359262"/>
              <a:chExt cx="518515" cy="649586"/>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376340" y="1459593"/>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413277" y="148971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2069673" y="2266910"/>
              <a:ext cx="7472917" cy="86124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ô xi</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2" name="Group 211">
            <a:extLst>
              <a:ext uri="{FF2B5EF4-FFF2-40B4-BE49-F238E27FC236}">
                <a16:creationId xmlns:a16="http://schemas.microsoft.com/office/drawing/2014/main" id="{06A29FF7-77FB-84D4-9327-1EBCED451235}"/>
              </a:ext>
            </a:extLst>
          </p:cNvPr>
          <p:cNvGrpSpPr/>
          <p:nvPr/>
        </p:nvGrpSpPr>
        <p:grpSpPr>
          <a:xfrm>
            <a:off x="2104240" y="5231377"/>
            <a:ext cx="8973766" cy="1625766"/>
            <a:chOff x="1612674" y="5184381"/>
            <a:chExt cx="8973766" cy="1409055"/>
          </a:xfrm>
        </p:grpSpPr>
        <p:sp>
          <p:nvSpPr>
            <p:cNvPr id="20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5"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176"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98;p27">
                <a:extLst>
                  <a:ext uri="{FF2B5EF4-FFF2-40B4-BE49-F238E27FC236}">
                    <a16:creationId xmlns:a16="http://schemas.microsoft.com/office/drawing/2014/main" id="{96DB1D9A-2776-E916-722C-B2B5C4724E93}"/>
                  </a:ext>
                </a:extLst>
              </p:cNvPr>
              <p:cNvSpPr/>
              <p:nvPr/>
            </p:nvSpPr>
            <p:spPr>
              <a:xfrm>
                <a:off x="3915358" y="1453863"/>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9" name="TextBox 208">
              <a:extLst>
                <a:ext uri="{FF2B5EF4-FFF2-40B4-BE49-F238E27FC236}">
                  <a16:creationId xmlns:a16="http://schemas.microsoft.com/office/drawing/2014/main" id="{361E7C29-2C7F-79BD-B8E9-EE91E0A1544C}"/>
                </a:ext>
              </a:extLst>
            </p:cNvPr>
            <p:cNvSpPr txBox="1"/>
            <p:nvPr/>
          </p:nvSpPr>
          <p:spPr>
            <a:xfrm>
              <a:off x="3511589" y="5590579"/>
              <a:ext cx="5628998" cy="88538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tơ</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546426" y="2202900"/>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3" name="Google Shape;118;p4">
            <a:extLst>
              <a:ext uri="{FF2B5EF4-FFF2-40B4-BE49-F238E27FC236}">
                <a16:creationId xmlns:a16="http://schemas.microsoft.com/office/drawing/2014/main" id="{66F04F1B-FAFF-4B67-6691-8383BEE2A393}"/>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18;p4">
            <a:extLst>
              <a:ext uri="{FF2B5EF4-FFF2-40B4-BE49-F238E27FC236}">
                <a16:creationId xmlns:a16="http://schemas.microsoft.com/office/drawing/2014/main" id="{488F3532-9D55-1B46-E972-02247F9E28B9}"/>
              </a:ext>
            </a:extLst>
          </p:cNvPr>
          <p:cNvSpPr/>
          <p:nvPr/>
        </p:nvSpPr>
        <p:spPr>
          <a:xfrm rot="19980337">
            <a:off x="6867429" y="3879254"/>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8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par>
                                <p:cTn id="21" presetID="53" presetClass="entr" presetSubtype="16" fill="hold" nodeType="withEffect">
                                  <p:stCondLst>
                                    <p:cond delay="0"/>
                                  </p:stCondLst>
                                  <p:childTnLst>
                                    <p:set>
                                      <p:cBhvr>
                                        <p:cTn id="22" dur="1" fill="hold">
                                          <p:stCondLst>
                                            <p:cond delay="0"/>
                                          </p:stCondLst>
                                        </p:cTn>
                                        <p:tgtEl>
                                          <p:spTgt spid="212"/>
                                        </p:tgtEl>
                                        <p:attrNameLst>
                                          <p:attrName>style.visibility</p:attrName>
                                        </p:attrNameLst>
                                      </p:cBhvr>
                                      <p:to>
                                        <p:strVal val="visible"/>
                                      </p:to>
                                    </p:set>
                                    <p:anim calcmode="lin" valueType="num">
                                      <p:cBhvr>
                                        <p:cTn id="23" dur="500" fill="hold"/>
                                        <p:tgtEl>
                                          <p:spTgt spid="212"/>
                                        </p:tgtEl>
                                        <p:attrNameLst>
                                          <p:attrName>ppt_w</p:attrName>
                                        </p:attrNameLst>
                                      </p:cBhvr>
                                      <p:tavLst>
                                        <p:tav tm="0">
                                          <p:val>
                                            <p:fltVal val="0"/>
                                          </p:val>
                                        </p:tav>
                                        <p:tav tm="100000">
                                          <p:val>
                                            <p:strVal val="#ppt_w"/>
                                          </p:val>
                                        </p:tav>
                                      </p:tavLst>
                                    </p:anim>
                                    <p:anim calcmode="lin" valueType="num">
                                      <p:cBhvr>
                                        <p:cTn id="24" dur="500" fill="hold"/>
                                        <p:tgtEl>
                                          <p:spTgt spid="212"/>
                                        </p:tgtEl>
                                        <p:attrNameLst>
                                          <p:attrName>ppt_h</p:attrName>
                                        </p:attrNameLst>
                                      </p:cBhvr>
                                      <p:tavLst>
                                        <p:tav tm="0">
                                          <p:val>
                                            <p:fltVal val="0"/>
                                          </p:val>
                                        </p:tav>
                                        <p:tav tm="100000">
                                          <p:val>
                                            <p:strVal val="#ppt_h"/>
                                          </p:val>
                                        </p:tav>
                                      </p:tavLst>
                                    </p:anim>
                                    <p:animEffect transition="in" filter="fade">
                                      <p:cBhvr>
                                        <p:cTn id="25"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10"/>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1000"/>
                                        <p:tgtEl>
                                          <p:spTgt spid="149"/>
                                        </p:tgtEl>
                                      </p:cBhvr>
                                    </p:animEffect>
                                    <p:anim calcmode="lin" valueType="num">
                                      <p:cBhvr>
                                        <p:cTn id="32" dur="1000" fill="hold"/>
                                        <p:tgtEl>
                                          <p:spTgt spid="149"/>
                                        </p:tgtEl>
                                        <p:attrNameLst>
                                          <p:attrName>ppt_x</p:attrName>
                                        </p:attrNameLst>
                                      </p:cBhvr>
                                      <p:tavLst>
                                        <p:tav tm="0">
                                          <p:val>
                                            <p:strVal val="#ppt_x"/>
                                          </p:val>
                                        </p:tav>
                                        <p:tav tm="100000">
                                          <p:val>
                                            <p:strVal val="#ppt_x"/>
                                          </p:val>
                                        </p:tav>
                                      </p:tavLst>
                                    </p:anim>
                                    <p:anim calcmode="lin" valueType="num">
                                      <p:cBhvr>
                                        <p:cTn id="33" dur="900" decel="100000" fill="hold"/>
                                        <p:tgtEl>
                                          <p:spTgt spid="1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5" restart="whenNotActive" fill="hold" evtFilter="cancelBubble" nodeType="interactiveSeq">
                <p:stCondLst>
                  <p:cond evt="onClick" delay="0">
                    <p:tgtEl>
                      <p:spTgt spid="211"/>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14"/>
                                        </p:tgtEl>
                                        <p:attrNameLst>
                                          <p:attrName>style.visibility</p:attrName>
                                        </p:attrNameLst>
                                      </p:cBhvr>
                                      <p:to>
                                        <p:strVal val="visible"/>
                                      </p:to>
                                    </p:set>
                                    <p:animEffect transition="in" filter="fade">
                                      <p:cBhvr>
                                        <p:cTn id="40" dur="1000"/>
                                        <p:tgtEl>
                                          <p:spTgt spid="214"/>
                                        </p:tgtEl>
                                      </p:cBhvr>
                                    </p:animEffect>
                                    <p:anim calcmode="lin" valueType="num">
                                      <p:cBhvr>
                                        <p:cTn id="41" dur="1000" fill="hold"/>
                                        <p:tgtEl>
                                          <p:spTgt spid="214"/>
                                        </p:tgtEl>
                                        <p:attrNameLst>
                                          <p:attrName>ppt_x</p:attrName>
                                        </p:attrNameLst>
                                      </p:cBhvr>
                                      <p:tavLst>
                                        <p:tav tm="0">
                                          <p:val>
                                            <p:strVal val="#ppt_x"/>
                                          </p:val>
                                        </p:tav>
                                        <p:tav tm="100000">
                                          <p:val>
                                            <p:strVal val="#ppt_x"/>
                                          </p:val>
                                        </p:tav>
                                      </p:tavLst>
                                    </p:anim>
                                    <p:anim calcmode="lin" valueType="num">
                                      <p:cBhvr>
                                        <p:cTn id="42" dur="900" decel="100000" fill="hold"/>
                                        <p:tgtEl>
                                          <p:spTgt spid="21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seq concurrent="1" nextAc="seek">
              <p:cTn id="44" restart="whenNotActive" fill="hold" evtFilter="cancelBubble" nodeType="interactiveSeq">
                <p:stCondLst>
                  <p:cond evt="onClick" delay="0">
                    <p:tgtEl>
                      <p:spTgt spid="212"/>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213"/>
                                        </p:tgtEl>
                                        <p:attrNameLst>
                                          <p:attrName>style.visibility</p:attrName>
                                        </p:attrNameLst>
                                      </p:cBhvr>
                                      <p:to>
                                        <p:strVal val="visible"/>
                                      </p:to>
                                    </p:set>
                                    <p:animEffect transition="in" filter="fade">
                                      <p:cBhvr>
                                        <p:cTn id="49" dur="1000"/>
                                        <p:tgtEl>
                                          <p:spTgt spid="213"/>
                                        </p:tgtEl>
                                      </p:cBhvr>
                                    </p:animEffect>
                                    <p:anim calcmode="lin" valueType="num">
                                      <p:cBhvr>
                                        <p:cTn id="50" dur="1000" fill="hold"/>
                                        <p:tgtEl>
                                          <p:spTgt spid="213"/>
                                        </p:tgtEl>
                                        <p:attrNameLst>
                                          <p:attrName>ppt_x</p:attrName>
                                        </p:attrNameLst>
                                      </p:cBhvr>
                                      <p:tavLst>
                                        <p:tav tm="0">
                                          <p:val>
                                            <p:strVal val="#ppt_x"/>
                                          </p:val>
                                        </p:tav>
                                        <p:tav tm="100000">
                                          <p:val>
                                            <p:strVal val="#ppt_x"/>
                                          </p:val>
                                        </p:tav>
                                      </p:tavLst>
                                    </p:anim>
                                    <p:anim calcmode="lin" valueType="num">
                                      <p:cBhvr>
                                        <p:cTn id="51" dur="900" decel="100000" fill="hold"/>
                                        <p:tgtEl>
                                          <p:spTgt spid="2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2"/>
                  </p:tgtEl>
                </p:cond>
              </p:nextCondLst>
            </p:seq>
          </p:childTnLst>
        </p:cTn>
      </p:par>
    </p:tnLst>
    <p:bldLst>
      <p:bldP spid="213" grpId="0" animBg="1"/>
      <p:bldP spid="2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các</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bô</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níc</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ô xi</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ni</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tơ</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032567" y="627717"/>
              <a:ext cx="9502824" cy="13280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quá trình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quang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thực vật hấp thụ khí nào sau đây?</a:t>
              </a: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3040231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228CBEC4-260F-4110-B759-3232E1044269}"/>
              </a:ext>
            </a:extLst>
          </p:cNvPr>
          <p:cNvPicPr>
            <a:picLocks noChangeAspect="1"/>
          </p:cNvPicPr>
          <p:nvPr/>
        </p:nvPicPr>
        <p:blipFill>
          <a:blip r:embed="rId4"/>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id="{722DF0AD-9BCD-13B8-6ED3-692253171ED1}"/>
              </a:ext>
            </a:extLst>
          </p:cNvPr>
          <p:cNvPicPr>
            <a:picLocks noChangeAspect="1"/>
          </p:cNvPicPr>
          <p:nvPr/>
        </p:nvPicPr>
        <p:blipFill>
          <a:blip r:embed="rId5"/>
          <a:stretch>
            <a:fillRect/>
          </a:stretch>
        </p:blipFill>
        <p:spPr>
          <a:xfrm>
            <a:off x="2993249" y="1525657"/>
            <a:ext cx="6712278" cy="4115157"/>
          </a:xfrm>
          <a:prstGeom prst="rect">
            <a:avLst/>
          </a:prstGeom>
        </p:spPr>
      </p:pic>
    </p:spTree>
    <p:extLst>
      <p:ext uri="{BB962C8B-B14F-4D97-AF65-F5344CB8AC3E}">
        <p14:creationId xmlns:p14="http://schemas.microsoft.com/office/powerpoint/2010/main" val="1254411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183925" y="3935286"/>
              <a:ext cx="5999762" cy="56830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50000"/>
                    </a:srgbClr>
                  </a:solidFill>
                  <a:latin typeface="Cambria" panose="02040503050406030204" pitchFamily="18" charset="0"/>
                  <a:ea typeface="Cambria" panose="02040503050406030204" pitchFamily="18" charset="0"/>
                </a:rPr>
                <a:t>Nước</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và</a:t>
              </a:r>
              <a:r>
                <a:rPr lang="en-US" sz="3200" b="1" dirty="0">
                  <a:solidFill>
                    <a:srgbClr val="70AD47">
                      <a:lumMod val="50000"/>
                    </a:srgbClr>
                  </a:solidFill>
                  <a:latin typeface="Cambria" panose="02040503050406030204" pitchFamily="18" charset="0"/>
                  <a:ea typeface="Cambria" panose="02040503050406030204" pitchFamily="18" charset="0"/>
                </a:rPr>
                <a:t> c</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hất</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khoáng</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9140764" cy="1526429"/>
            <a:chOff x="1861723" y="2134893"/>
            <a:chExt cx="9140764" cy="1286888"/>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586136" y="2364857"/>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354295" y="2621007"/>
              <a:ext cx="6246948" cy="54545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50000"/>
                    </a:srgbClr>
                  </a:solidFill>
                  <a:latin typeface="Cambria" panose="02040503050406030204" pitchFamily="18" charset="0"/>
                  <a:ea typeface="Cambria" panose="02040503050406030204" pitchFamily="18" charset="0"/>
                </a:rPr>
                <a:t>Ánh</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sáng</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và</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nhiệt</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độ</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696329" y="5716165"/>
              <a:ext cx="5306047" cy="56045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Cả</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2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đáp</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án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đều</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đúng</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950103" y="5209538"/>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291971" y="374888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178312"/>
            <a:ext cx="13579140" cy="2441764"/>
            <a:chOff x="-693571" y="178312"/>
            <a:chExt cx="13579140" cy="2441764"/>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856305" y="654714"/>
              <a:ext cx="10117817"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gn="ctr">
                <a:spcBef>
                  <a:spcPts val="0"/>
                </a:spcBef>
                <a:spcAft>
                  <a:spcPts val="0"/>
                </a:spcAft>
              </a:pP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Trong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rau</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cải</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phát</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triển</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yếu</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tố</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nào</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0144" y="178312"/>
              <a:ext cx="2134160" cy="2441764"/>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7814585" y="2318707"/>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809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2" name="TextBox 10">
            <a:extLst>
              <a:ext uri="{FF2B5EF4-FFF2-40B4-BE49-F238E27FC236}">
                <a16:creationId xmlns:a16="http://schemas.microsoft.com/office/drawing/2014/main" id="{3E1C8DFB-6C5E-430E-2F18-C7951B617B04}"/>
              </a:ext>
            </a:extLst>
          </p:cNvPr>
          <p:cNvSpPr txBox="1"/>
          <p:nvPr/>
        </p:nvSpPr>
        <p:spPr>
          <a:xfrm>
            <a:off x="1822551" y="16462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 dò</a:t>
            </a:r>
            <a:endParaRPr kumimoji="0" lang="zh-CN" altLang="en-US"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3" name="TextBox 2">
            <a:extLst>
              <a:ext uri="{FF2B5EF4-FFF2-40B4-BE49-F238E27FC236}">
                <a16:creationId xmlns:a16="http://schemas.microsoft.com/office/drawing/2014/main" id="{36FE4EE6-D7F8-A24E-8080-BA1A76A3B1A6}"/>
              </a:ext>
            </a:extLst>
          </p:cNvPr>
          <p:cNvSpPr txBox="1"/>
          <p:nvPr/>
        </p:nvSpPr>
        <p:spPr>
          <a:xfrm>
            <a:off x="1467787" y="3133773"/>
            <a:ext cx="9523301"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Ôn tập kiến thức đã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Đọc trước nội dung bài 16.</a:t>
            </a:r>
          </a:p>
        </p:txBody>
      </p:sp>
      <p:pic>
        <p:nvPicPr>
          <p:cNvPr id="4" name="图片 14">
            <a:extLst>
              <a:ext uri="{FF2B5EF4-FFF2-40B4-BE49-F238E27FC236}">
                <a16:creationId xmlns:a16="http://schemas.microsoft.com/office/drawing/2014/main" id="{B250F500-94A5-D0FE-66AD-429416889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64740" y="1296884"/>
            <a:ext cx="2083592" cy="1686544"/>
          </a:xfrm>
          <a:prstGeom prst="rect">
            <a:avLst/>
          </a:prstGeom>
        </p:spPr>
      </p:pic>
    </p:spTree>
    <p:extLst>
      <p:ext uri="{BB962C8B-B14F-4D97-AF65-F5344CB8AC3E}">
        <p14:creationId xmlns:p14="http://schemas.microsoft.com/office/powerpoint/2010/main" val="1326180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74974D39-36AA-EA69-9ABA-A705961AF8DA}"/>
              </a:ext>
            </a:extLst>
          </p:cNvPr>
          <p:cNvSpPr/>
          <p:nvPr/>
        </p:nvSpPr>
        <p:spPr>
          <a:xfrm>
            <a:off x="374820" y="3435427"/>
            <a:ext cx="2765675" cy="103822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endParaRPr lang="en-US" sz="4400" dirty="0">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0C321A10-4114-1E43-E470-4799225DD640}"/>
              </a:ext>
            </a:extLst>
          </p:cNvPr>
          <p:cNvCxnSpPr>
            <a:cxnSpLocks/>
            <a:stCxn id="6" idx="3"/>
            <a:endCxn id="8" idx="1"/>
          </p:cNvCxnSpPr>
          <p:nvPr/>
        </p:nvCxnSpPr>
        <p:spPr>
          <a:xfrm flipV="1">
            <a:off x="3140495" y="1694533"/>
            <a:ext cx="1085850" cy="226000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99E56790-42E8-9C9D-9C42-C31D0C0D408B}"/>
              </a:ext>
            </a:extLst>
          </p:cNvPr>
          <p:cNvSpPr/>
          <p:nvPr/>
        </p:nvSpPr>
        <p:spPr>
          <a:xfrm>
            <a:off x="4226345" y="1134738"/>
            <a:ext cx="7172325" cy="1119589"/>
          </a:xfrm>
          <a:prstGeom prst="roundRect">
            <a:avLst/>
          </a:prstGeom>
          <a:solidFill>
            <a:schemeClr val="accent5">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solidFill>
                  <a:srgbClr val="002060"/>
                </a:solidFill>
              </a:rPr>
              <a:t>Thực vật cần đủ nước, chất khoáng, không khí, ánh sáng và nhiệt độ thích hợp để sống và phát triển.</a:t>
            </a:r>
          </a:p>
        </p:txBody>
      </p:sp>
      <p:cxnSp>
        <p:nvCxnSpPr>
          <p:cNvPr id="9" name="Straight Connector 8">
            <a:extLst>
              <a:ext uri="{FF2B5EF4-FFF2-40B4-BE49-F238E27FC236}">
                <a16:creationId xmlns:a16="http://schemas.microsoft.com/office/drawing/2014/main" id="{C83B80E0-29E9-CF75-1CC3-6B98F9BCA213}"/>
              </a:ext>
            </a:extLst>
          </p:cNvPr>
          <p:cNvCxnSpPr>
            <a:cxnSpLocks/>
            <a:stCxn id="6" idx="3"/>
          </p:cNvCxnSpPr>
          <p:nvPr/>
        </p:nvCxnSpPr>
        <p:spPr>
          <a:xfrm flipV="1">
            <a:off x="3140495" y="3467962"/>
            <a:ext cx="1159053" cy="48657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DDEAE2FA-23DF-9187-2606-720F942CF580}"/>
              </a:ext>
            </a:extLst>
          </p:cNvPr>
          <p:cNvSpPr/>
          <p:nvPr/>
        </p:nvSpPr>
        <p:spPr>
          <a:xfrm>
            <a:off x="4359695" y="2597228"/>
            <a:ext cx="7267575" cy="1485900"/>
          </a:xfrm>
          <a:prstGeom prst="roundRect">
            <a:avLst/>
          </a:prstGeom>
          <a:solidFill>
            <a:schemeClr val="accent5">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solidFill>
                  <a:srgbClr val="002060"/>
                </a:solidFill>
              </a:rPr>
              <a:t>Thực vật có khả năng tự tổng hợp các chất dinh dưỡng cần cho sự sống nhờ quá trình quang hợp.</a:t>
            </a:r>
          </a:p>
        </p:txBody>
      </p:sp>
      <p:cxnSp>
        <p:nvCxnSpPr>
          <p:cNvPr id="19" name="Straight Connector 18">
            <a:extLst>
              <a:ext uri="{FF2B5EF4-FFF2-40B4-BE49-F238E27FC236}">
                <a16:creationId xmlns:a16="http://schemas.microsoft.com/office/drawing/2014/main" id="{2BC3D835-DDF2-FD39-387F-E6AD55B6512A}"/>
              </a:ext>
            </a:extLst>
          </p:cNvPr>
          <p:cNvCxnSpPr>
            <a:cxnSpLocks/>
            <a:stCxn id="6" idx="3"/>
            <a:endCxn id="20" idx="1"/>
          </p:cNvCxnSpPr>
          <p:nvPr/>
        </p:nvCxnSpPr>
        <p:spPr>
          <a:xfrm>
            <a:off x="3140495" y="3954540"/>
            <a:ext cx="1238250" cy="984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116A1BD5-B087-1B82-FB72-91A044633BDB}"/>
              </a:ext>
            </a:extLst>
          </p:cNvPr>
          <p:cNvSpPr/>
          <p:nvPr/>
        </p:nvSpPr>
        <p:spPr>
          <a:xfrm>
            <a:off x="4378745" y="4359352"/>
            <a:ext cx="7267575" cy="1160099"/>
          </a:xfrm>
          <a:prstGeom prst="roundRect">
            <a:avLst/>
          </a:prstGeom>
          <a:solidFill>
            <a:schemeClr val="accent5">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solidFill>
                  <a:srgbClr val="002060"/>
                </a:solidFill>
              </a:rPr>
              <a:t>T</a:t>
            </a:r>
            <a:r>
              <a:rPr lang="vi-VN" sz="2400" dirty="0">
                <a:solidFill>
                  <a:srgbClr val="002060"/>
                </a:solidFill>
              </a:rPr>
              <a:t>hực vật trao đổi khí các-bô-níc, ô-xi, nước và các chất khoáng với môi trường.</a:t>
            </a:r>
          </a:p>
        </p:txBody>
      </p:sp>
    </p:spTree>
    <p:extLst>
      <p:ext uri="{BB962C8B-B14F-4D97-AF65-F5344CB8AC3E}">
        <p14:creationId xmlns:p14="http://schemas.microsoft.com/office/powerpoint/2010/main" val="4227311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pic>
        <p:nvPicPr>
          <p:cNvPr id="241" name="Picture 2">
            <a:extLst>
              <a:ext uri="{FF2B5EF4-FFF2-40B4-BE49-F238E27FC236}">
                <a16:creationId xmlns:a16="http://schemas.microsoft.com/office/drawing/2014/main" id="{A1616732-960A-405A-A1C7-5452559EC9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915883">
            <a:off x="-614213" y="3881797"/>
            <a:ext cx="2596065" cy="4114800"/>
          </a:xfrm>
          <a:prstGeom prst="rect">
            <a:avLst/>
          </a:prstGeom>
        </p:spPr>
      </p:pic>
      <p:grpSp>
        <p:nvGrpSpPr>
          <p:cNvPr id="6426" name="Google Shape;6426;p41"/>
          <p:cNvGrpSpPr/>
          <p:nvPr/>
        </p:nvGrpSpPr>
        <p:grpSpPr>
          <a:xfrm>
            <a:off x="9488068" y="3852134"/>
            <a:ext cx="1597033" cy="1387367"/>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79" name="Google Shape;6479;p41"/>
          <p:cNvGrpSpPr/>
          <p:nvPr/>
        </p:nvGrpSpPr>
        <p:grpSpPr>
          <a:xfrm>
            <a:off x="851201" y="3718252"/>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8597;p62">
            <a:extLst>
              <a:ext uri="{FF2B5EF4-FFF2-40B4-BE49-F238E27FC236}">
                <a16:creationId xmlns:a16="http://schemas.microsoft.com/office/drawing/2014/main" id="{56154CE8-99D1-405A-A7E3-D73482E8A2F0}"/>
              </a:ext>
            </a:extLst>
          </p:cNvPr>
          <p:cNvGrpSpPr/>
          <p:nvPr/>
        </p:nvGrpSpPr>
        <p:grpSpPr>
          <a:xfrm flipH="1">
            <a:off x="366275" y="503128"/>
            <a:ext cx="1373125" cy="987675"/>
            <a:chOff x="5785950" y="1653700"/>
            <a:chExt cx="1373125" cy="987675"/>
          </a:xfrm>
        </p:grpSpPr>
        <p:grpSp>
          <p:nvGrpSpPr>
            <p:cNvPr id="148" name="Google Shape;8598;p62">
              <a:extLst>
                <a:ext uri="{FF2B5EF4-FFF2-40B4-BE49-F238E27FC236}">
                  <a16:creationId xmlns:a16="http://schemas.microsoft.com/office/drawing/2014/main" id="{E6EEE3C7-F14A-4ED6-A6D6-EBBB8008FD67}"/>
                </a:ext>
              </a:extLst>
            </p:cNvPr>
            <p:cNvGrpSpPr/>
            <p:nvPr/>
          </p:nvGrpSpPr>
          <p:grpSpPr>
            <a:xfrm>
              <a:off x="5785950" y="1653700"/>
              <a:ext cx="1373125" cy="987675"/>
              <a:chOff x="5785950" y="1653700"/>
              <a:chExt cx="1373125" cy="987675"/>
            </a:xfrm>
          </p:grpSpPr>
          <p:sp>
            <p:nvSpPr>
              <p:cNvPr id="159" name="Google Shape;8599;p62">
                <a:extLst>
                  <a:ext uri="{FF2B5EF4-FFF2-40B4-BE49-F238E27FC236}">
                    <a16:creationId xmlns:a16="http://schemas.microsoft.com/office/drawing/2014/main" id="{95E1163A-4ED6-471E-834E-F9A388D5D91D}"/>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0" name="Google Shape;8600;p62">
                <a:extLst>
                  <a:ext uri="{FF2B5EF4-FFF2-40B4-BE49-F238E27FC236}">
                    <a16:creationId xmlns:a16="http://schemas.microsoft.com/office/drawing/2014/main" id="{8D18E14A-59A9-468D-A6E2-40B796231002}"/>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1" name="Google Shape;8601;p62">
                <a:extLst>
                  <a:ext uri="{FF2B5EF4-FFF2-40B4-BE49-F238E27FC236}">
                    <a16:creationId xmlns:a16="http://schemas.microsoft.com/office/drawing/2014/main" id="{0F95D77A-0166-40C6-9A4C-B74A97DA9BC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2" name="Google Shape;8602;p62">
                <a:extLst>
                  <a:ext uri="{FF2B5EF4-FFF2-40B4-BE49-F238E27FC236}">
                    <a16:creationId xmlns:a16="http://schemas.microsoft.com/office/drawing/2014/main" id="{4461D459-B535-4277-A0CA-198273AA894C}"/>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434343"/>
                  </a:solidFill>
                  <a:effectLst/>
                  <a:uLnTx/>
                  <a:uFillTx/>
                  <a:latin typeface="Arial"/>
                  <a:ea typeface="+mn-ea"/>
                  <a:cs typeface="+mn-cs"/>
                </a:endParaRPr>
              </a:p>
            </p:txBody>
          </p:sp>
          <p:sp>
            <p:nvSpPr>
              <p:cNvPr id="163" name="Google Shape;8603;p62">
                <a:extLst>
                  <a:ext uri="{FF2B5EF4-FFF2-40B4-BE49-F238E27FC236}">
                    <a16:creationId xmlns:a16="http://schemas.microsoft.com/office/drawing/2014/main" id="{62DD048C-DA48-4964-AB68-EE8A974E667E}"/>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4" name="Google Shape;8604;p62">
                <a:extLst>
                  <a:ext uri="{FF2B5EF4-FFF2-40B4-BE49-F238E27FC236}">
                    <a16:creationId xmlns:a16="http://schemas.microsoft.com/office/drawing/2014/main" id="{5F189F0F-6566-4970-97A1-2565188E94B3}"/>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5" name="Google Shape;8605;p62">
                <a:extLst>
                  <a:ext uri="{FF2B5EF4-FFF2-40B4-BE49-F238E27FC236}">
                    <a16:creationId xmlns:a16="http://schemas.microsoft.com/office/drawing/2014/main" id="{A7B1AFAF-BBA6-4555-8143-8445DEB773F5}"/>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6" name="Google Shape;8606;p62">
                <a:extLst>
                  <a:ext uri="{FF2B5EF4-FFF2-40B4-BE49-F238E27FC236}">
                    <a16:creationId xmlns:a16="http://schemas.microsoft.com/office/drawing/2014/main" id="{0DAE4246-8232-4D85-8300-E57DD5CD71D9}"/>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7" name="Google Shape;8607;p62">
                <a:extLst>
                  <a:ext uri="{FF2B5EF4-FFF2-40B4-BE49-F238E27FC236}">
                    <a16:creationId xmlns:a16="http://schemas.microsoft.com/office/drawing/2014/main" id="{4E378F8B-6368-4A8E-BBB3-72B58D549AC3}"/>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8" name="Google Shape;8608;p62">
                <a:extLst>
                  <a:ext uri="{FF2B5EF4-FFF2-40B4-BE49-F238E27FC236}">
                    <a16:creationId xmlns:a16="http://schemas.microsoft.com/office/drawing/2014/main" id="{954F744B-1444-4612-8CEB-486E0BBD22AF}"/>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grpSp>
          <p:nvGrpSpPr>
            <p:cNvPr id="149" name="Google Shape;8609;p62">
              <a:extLst>
                <a:ext uri="{FF2B5EF4-FFF2-40B4-BE49-F238E27FC236}">
                  <a16:creationId xmlns:a16="http://schemas.microsoft.com/office/drawing/2014/main" id="{736D6FC4-CD8D-4B3A-8BC3-D1ACE2683C55}"/>
                </a:ext>
              </a:extLst>
            </p:cNvPr>
            <p:cNvGrpSpPr/>
            <p:nvPr/>
          </p:nvGrpSpPr>
          <p:grpSpPr>
            <a:xfrm>
              <a:off x="5891858" y="1901182"/>
              <a:ext cx="135420" cy="69561"/>
              <a:chOff x="2330525" y="2356200"/>
              <a:chExt cx="229525" cy="117900"/>
            </a:xfrm>
          </p:grpSpPr>
          <p:sp>
            <p:nvSpPr>
              <p:cNvPr id="151" name="Google Shape;8610;p62">
                <a:extLst>
                  <a:ext uri="{FF2B5EF4-FFF2-40B4-BE49-F238E27FC236}">
                    <a16:creationId xmlns:a16="http://schemas.microsoft.com/office/drawing/2014/main" id="{63413F0A-F864-4A29-A2A7-9D8814147EE4}"/>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2" name="Google Shape;8611;p62">
                <a:extLst>
                  <a:ext uri="{FF2B5EF4-FFF2-40B4-BE49-F238E27FC236}">
                    <a16:creationId xmlns:a16="http://schemas.microsoft.com/office/drawing/2014/main" id="{757A7DF3-1CA9-4570-8C5C-B9C7C63F17F2}"/>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3" name="Google Shape;8612;p62">
                <a:extLst>
                  <a:ext uri="{FF2B5EF4-FFF2-40B4-BE49-F238E27FC236}">
                    <a16:creationId xmlns:a16="http://schemas.microsoft.com/office/drawing/2014/main" id="{3B4414E8-DDD3-4408-B367-2B3BC6B45E7C}"/>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4" name="Google Shape;8613;p62">
                <a:extLst>
                  <a:ext uri="{FF2B5EF4-FFF2-40B4-BE49-F238E27FC236}">
                    <a16:creationId xmlns:a16="http://schemas.microsoft.com/office/drawing/2014/main" id="{9C8C0A76-ECC6-4DB8-B6A7-F54FFC6B7E73}"/>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5" name="Google Shape;8614;p62">
                <a:extLst>
                  <a:ext uri="{FF2B5EF4-FFF2-40B4-BE49-F238E27FC236}">
                    <a16:creationId xmlns:a16="http://schemas.microsoft.com/office/drawing/2014/main" id="{853AD4C0-88EB-474A-8CFC-5A47A8FBA728}"/>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6" name="Google Shape;8615;p62">
                <a:extLst>
                  <a:ext uri="{FF2B5EF4-FFF2-40B4-BE49-F238E27FC236}">
                    <a16:creationId xmlns:a16="http://schemas.microsoft.com/office/drawing/2014/main" id="{1AA79924-22F0-415F-A0D0-0CFD0119D133}"/>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7" name="Google Shape;8616;p62">
                <a:extLst>
                  <a:ext uri="{FF2B5EF4-FFF2-40B4-BE49-F238E27FC236}">
                    <a16:creationId xmlns:a16="http://schemas.microsoft.com/office/drawing/2014/main" id="{1C58DC0B-8CE6-4D81-B9BC-E190511E1450}"/>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8" name="Google Shape;8617;p62">
                <a:extLst>
                  <a:ext uri="{FF2B5EF4-FFF2-40B4-BE49-F238E27FC236}">
                    <a16:creationId xmlns:a16="http://schemas.microsoft.com/office/drawing/2014/main" id="{75FCB24D-7C06-4763-9B62-A845738BFA25}"/>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150" name="Google Shape;8618;p62">
              <a:extLst>
                <a:ext uri="{FF2B5EF4-FFF2-40B4-BE49-F238E27FC236}">
                  <a16:creationId xmlns:a16="http://schemas.microsoft.com/office/drawing/2014/main" id="{79E7CE04-C521-447C-B8B2-3C1BB3C0DCAD}"/>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pic>
        <p:nvPicPr>
          <p:cNvPr id="13" name="Picture 12">
            <a:extLst>
              <a:ext uri="{FF2B5EF4-FFF2-40B4-BE49-F238E27FC236}">
                <a16:creationId xmlns:a16="http://schemas.microsoft.com/office/drawing/2014/main" id="{BA05812F-1D9B-4DEF-A7A5-6B41F63F8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45538" flipH="1">
            <a:off x="4143522" y="-2513789"/>
            <a:ext cx="11107524" cy="6247983"/>
          </a:xfrm>
          <a:prstGeom prst="rect">
            <a:avLst/>
          </a:prstGeom>
        </p:spPr>
      </p:pic>
      <p:pic>
        <p:nvPicPr>
          <p:cNvPr id="242" name="Picture 2">
            <a:extLst>
              <a:ext uri="{FF2B5EF4-FFF2-40B4-BE49-F238E27FC236}">
                <a16:creationId xmlns:a16="http://schemas.microsoft.com/office/drawing/2014/main" id="{0B9B5007-E116-46C2-8174-1F284BE3C2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78501" y="-1342052"/>
            <a:ext cx="2596065" cy="4114800"/>
          </a:xfrm>
          <a:prstGeom prst="rect">
            <a:avLst/>
          </a:prstGeom>
        </p:spPr>
      </p:pic>
      <p:pic>
        <p:nvPicPr>
          <p:cNvPr id="247" name="Picture 2">
            <a:extLst>
              <a:ext uri="{FF2B5EF4-FFF2-40B4-BE49-F238E27FC236}">
                <a16:creationId xmlns:a16="http://schemas.microsoft.com/office/drawing/2014/main" id="{704C757E-BCAF-468D-9A23-C8924204A3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659465">
            <a:off x="6427128" y="-2563419"/>
            <a:ext cx="2596065" cy="4114800"/>
          </a:xfrm>
          <a:prstGeom prst="rect">
            <a:avLst/>
          </a:prstGeom>
        </p:spPr>
      </p:pic>
      <p:pic>
        <p:nvPicPr>
          <p:cNvPr id="4" name="Picture 3">
            <a:extLst>
              <a:ext uri="{FF2B5EF4-FFF2-40B4-BE49-F238E27FC236}">
                <a16:creationId xmlns:a16="http://schemas.microsoft.com/office/drawing/2014/main" id="{A288FF1A-1EB3-AD24-19A5-14FA0F3BF740}"/>
              </a:ext>
            </a:extLst>
          </p:cNvPr>
          <p:cNvPicPr>
            <a:picLocks noChangeAspect="1"/>
          </p:cNvPicPr>
          <p:nvPr/>
        </p:nvPicPr>
        <p:blipFill>
          <a:blip r:embed="rId6"/>
          <a:stretch>
            <a:fillRect/>
          </a:stretch>
        </p:blipFill>
        <p:spPr>
          <a:xfrm>
            <a:off x="1601996" y="1317348"/>
            <a:ext cx="8547333" cy="3694496"/>
          </a:xfrm>
          <a:prstGeom prst="rect">
            <a:avLst/>
          </a:prstGeom>
        </p:spPr>
      </p:pic>
    </p:spTree>
    <p:extLst>
      <p:ext uri="{BB962C8B-B14F-4D97-AF65-F5344CB8AC3E}">
        <p14:creationId xmlns:p14="http://schemas.microsoft.com/office/powerpoint/2010/main" val="3153231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Google Shape;2117;p60">
            <a:extLst>
              <a:ext uri="{FF2B5EF4-FFF2-40B4-BE49-F238E27FC236}">
                <a16:creationId xmlns:a16="http://schemas.microsoft.com/office/drawing/2014/main" id="{427EF99C-F43B-4402-B06A-B6A1F7F66EE9}"/>
              </a:ext>
            </a:extLst>
          </p:cNvPr>
          <p:cNvSpPr/>
          <p:nvPr/>
        </p:nvSpPr>
        <p:spPr>
          <a:xfrm>
            <a:off x="11171059" y="109925"/>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1" name="Google Shape;2118;p60">
            <a:extLst>
              <a:ext uri="{FF2B5EF4-FFF2-40B4-BE49-F238E27FC236}">
                <a16:creationId xmlns:a16="http://schemas.microsoft.com/office/drawing/2014/main" id="{D9023254-AE53-46D6-A4E4-82EB7ED6EA28}"/>
              </a:ext>
            </a:extLst>
          </p:cNvPr>
          <p:cNvSpPr/>
          <p:nvPr/>
        </p:nvSpPr>
        <p:spPr>
          <a:xfrm>
            <a:off x="11584159" y="730838"/>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2" name="Google Shape;2119;p60">
            <a:extLst>
              <a:ext uri="{FF2B5EF4-FFF2-40B4-BE49-F238E27FC236}">
                <a16:creationId xmlns:a16="http://schemas.microsoft.com/office/drawing/2014/main" id="{3BB581FF-5FC4-4030-A2C7-EEE5DC0188D7}"/>
              </a:ext>
            </a:extLst>
          </p:cNvPr>
          <p:cNvSpPr/>
          <p:nvPr/>
        </p:nvSpPr>
        <p:spPr>
          <a:xfrm>
            <a:off x="10638759" y="300213"/>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pic>
        <p:nvPicPr>
          <p:cNvPr id="83" name="Picture 82">
            <a:extLst>
              <a:ext uri="{FF2B5EF4-FFF2-40B4-BE49-F238E27FC236}">
                <a16:creationId xmlns:a16="http://schemas.microsoft.com/office/drawing/2014/main" id="{4BE526A7-3737-4841-99BD-03EF37FCF5D6}"/>
              </a:ext>
            </a:extLst>
          </p:cNvPr>
          <p:cNvPicPr>
            <a:picLocks noChangeAspect="1"/>
          </p:cNvPicPr>
          <p:nvPr/>
        </p:nvPicPr>
        <p:blipFill rotWithShape="1">
          <a:blip r:embed="rId3"/>
          <a:srcRect l="35847" t="56723"/>
          <a:stretch/>
        </p:blipFill>
        <p:spPr>
          <a:xfrm>
            <a:off x="11713634" y="-2223736"/>
            <a:ext cx="3444138" cy="2967922"/>
          </a:xfrm>
          <a:prstGeom prst="rect">
            <a:avLst/>
          </a:prstGeom>
        </p:spPr>
      </p:pic>
      <p:pic>
        <p:nvPicPr>
          <p:cNvPr id="126" name="Picture 9">
            <a:extLst>
              <a:ext uri="{FF2B5EF4-FFF2-40B4-BE49-F238E27FC236}">
                <a16:creationId xmlns:a16="http://schemas.microsoft.com/office/drawing/2014/main" id="{E7AB7ED8-FAC7-484C-A714-23E75CFD3E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123" y="0"/>
            <a:ext cx="1010905" cy="771964"/>
          </a:xfrm>
          <a:prstGeom prst="rect">
            <a:avLst/>
          </a:prstGeom>
        </p:spPr>
      </p:pic>
      <p:pic>
        <p:nvPicPr>
          <p:cNvPr id="260" name="Picture 259">
            <a:hlinkClick r:id="rId6" action="ppaction://hlinksldjump"/>
            <a:extLst>
              <a:ext uri="{FF2B5EF4-FFF2-40B4-BE49-F238E27FC236}">
                <a16:creationId xmlns:a16="http://schemas.microsoft.com/office/drawing/2014/main" id="{383E50B0-048A-408D-B251-03EEE63CA2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963065" y="5911383"/>
            <a:ext cx="2800387" cy="1090998"/>
          </a:xfrm>
          <a:prstGeom prst="rect">
            <a:avLst/>
          </a:prstGeom>
        </p:spPr>
      </p:pic>
      <p:pic>
        <p:nvPicPr>
          <p:cNvPr id="17" name="Picture 16">
            <a:extLst>
              <a:ext uri="{FF2B5EF4-FFF2-40B4-BE49-F238E27FC236}">
                <a16:creationId xmlns:a16="http://schemas.microsoft.com/office/drawing/2014/main" id="{A852403F-0464-4F34-B577-727AF1467EC0}"/>
              </a:ext>
            </a:extLst>
          </p:cNvPr>
          <p:cNvPicPr>
            <a:picLocks noChangeAspect="1"/>
          </p:cNvPicPr>
          <p:nvPr/>
        </p:nvPicPr>
        <p:blipFill>
          <a:blip r:embed="rId8"/>
          <a:stretch>
            <a:fillRect/>
          </a:stretch>
        </p:blipFill>
        <p:spPr>
          <a:xfrm>
            <a:off x="3297507" y="82050"/>
            <a:ext cx="6078239" cy="1121761"/>
          </a:xfrm>
          <a:prstGeom prst="rect">
            <a:avLst/>
          </a:prstGeom>
        </p:spPr>
      </p:pic>
      <p:grpSp>
        <p:nvGrpSpPr>
          <p:cNvPr id="21" name="Group 20">
            <a:extLst>
              <a:ext uri="{FF2B5EF4-FFF2-40B4-BE49-F238E27FC236}">
                <a16:creationId xmlns:a16="http://schemas.microsoft.com/office/drawing/2014/main" id="{02AFE129-8F86-4C0F-A059-F14A91B351B7}"/>
              </a:ext>
            </a:extLst>
          </p:cNvPr>
          <p:cNvGrpSpPr/>
          <p:nvPr/>
        </p:nvGrpSpPr>
        <p:grpSpPr>
          <a:xfrm>
            <a:off x="833711" y="1276950"/>
            <a:ext cx="3258931" cy="2886689"/>
            <a:chOff x="1168972" y="1677523"/>
            <a:chExt cx="3078775" cy="2836321"/>
          </a:xfrm>
        </p:grpSpPr>
        <p:pic>
          <p:nvPicPr>
            <p:cNvPr id="159" name="Picture 2">
              <a:extLst>
                <a:ext uri="{FF2B5EF4-FFF2-40B4-BE49-F238E27FC236}">
                  <a16:creationId xmlns:a16="http://schemas.microsoft.com/office/drawing/2014/main" id="{AE6F3958-7AAD-41D9-915E-BD4BE494C1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8972" y="1677523"/>
              <a:ext cx="3078775" cy="2836321"/>
            </a:xfrm>
            <a:prstGeom prst="rect">
              <a:avLst/>
            </a:prstGeom>
          </p:spPr>
        </p:pic>
        <p:pic>
          <p:nvPicPr>
            <p:cNvPr id="162" name="Picture 2">
              <a:hlinkClick r:id="rId11" action="ppaction://hlinksldjump"/>
              <a:extLst>
                <a:ext uri="{FF2B5EF4-FFF2-40B4-BE49-F238E27FC236}">
                  <a16:creationId xmlns:a16="http://schemas.microsoft.com/office/drawing/2014/main" id="{1507AA6F-C0BA-4679-84C7-8E458D76B3F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65505" y="1773898"/>
              <a:ext cx="2869547" cy="2643570"/>
            </a:xfrm>
            <a:prstGeom prst="rect">
              <a:avLst/>
            </a:prstGeom>
          </p:spPr>
        </p:pic>
      </p:grpSp>
      <p:grpSp>
        <p:nvGrpSpPr>
          <p:cNvPr id="23" name="Group 22">
            <a:extLst>
              <a:ext uri="{FF2B5EF4-FFF2-40B4-BE49-F238E27FC236}">
                <a16:creationId xmlns:a16="http://schemas.microsoft.com/office/drawing/2014/main" id="{8E5B3FD8-D43D-4B45-8668-A311E514B3A4}"/>
              </a:ext>
            </a:extLst>
          </p:cNvPr>
          <p:cNvGrpSpPr/>
          <p:nvPr/>
        </p:nvGrpSpPr>
        <p:grpSpPr>
          <a:xfrm>
            <a:off x="8099360" y="1276950"/>
            <a:ext cx="2961550" cy="3114189"/>
            <a:chOff x="8355573" y="1625875"/>
            <a:chExt cx="3167634" cy="3299619"/>
          </a:xfrm>
        </p:grpSpPr>
        <p:pic>
          <p:nvPicPr>
            <p:cNvPr id="160" name="Picture 3">
              <a:extLst>
                <a:ext uri="{FF2B5EF4-FFF2-40B4-BE49-F238E27FC236}">
                  <a16:creationId xmlns:a16="http://schemas.microsoft.com/office/drawing/2014/main" id="{24817705-A8BC-4F42-B11B-3570ABB3801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355573" y="1625875"/>
              <a:ext cx="3167634" cy="3299619"/>
            </a:xfrm>
            <a:prstGeom prst="rect">
              <a:avLst/>
            </a:prstGeom>
          </p:spPr>
        </p:pic>
        <p:pic>
          <p:nvPicPr>
            <p:cNvPr id="163" name="Picture 3">
              <a:hlinkClick r:id="rId16" action="ppaction://hlinksldjump"/>
              <a:extLst>
                <a:ext uri="{FF2B5EF4-FFF2-40B4-BE49-F238E27FC236}">
                  <a16:creationId xmlns:a16="http://schemas.microsoft.com/office/drawing/2014/main" id="{1D5308CA-6094-4930-9973-F1474E25F11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462111" y="1736852"/>
              <a:ext cx="2954557" cy="3077663"/>
            </a:xfrm>
            <a:prstGeom prst="rect">
              <a:avLst/>
            </a:prstGeom>
          </p:spPr>
        </p:pic>
      </p:grpSp>
      <p:grpSp>
        <p:nvGrpSpPr>
          <p:cNvPr id="22" name="Group 21">
            <a:extLst>
              <a:ext uri="{FF2B5EF4-FFF2-40B4-BE49-F238E27FC236}">
                <a16:creationId xmlns:a16="http://schemas.microsoft.com/office/drawing/2014/main" id="{6AD9EAEA-367A-471A-BAB5-5B9F360F99DC}"/>
              </a:ext>
            </a:extLst>
          </p:cNvPr>
          <p:cNvGrpSpPr/>
          <p:nvPr/>
        </p:nvGrpSpPr>
        <p:grpSpPr>
          <a:xfrm rot="2985290">
            <a:off x="4477938" y="2860215"/>
            <a:ext cx="3236122" cy="3114767"/>
            <a:chOff x="4477939" y="3418435"/>
            <a:chExt cx="3236122" cy="3114767"/>
          </a:xfrm>
        </p:grpSpPr>
        <p:pic>
          <p:nvPicPr>
            <p:cNvPr id="161" name="Picture 5">
              <a:extLst>
                <a:ext uri="{FF2B5EF4-FFF2-40B4-BE49-F238E27FC236}">
                  <a16:creationId xmlns:a16="http://schemas.microsoft.com/office/drawing/2014/main" id="{30FB876D-3FED-4114-A0F5-09CFD31481E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4477939" y="3418435"/>
              <a:ext cx="3236122" cy="3114767"/>
            </a:xfrm>
            <a:prstGeom prst="rect">
              <a:avLst/>
            </a:prstGeom>
          </p:spPr>
        </p:pic>
        <p:pic>
          <p:nvPicPr>
            <p:cNvPr id="164" name="Picture 5">
              <a:hlinkClick r:id="rId21" action="ppaction://hlinksldjump"/>
              <a:extLst>
                <a:ext uri="{FF2B5EF4-FFF2-40B4-BE49-F238E27FC236}">
                  <a16:creationId xmlns:a16="http://schemas.microsoft.com/office/drawing/2014/main" id="{CFCE5213-50AF-4C02-9FD0-BD1EB7A472E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4572886" y="3524888"/>
              <a:ext cx="3046228" cy="2931994"/>
            </a:xfrm>
            <a:prstGeom prst="rect">
              <a:avLst/>
            </a:prstGeom>
          </p:spPr>
        </p:pic>
      </p:grpSp>
    </p:spTree>
    <p:extLst>
      <p:ext uri="{BB962C8B-B14F-4D97-AF65-F5344CB8AC3E}">
        <p14:creationId xmlns:p14="http://schemas.microsoft.com/office/powerpoint/2010/main" val="140531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par>
                                <p:cTn id="19" presetID="53" presetClass="entr" presetSubtype="16"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1000"/>
                            </p:stCondLst>
                            <p:childTnLst>
                              <p:par>
                                <p:cTn id="25" presetID="8" presetClass="emph" presetSubtype="0" fill="hold" nodeType="afterEffect">
                                  <p:stCondLst>
                                    <p:cond delay="0"/>
                                  </p:stCondLst>
                                  <p:childTnLst>
                                    <p:animRot by="21600000">
                                      <p:cBhvr>
                                        <p:cTn id="26" dur="2000" fill="hold"/>
                                        <p:tgtEl>
                                          <p:spTgt spid="21"/>
                                        </p:tgtEl>
                                        <p:attrNameLst>
                                          <p:attrName>r</p:attrName>
                                        </p:attrNameLst>
                                      </p:cBhvr>
                                    </p:animRot>
                                  </p:childTnLst>
                                </p:cTn>
                              </p:par>
                              <p:par>
                                <p:cTn id="27" presetID="8" presetClass="emph" presetSubtype="0" fill="hold" nodeType="withEffect">
                                  <p:stCondLst>
                                    <p:cond delay="0"/>
                                  </p:stCondLst>
                                  <p:childTnLst>
                                    <p:animRot by="21600000">
                                      <p:cBhvr>
                                        <p:cTn id="28" dur="2000" fill="hold"/>
                                        <p:tgtEl>
                                          <p:spTgt spid="22"/>
                                        </p:tgtEl>
                                        <p:attrNameLst>
                                          <p:attrName>r</p:attrName>
                                        </p:attrNameLst>
                                      </p:cBhvr>
                                    </p:animRot>
                                  </p:childTnLst>
                                </p:cTn>
                              </p:par>
                              <p:par>
                                <p:cTn id="29" presetID="8" presetClass="emph" presetSubtype="0" fill="hold" nodeType="withEffect">
                                  <p:stCondLst>
                                    <p:cond delay="0"/>
                                  </p:stCondLst>
                                  <p:childTnLst>
                                    <p:animRot by="21600000">
                                      <p:cBhvr>
                                        <p:cTn id="30" dur="2000" fill="hold"/>
                                        <p:tgtEl>
                                          <p:spTgt spid="23"/>
                                        </p:tgtEl>
                                        <p:attrNameLst>
                                          <p:attrName>r</p:attrName>
                                        </p:attrNameLst>
                                      </p:cBhvr>
                                    </p:animRot>
                                  </p:childTnLst>
                                </p:cTn>
                              </p:par>
                            </p:childTnLst>
                          </p:cTn>
                        </p:par>
                        <p:par>
                          <p:cTn id="31" fill="hold">
                            <p:stCondLst>
                              <p:cond delay="3000"/>
                            </p:stCondLst>
                            <p:childTnLst>
                              <p:par>
                                <p:cTn id="32" presetID="26" presetClass="emph" presetSubtype="0" fill="hold" nodeType="afterEffect">
                                  <p:stCondLst>
                                    <p:cond delay="0"/>
                                  </p:stCondLst>
                                  <p:childTnLst>
                                    <p:animEffect transition="out" filter="fade">
                                      <p:cBhvr>
                                        <p:cTn id="33" dur="500" tmFilter="0, 0; .2, .5; .8, .5; 1, 0"/>
                                        <p:tgtEl>
                                          <p:spTgt spid="21"/>
                                        </p:tgtEl>
                                      </p:cBhvr>
                                    </p:animEffect>
                                    <p:animScale>
                                      <p:cBhvr>
                                        <p:cTn id="34" dur="250" autoRev="1" fill="hold"/>
                                        <p:tgtEl>
                                          <p:spTgt spid="21"/>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22"/>
                                        </p:tgtEl>
                                      </p:cBhvr>
                                    </p:animEffect>
                                    <p:animScale>
                                      <p:cBhvr>
                                        <p:cTn id="37" dur="250" autoRev="1" fill="hold"/>
                                        <p:tgtEl>
                                          <p:spTgt spid="22"/>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23"/>
                                        </p:tgtEl>
                                      </p:cBhvr>
                                    </p:animEffect>
                                    <p:animScale>
                                      <p:cBhvr>
                                        <p:cTn id="40" dur="250" autoRev="1" fill="hold"/>
                                        <p:tgtEl>
                                          <p:spTgt spid="23"/>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21"/>
                                        </p:tgtEl>
                                        <p:attrNameLst>
                                          <p:attrName>ppt_w</p:attrName>
                                        </p:attrNameLst>
                                      </p:cBhvr>
                                      <p:tavLst>
                                        <p:tav tm="0">
                                          <p:val>
                                            <p:strVal val="ppt_w"/>
                                          </p:val>
                                        </p:tav>
                                        <p:tav tm="100000">
                                          <p:val>
                                            <p:fltVal val="0"/>
                                          </p:val>
                                        </p:tav>
                                      </p:tavLst>
                                    </p:anim>
                                    <p:anim calcmode="lin" valueType="num">
                                      <p:cBhvr>
                                        <p:cTn id="45" dur="500"/>
                                        <p:tgtEl>
                                          <p:spTgt spid="21"/>
                                        </p:tgtEl>
                                        <p:attrNameLst>
                                          <p:attrName>ppt_h</p:attrName>
                                        </p:attrNameLst>
                                      </p:cBhvr>
                                      <p:tavLst>
                                        <p:tav tm="0">
                                          <p:val>
                                            <p:strVal val="ppt_h"/>
                                          </p:val>
                                        </p:tav>
                                        <p:tav tm="100000">
                                          <p:val>
                                            <p:fltVal val="0"/>
                                          </p:val>
                                        </p:tav>
                                      </p:tavLst>
                                    </p:anim>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5" presetClass="exit" presetSubtype="0" fill="hold" nodeType="clickEffect">
                                  <p:stCondLst>
                                    <p:cond delay="0"/>
                                  </p:stCondLst>
                                  <p:childTnLst>
                                    <p:animEffect transition="out" filter="fade">
                                      <p:cBhvr>
                                        <p:cTn id="51" dur="2000"/>
                                        <p:tgtEl>
                                          <p:spTgt spid="22"/>
                                        </p:tgtEl>
                                      </p:cBhvr>
                                    </p:animEffect>
                                    <p:anim calcmode="lin" valueType="num">
                                      <p:cBhvr>
                                        <p:cTn id="52" dur="20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3" dur="2000"/>
                                        <p:tgtEl>
                                          <p:spTgt spid="22"/>
                                        </p:tgtEl>
                                        <p:attrNameLst>
                                          <p:attrName>ppt_h</p:attrName>
                                        </p:attrNameLst>
                                      </p:cBhvr>
                                      <p:tavLst>
                                        <p:tav tm="0">
                                          <p:val>
                                            <p:strVal val="ppt_h"/>
                                          </p:val>
                                        </p:tav>
                                        <p:tav tm="100000">
                                          <p:val>
                                            <p:strVal val="ppt_h"/>
                                          </p:val>
                                        </p:tav>
                                      </p:tavLst>
                                    </p:anim>
                                    <p:set>
                                      <p:cBhvr>
                                        <p:cTn id="54" dur="1" fill="hold">
                                          <p:stCondLst>
                                            <p:cond delay="1999"/>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23"/>
                                        </p:tgtEl>
                                        <p:attrNameLst>
                                          <p:attrName>ppt_x</p:attrName>
                                        </p:attrNameLst>
                                      </p:cBhvr>
                                      <p:tavLst>
                                        <p:tav tm="0">
                                          <p:val>
                                            <p:strVal val="ppt_x"/>
                                          </p:val>
                                        </p:tav>
                                        <p:tav tm="100000">
                                          <p:val>
                                            <p:strVal val="ppt_x"/>
                                          </p:val>
                                        </p:tav>
                                      </p:tavLst>
                                    </p:anim>
                                    <p:anim calcmode="lin" valueType="num">
                                      <p:cBhvr additive="base">
                                        <p:cTn id="59" dur="500"/>
                                        <p:tgtEl>
                                          <p:spTgt spid="23"/>
                                        </p:tgtEl>
                                        <p:attrNameLst>
                                          <p:attrName>ppt_y</p:attrName>
                                        </p:attrNameLst>
                                      </p:cBhvr>
                                      <p:tavLst>
                                        <p:tav tm="0">
                                          <p:val>
                                            <p:strVal val="ppt_y"/>
                                          </p:val>
                                        </p:tav>
                                        <p:tav tm="100000">
                                          <p:val>
                                            <p:strVal val="1+ppt_h/2"/>
                                          </p:val>
                                        </p:tav>
                                      </p:tavLst>
                                    </p:anim>
                                    <p:set>
                                      <p:cBhvr>
                                        <p:cTn id="6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5EDA5-91FC-435E-9775-51EE36FF5EBF}"/>
              </a:ext>
            </a:extLst>
          </p:cNvPr>
          <p:cNvSpPr/>
          <p:nvPr/>
        </p:nvSpPr>
        <p:spPr>
          <a:xfrm>
            <a:off x="1278348" y="331359"/>
            <a:ext cx="9950091" cy="1217454"/>
          </a:xfrm>
          <a:prstGeom prst="roundRect">
            <a:avLst>
              <a:gd name="adj" fmla="val 10270"/>
            </a:avLst>
          </a:prstGeom>
          <a:solidFill>
            <a:schemeClr val="bg1">
              <a:alpha val="63000"/>
            </a:schemeClr>
          </a:solid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147A5329-48E6-4B02-90BB-40D645DFA620}"/>
              </a:ext>
            </a:extLst>
          </p:cNvPr>
          <p:cNvGrpSpPr/>
          <p:nvPr/>
        </p:nvGrpSpPr>
        <p:grpSpPr>
          <a:xfrm>
            <a:off x="316506" y="0"/>
            <a:ext cx="1687402" cy="1687244"/>
            <a:chOff x="1168972" y="1677523"/>
            <a:chExt cx="3078775" cy="2836321"/>
          </a:xfrm>
        </p:grpSpPr>
        <p:pic>
          <p:nvPicPr>
            <p:cNvPr id="3" name="Picture 2">
              <a:extLst>
                <a:ext uri="{FF2B5EF4-FFF2-40B4-BE49-F238E27FC236}">
                  <a16:creationId xmlns:a16="http://schemas.microsoft.com/office/drawing/2014/main" id="{373C18B1-A14C-4691-9A75-2EEA5B878C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8972" y="1677523"/>
              <a:ext cx="3078775" cy="2836321"/>
            </a:xfrm>
            <a:prstGeom prst="rect">
              <a:avLst/>
            </a:prstGeom>
          </p:spPr>
        </p:pic>
        <p:pic>
          <p:nvPicPr>
            <p:cNvPr id="4" name="Picture 2">
              <a:extLst>
                <a:ext uri="{FF2B5EF4-FFF2-40B4-BE49-F238E27FC236}">
                  <a16:creationId xmlns:a16="http://schemas.microsoft.com/office/drawing/2014/main" id="{BD9C9212-267E-40E3-80EC-ABE11D2BE7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65505" y="1773898"/>
              <a:ext cx="2869547" cy="2643570"/>
            </a:xfrm>
            <a:prstGeom prst="rect">
              <a:avLst/>
            </a:prstGeom>
          </p:spPr>
        </p:pic>
      </p:grpSp>
      <p:grpSp>
        <p:nvGrpSpPr>
          <p:cNvPr id="6" name="Group 5">
            <a:extLst>
              <a:ext uri="{FF2B5EF4-FFF2-40B4-BE49-F238E27FC236}">
                <a16:creationId xmlns:a16="http://schemas.microsoft.com/office/drawing/2014/main" id="{EA763F3F-751C-496F-9DD6-F311EE8E10CB}"/>
              </a:ext>
            </a:extLst>
          </p:cNvPr>
          <p:cNvGrpSpPr/>
          <p:nvPr/>
        </p:nvGrpSpPr>
        <p:grpSpPr>
          <a:xfrm>
            <a:off x="1980951" y="1928832"/>
            <a:ext cx="8412399" cy="1633517"/>
            <a:chOff x="2590456" y="3469209"/>
            <a:chExt cx="3630312" cy="1005311"/>
          </a:xfrm>
        </p:grpSpPr>
        <p:sp>
          <p:nvSpPr>
            <p:cNvPr id="7" name="Rectangle: Rounded Corners 6">
              <a:extLst>
                <a:ext uri="{FF2B5EF4-FFF2-40B4-BE49-F238E27FC236}">
                  <a16:creationId xmlns:a16="http://schemas.microsoft.com/office/drawing/2014/main" id="{F2AED846-32AA-4475-82A0-0B90402CB05D}"/>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8" name="TextBox 7">
              <a:extLst>
                <a:ext uri="{FF2B5EF4-FFF2-40B4-BE49-F238E27FC236}">
                  <a16:creationId xmlns:a16="http://schemas.microsoft.com/office/drawing/2014/main" id="{5D20A2F1-BAFB-4F8E-8292-3147414547E1}"/>
                </a:ext>
              </a:extLst>
            </p:cNvPr>
            <p:cNvSpPr txBox="1"/>
            <p:nvPr/>
          </p:nvSpPr>
          <p:spPr>
            <a:xfrm>
              <a:off x="2771423" y="3584891"/>
              <a:ext cx="3399340" cy="791001"/>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Khả năng tự tổng hợp chất diệp lục từ khí các-bô-níc và ánh sáng mặt trời.</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02A0515F-3C20-49BE-B9BC-C5E600E5812C}"/>
              </a:ext>
            </a:extLst>
          </p:cNvPr>
          <p:cNvSpPr txBox="1"/>
          <p:nvPr/>
        </p:nvSpPr>
        <p:spPr>
          <a:xfrm>
            <a:off x="2071249" y="553877"/>
            <a:ext cx="8535540" cy="707886"/>
          </a:xfrm>
          <a:prstGeom prst="rect">
            <a:avLst/>
          </a:prstGeom>
          <a:noFill/>
        </p:spPr>
        <p:txBody>
          <a:bodyPr wrap="square" rtlCol="0">
            <a:spAutoFit/>
          </a:bodyPr>
          <a:lstStyle/>
          <a:p>
            <a:pPr algn="ctr"/>
            <a:r>
              <a:rPr lang="nl-NL" sz="4000" dirty="0">
                <a:solidFill>
                  <a:srgbClr val="002060"/>
                </a:solidFill>
                <a:latin typeface="Calibri" panose="020F0502020204030204" pitchFamily="34" charset="0"/>
                <a:ea typeface="Cambria" panose="02040503050406030204" pitchFamily="18" charset="0"/>
                <a:cs typeface="Calibri" panose="020F0502020204030204" pitchFamily="34" charset="0"/>
              </a:rPr>
              <a:t>Em hãy nêu khả năng kì diệu của lá cây?</a:t>
            </a:r>
            <a:endParaRPr lang="en-US" sz="40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20" name="Picture 19">
            <a:hlinkClick r:id="rId8" action="ppaction://hlinksldjump"/>
            <a:extLst>
              <a:ext uri="{FF2B5EF4-FFF2-40B4-BE49-F238E27FC236}">
                <a16:creationId xmlns:a16="http://schemas.microsoft.com/office/drawing/2014/main" id="{F584B926-462A-4619-ABC2-92366D139E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9049" y="5092175"/>
            <a:ext cx="3054312" cy="1090998"/>
          </a:xfrm>
          <a:prstGeom prst="rect">
            <a:avLst/>
          </a:prstGeom>
        </p:spPr>
      </p:pic>
    </p:spTree>
    <p:extLst>
      <p:ext uri="{BB962C8B-B14F-4D97-AF65-F5344CB8AC3E}">
        <p14:creationId xmlns:p14="http://schemas.microsoft.com/office/powerpoint/2010/main" val="119248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2"/>
                                        </p:tgtEl>
                                        <p:attrNameLst>
                                          <p:attrName>r</p:attrName>
                                        </p:attrNameLst>
                                      </p:cBhvr>
                                    </p:animRot>
                                  </p:childTnLst>
                                </p:cTn>
                              </p:par>
                              <p:par>
                                <p:cTn id="7" presetID="26" presetClass="emph" presetSubtype="0" fill="hold" nodeType="withEffect">
                                  <p:stCondLst>
                                    <p:cond delay="0"/>
                                  </p:stCondLst>
                                  <p:childTnLst>
                                    <p:animEffect transition="out" filter="fade">
                                      <p:cBhvr>
                                        <p:cTn id="8" dur="500" tmFilter="0, 0; .2, .5; .8, .5; 1, 0"/>
                                        <p:tgtEl>
                                          <p:spTgt spid="2"/>
                                        </p:tgtEl>
                                      </p:cBhvr>
                                    </p:animEffect>
                                    <p:animScale>
                                      <p:cBhvr>
                                        <p:cTn id="9" dur="250" autoRev="1" fill="hold"/>
                                        <p:tgtEl>
                                          <p:spTgt spid="2"/>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5EDA5-91FC-435E-9775-51EE36FF5EBF}"/>
              </a:ext>
            </a:extLst>
          </p:cNvPr>
          <p:cNvSpPr/>
          <p:nvPr/>
        </p:nvSpPr>
        <p:spPr>
          <a:xfrm>
            <a:off x="1278348" y="331359"/>
            <a:ext cx="9950091" cy="1217454"/>
          </a:xfrm>
          <a:prstGeom prst="roundRect">
            <a:avLst>
              <a:gd name="adj" fmla="val 10270"/>
            </a:avLst>
          </a:prstGeom>
          <a:solidFill>
            <a:schemeClr val="bg1">
              <a:alpha val="63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02A0515F-3C20-49BE-B9BC-C5E600E5812C}"/>
              </a:ext>
            </a:extLst>
          </p:cNvPr>
          <p:cNvSpPr txBox="1"/>
          <p:nvPr/>
        </p:nvSpPr>
        <p:spPr>
          <a:xfrm>
            <a:off x="1875855" y="357543"/>
            <a:ext cx="8535540" cy="1200329"/>
          </a:xfrm>
          <a:prstGeom prst="rect">
            <a:avLst/>
          </a:prstGeom>
          <a:noFill/>
        </p:spPr>
        <p:txBody>
          <a:bodyPr wrap="square" rtlCol="0">
            <a:spAutoFit/>
          </a:bodyPr>
          <a:lstStyle/>
          <a:p>
            <a:pPr marL="0" marR="0" algn="ctr">
              <a:spcBef>
                <a:spcPts val="0"/>
              </a:spcBef>
              <a:spcAft>
                <a:spcPts val="0"/>
              </a:spcAft>
            </a:pPr>
            <a:r>
              <a:rPr lang="nl-NL"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Mô tả sự trao đổi khí qua quá trình quang hợp của thực vật?</a:t>
            </a:r>
            <a:endPar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hlinkClick r:id="rId4" action="ppaction://hlinksldjump"/>
            <a:extLst>
              <a:ext uri="{FF2B5EF4-FFF2-40B4-BE49-F238E27FC236}">
                <a16:creationId xmlns:a16="http://schemas.microsoft.com/office/drawing/2014/main" id="{F584B926-462A-4619-ABC2-92366D139E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8844" y="5315858"/>
            <a:ext cx="3054312" cy="1090998"/>
          </a:xfrm>
          <a:prstGeom prst="rect">
            <a:avLst/>
          </a:prstGeom>
        </p:spPr>
      </p:pic>
      <p:grpSp>
        <p:nvGrpSpPr>
          <p:cNvPr id="14" name="Group 13">
            <a:extLst>
              <a:ext uri="{FF2B5EF4-FFF2-40B4-BE49-F238E27FC236}">
                <a16:creationId xmlns:a16="http://schemas.microsoft.com/office/drawing/2014/main" id="{89A8F663-A70E-476C-AE36-68CC254809B8}"/>
              </a:ext>
            </a:extLst>
          </p:cNvPr>
          <p:cNvGrpSpPr/>
          <p:nvPr/>
        </p:nvGrpSpPr>
        <p:grpSpPr>
          <a:xfrm rot="2985290">
            <a:off x="250627" y="-183523"/>
            <a:ext cx="1901817" cy="2052939"/>
            <a:chOff x="4477939" y="3418435"/>
            <a:chExt cx="3236122" cy="3114767"/>
          </a:xfrm>
        </p:grpSpPr>
        <p:pic>
          <p:nvPicPr>
            <p:cNvPr id="15" name="Picture 5">
              <a:extLst>
                <a:ext uri="{FF2B5EF4-FFF2-40B4-BE49-F238E27FC236}">
                  <a16:creationId xmlns:a16="http://schemas.microsoft.com/office/drawing/2014/main" id="{75E80FEC-B64D-4B95-BBF7-D808D6567D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77939" y="3418435"/>
              <a:ext cx="3236122" cy="3114767"/>
            </a:xfrm>
            <a:prstGeom prst="rect">
              <a:avLst/>
            </a:prstGeom>
          </p:spPr>
        </p:pic>
        <p:pic>
          <p:nvPicPr>
            <p:cNvPr id="16" name="Picture 5">
              <a:extLst>
                <a:ext uri="{FF2B5EF4-FFF2-40B4-BE49-F238E27FC236}">
                  <a16:creationId xmlns:a16="http://schemas.microsoft.com/office/drawing/2014/main" id="{1FFC8325-36A8-4964-B0CB-544A3C991A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572886" y="3524888"/>
              <a:ext cx="3046228" cy="2931994"/>
            </a:xfrm>
            <a:prstGeom prst="rect">
              <a:avLst/>
            </a:prstGeom>
          </p:spPr>
        </p:pic>
      </p:grpSp>
      <p:grpSp>
        <p:nvGrpSpPr>
          <p:cNvPr id="2" name="Group 1">
            <a:extLst>
              <a:ext uri="{FF2B5EF4-FFF2-40B4-BE49-F238E27FC236}">
                <a16:creationId xmlns:a16="http://schemas.microsoft.com/office/drawing/2014/main" id="{E7632F36-99B4-E493-DA6E-8C43120F5788}"/>
              </a:ext>
            </a:extLst>
          </p:cNvPr>
          <p:cNvGrpSpPr/>
          <p:nvPr/>
        </p:nvGrpSpPr>
        <p:grpSpPr>
          <a:xfrm>
            <a:off x="1952376" y="2128857"/>
            <a:ext cx="8412399" cy="3119418"/>
            <a:chOff x="2590456" y="3469209"/>
            <a:chExt cx="3630312" cy="1292145"/>
          </a:xfrm>
        </p:grpSpPr>
        <p:sp>
          <p:nvSpPr>
            <p:cNvPr id="3" name="Rectangle: Rounded Corners 2">
              <a:extLst>
                <a:ext uri="{FF2B5EF4-FFF2-40B4-BE49-F238E27FC236}">
                  <a16:creationId xmlns:a16="http://schemas.microsoft.com/office/drawing/2014/main" id="{0F6E00D4-A1EC-D825-32C0-10B32E98BAAF}"/>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DB038755-7080-1DBE-9487-2696002BA0A9}"/>
                </a:ext>
              </a:extLst>
            </p:cNvPr>
            <p:cNvSpPr txBox="1"/>
            <p:nvPr/>
          </p:nvSpPr>
          <p:spPr>
            <a:xfrm>
              <a:off x="2763202" y="3561218"/>
              <a:ext cx="3399340" cy="1200136"/>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Quá trình quang hợp thực vật lấy khí các-bô-níc và thải ra khí ô-xi. Quá trình này chỉ diễn ra ở lá và vào ban ngày.</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87779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8" presetClass="emph" presetSubtype="0" fill="hold" nodeType="withEffect">
                                  <p:stCondLst>
                                    <p:cond delay="0"/>
                                  </p:stCondLst>
                                  <p:childTnLst>
                                    <p:animRot by="21600000">
                                      <p:cBhvr>
                                        <p:cTn id="11" dur="2000" fill="hold"/>
                                        <p:tgtEl>
                                          <p:spTgt spid="14"/>
                                        </p:tgtEl>
                                        <p:attrNameLst>
                                          <p:attrName>r</p:attrName>
                                        </p:attrNameLst>
                                      </p:cBhvr>
                                    </p:animRot>
                                  </p:childTnLst>
                                </p:cTn>
                              </p:par>
                              <p:par>
                                <p:cTn id="12" presetID="26" presetClass="emph" presetSubtype="0" fill="hold" nodeType="withEffect">
                                  <p:stCondLst>
                                    <p:cond delay="0"/>
                                  </p:stCondLst>
                                  <p:childTnLst>
                                    <p:animEffect transition="out" filter="fade">
                                      <p:cBhvr>
                                        <p:cTn id="13" dur="500" tmFilter="0, 0; .2, .5; .8, .5; 1, 0"/>
                                        <p:tgtEl>
                                          <p:spTgt spid="14"/>
                                        </p:tgtEl>
                                      </p:cBhvr>
                                    </p:animEffect>
                                    <p:animScale>
                                      <p:cBhvr>
                                        <p:cTn id="14" dur="250" autoRev="1" fill="hold"/>
                                        <p:tgtEl>
                                          <p:spTgt spid="14"/>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5EDA5-91FC-435E-9775-51EE36FF5EBF}"/>
              </a:ext>
            </a:extLst>
          </p:cNvPr>
          <p:cNvSpPr/>
          <p:nvPr/>
        </p:nvSpPr>
        <p:spPr>
          <a:xfrm>
            <a:off x="1278348" y="331359"/>
            <a:ext cx="9950091" cy="1217454"/>
          </a:xfrm>
          <a:prstGeom prst="roundRect">
            <a:avLst>
              <a:gd name="adj" fmla="val 10270"/>
            </a:avLst>
          </a:prstGeom>
          <a:solidFill>
            <a:schemeClr val="bg1">
              <a:alpha val="63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02A0515F-3C20-49BE-B9BC-C5E600E5812C}"/>
              </a:ext>
            </a:extLst>
          </p:cNvPr>
          <p:cNvSpPr txBox="1"/>
          <p:nvPr/>
        </p:nvSpPr>
        <p:spPr>
          <a:xfrm>
            <a:off x="2047875" y="319443"/>
            <a:ext cx="843972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Mô</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tả</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sự</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trao</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đổi</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khí</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qua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quá</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trình</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hô</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hấp</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ở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thực</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vật</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a:t>
            </a:r>
          </a:p>
        </p:txBody>
      </p:sp>
      <p:grpSp>
        <p:nvGrpSpPr>
          <p:cNvPr id="17" name="Group 16">
            <a:extLst>
              <a:ext uri="{FF2B5EF4-FFF2-40B4-BE49-F238E27FC236}">
                <a16:creationId xmlns:a16="http://schemas.microsoft.com/office/drawing/2014/main" id="{9444593E-C86C-4501-8423-2AD1AA6F66D7}"/>
              </a:ext>
            </a:extLst>
          </p:cNvPr>
          <p:cNvGrpSpPr/>
          <p:nvPr/>
        </p:nvGrpSpPr>
        <p:grpSpPr>
          <a:xfrm>
            <a:off x="182051" y="0"/>
            <a:ext cx="2192594" cy="2172053"/>
            <a:chOff x="8355573" y="1625875"/>
            <a:chExt cx="3167634" cy="3299619"/>
          </a:xfrm>
        </p:grpSpPr>
        <p:pic>
          <p:nvPicPr>
            <p:cNvPr id="19" name="Picture 3">
              <a:extLst>
                <a:ext uri="{FF2B5EF4-FFF2-40B4-BE49-F238E27FC236}">
                  <a16:creationId xmlns:a16="http://schemas.microsoft.com/office/drawing/2014/main" id="{ADEBF57D-0A97-4736-AC5F-EEB6F20B79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55573" y="1625875"/>
              <a:ext cx="3167634" cy="3299619"/>
            </a:xfrm>
            <a:prstGeom prst="rect">
              <a:avLst/>
            </a:prstGeom>
          </p:spPr>
        </p:pic>
        <p:pic>
          <p:nvPicPr>
            <p:cNvPr id="21" name="Picture 3">
              <a:extLst>
                <a:ext uri="{FF2B5EF4-FFF2-40B4-BE49-F238E27FC236}">
                  <a16:creationId xmlns:a16="http://schemas.microsoft.com/office/drawing/2014/main" id="{225B1061-57B5-4E7F-AC85-FAECBA512F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62111" y="1736852"/>
              <a:ext cx="2954557" cy="3077663"/>
            </a:xfrm>
            <a:prstGeom prst="rect">
              <a:avLst/>
            </a:prstGeom>
          </p:spPr>
        </p:pic>
      </p:grpSp>
      <p:pic>
        <p:nvPicPr>
          <p:cNvPr id="3" name="Picture 2">
            <a:hlinkClick r:id="rId8" action="ppaction://hlinksldjump"/>
            <a:extLst>
              <a:ext uri="{FF2B5EF4-FFF2-40B4-BE49-F238E27FC236}">
                <a16:creationId xmlns:a16="http://schemas.microsoft.com/office/drawing/2014/main" id="{E48AF1BB-5B69-5FB3-9BFC-90E42C0C3A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3033" y="5597911"/>
            <a:ext cx="3054312" cy="1090998"/>
          </a:xfrm>
          <a:prstGeom prst="rect">
            <a:avLst/>
          </a:prstGeom>
        </p:spPr>
      </p:pic>
      <p:grpSp>
        <p:nvGrpSpPr>
          <p:cNvPr id="12" name="Group 11">
            <a:extLst>
              <a:ext uri="{FF2B5EF4-FFF2-40B4-BE49-F238E27FC236}">
                <a16:creationId xmlns:a16="http://schemas.microsoft.com/office/drawing/2014/main" id="{4D16142E-899F-5F61-2F26-D9B44A6F3762}"/>
              </a:ext>
            </a:extLst>
          </p:cNvPr>
          <p:cNvGrpSpPr/>
          <p:nvPr/>
        </p:nvGrpSpPr>
        <p:grpSpPr>
          <a:xfrm>
            <a:off x="1952376" y="2128858"/>
            <a:ext cx="8925174" cy="2837005"/>
            <a:chOff x="2590456" y="3469209"/>
            <a:chExt cx="3630312" cy="1175162"/>
          </a:xfrm>
        </p:grpSpPr>
        <p:sp>
          <p:nvSpPr>
            <p:cNvPr id="13" name="Rectangle: Rounded Corners 12">
              <a:extLst>
                <a:ext uri="{FF2B5EF4-FFF2-40B4-BE49-F238E27FC236}">
                  <a16:creationId xmlns:a16="http://schemas.microsoft.com/office/drawing/2014/main" id="{02F45B50-0683-7998-6144-746A0A5FD54C}"/>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14" name="TextBox 13">
              <a:extLst>
                <a:ext uri="{FF2B5EF4-FFF2-40B4-BE49-F238E27FC236}">
                  <a16:creationId xmlns:a16="http://schemas.microsoft.com/office/drawing/2014/main" id="{BB4E307C-CDA4-DE9B-8940-C2D83B039F43}"/>
                </a:ext>
              </a:extLst>
            </p:cNvPr>
            <p:cNvSpPr txBox="1"/>
            <p:nvPr/>
          </p:nvSpPr>
          <p:spPr>
            <a:xfrm>
              <a:off x="2672773" y="3561218"/>
              <a:ext cx="3489769" cy="1083153"/>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Quá trình hô hấp thực vật lấy khí ô-xi và thải ra khí các-bô-níc. Quá trình này diễn ra cả ngày và đêm và ở tất cả các bộ phận của cây.</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85161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800"/>
                                  </p:stCondLst>
                                  <p:childTnLst>
                                    <p:animRot by="21600000">
                                      <p:cBhvr>
                                        <p:cTn id="6" dur="2000" fill="hold"/>
                                        <p:tgtEl>
                                          <p:spTgt spid="17"/>
                                        </p:tgtEl>
                                        <p:attrNameLst>
                                          <p:attrName>r</p:attrName>
                                        </p:attrNameLst>
                                      </p:cBhvr>
                                    </p:animRot>
                                  </p:childTnLst>
                                </p:cTn>
                              </p:par>
                              <p:par>
                                <p:cTn id="7" presetID="26" presetClass="emph" presetSubtype="0" fill="hold" nodeType="withEffect">
                                  <p:stCondLst>
                                    <p:cond delay="800"/>
                                  </p:stCondLst>
                                  <p:childTnLst>
                                    <p:animEffect transition="out" filter="fade">
                                      <p:cBhvr>
                                        <p:cTn id="8" dur="500" tmFilter="0, 0; .2, .5; .8, .5; 1, 0"/>
                                        <p:tgtEl>
                                          <p:spTgt spid="17"/>
                                        </p:tgtEl>
                                      </p:cBhvr>
                                    </p:animEffect>
                                    <p:animScale>
                                      <p:cBhvr>
                                        <p:cTn id="9" dur="250" autoRev="1" fill="hold"/>
                                        <p:tgtEl>
                                          <p:spTgt spid="17"/>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228CBEC4-260F-4110-B759-3232E1044269}"/>
              </a:ext>
            </a:extLst>
          </p:cNvPr>
          <p:cNvPicPr>
            <a:picLocks noChangeAspect="1"/>
          </p:cNvPicPr>
          <p:nvPr/>
        </p:nvPicPr>
        <p:blipFill>
          <a:blip r:embed="rId5"/>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id="{082FCDAB-D8C6-9264-376B-9F0833D279C2}"/>
              </a:ext>
            </a:extLst>
          </p:cNvPr>
          <p:cNvPicPr>
            <a:picLocks noChangeAspect="1"/>
          </p:cNvPicPr>
          <p:nvPr/>
        </p:nvPicPr>
        <p:blipFill>
          <a:blip r:embed="rId6"/>
          <a:stretch>
            <a:fillRect/>
          </a:stretch>
        </p:blipFill>
        <p:spPr>
          <a:xfrm>
            <a:off x="2951735" y="1717109"/>
            <a:ext cx="6712278" cy="4115157"/>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3">
            <a:extLst>
              <a:ext uri="{FF2B5EF4-FFF2-40B4-BE49-F238E27FC236}">
                <a16:creationId xmlns:a16="http://schemas.microsoft.com/office/drawing/2014/main" id="{A40BB9EE-AB8D-887C-6054-D83E2749BF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774" y="549312"/>
            <a:ext cx="8822976" cy="4290317"/>
          </a:xfrm>
          <a:prstGeom prst="rect">
            <a:avLst/>
          </a:prstGeom>
        </p:spPr>
      </p:pic>
      <p:pic>
        <p:nvPicPr>
          <p:cNvPr id="6" name="图片 20">
            <a:extLst>
              <a:ext uri="{FF2B5EF4-FFF2-40B4-BE49-F238E27FC236}">
                <a16:creationId xmlns:a16="http://schemas.microsoft.com/office/drawing/2014/main" id="{CE47507C-C4A2-3F68-59C9-3B87A08C82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106" t="35081" r="11227" b="7419"/>
          <a:stretch/>
        </p:blipFill>
        <p:spPr>
          <a:xfrm>
            <a:off x="8758516" y="3096676"/>
            <a:ext cx="2346699" cy="3680050"/>
          </a:xfrm>
          <a:prstGeom prst="rect">
            <a:avLst/>
          </a:prstGeom>
        </p:spPr>
      </p:pic>
      <p:sp>
        <p:nvSpPr>
          <p:cNvPr id="7" name="TextBox 6">
            <a:extLst>
              <a:ext uri="{FF2B5EF4-FFF2-40B4-BE49-F238E27FC236}">
                <a16:creationId xmlns:a16="http://schemas.microsoft.com/office/drawing/2014/main" id="{1F783F10-0FF3-CB03-820F-504930E65428}"/>
              </a:ext>
            </a:extLst>
          </p:cNvPr>
          <p:cNvSpPr txBox="1"/>
          <p:nvPr/>
        </p:nvSpPr>
        <p:spPr>
          <a:xfrm>
            <a:off x="2207941" y="1762684"/>
            <a:ext cx="6411952" cy="1938992"/>
          </a:xfrm>
          <a:prstGeom prst="rect">
            <a:avLst/>
          </a:prstGeom>
          <a:noFill/>
        </p:spPr>
        <p:txBody>
          <a:bodyPr wrap="square" rtlCol="0">
            <a:spAutoFit/>
          </a:bodyPr>
          <a:lstStyle/>
          <a:p>
            <a:pPr algn="ctr" defTabSz="685800"/>
            <a:r>
              <a:rPr lang="vi-VN" sz="4000" b="1" dirty="0">
                <a:solidFill>
                  <a:srgbClr val="C00000"/>
                </a:solidFill>
                <a:latin typeface="Tahoma" panose="020B0604030504040204" pitchFamily="34" charset="0"/>
                <a:ea typeface="Tahoma" panose="020B0604030504040204" pitchFamily="34" charset="0"/>
                <a:cs typeface="Tahoma" panose="020B0604030504040204" pitchFamily="34" charset="0"/>
              </a:rPr>
              <a:t>Hoạt động 1: Thực vật trao đổi nước và chất khoáng với môi trường. </a:t>
            </a:r>
            <a:endPar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06395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Group 5">
            <a:extLst>
              <a:ext uri="{FF2B5EF4-FFF2-40B4-BE49-F238E27FC236}">
                <a16:creationId xmlns:a16="http://schemas.microsoft.com/office/drawing/2014/main" id="{7FF0BEE3-C8A7-16F6-4A77-2DCBC7356D66}"/>
              </a:ext>
            </a:extLst>
          </p:cNvPr>
          <p:cNvGrpSpPr/>
          <p:nvPr/>
        </p:nvGrpSpPr>
        <p:grpSpPr>
          <a:xfrm>
            <a:off x="452074" y="127011"/>
            <a:ext cx="11156345" cy="1485796"/>
            <a:chOff x="5569152" y="4815954"/>
            <a:chExt cx="11156345" cy="1485796"/>
          </a:xfrm>
        </p:grpSpPr>
        <p:grpSp>
          <p:nvGrpSpPr>
            <p:cNvPr id="7" name="Group 6">
              <a:extLst>
                <a:ext uri="{FF2B5EF4-FFF2-40B4-BE49-F238E27FC236}">
                  <a16:creationId xmlns:a16="http://schemas.microsoft.com/office/drawing/2014/main" id="{8BEF5B12-C69F-007A-390A-3170B82546BA}"/>
                </a:ext>
              </a:extLst>
            </p:cNvPr>
            <p:cNvGrpSpPr/>
            <p:nvPr/>
          </p:nvGrpSpPr>
          <p:grpSpPr>
            <a:xfrm>
              <a:off x="5569152" y="4815954"/>
              <a:ext cx="11122891" cy="1356101"/>
              <a:chOff x="7698203" y="4402256"/>
              <a:chExt cx="10328198" cy="1356101"/>
            </a:xfrm>
          </p:grpSpPr>
          <p:sp>
            <p:nvSpPr>
              <p:cNvPr id="9" name="Flowchart: Manual Input 8">
                <a:extLst>
                  <a:ext uri="{FF2B5EF4-FFF2-40B4-BE49-F238E27FC236}">
                    <a16:creationId xmlns:a16="http://schemas.microsoft.com/office/drawing/2014/main" id="{FC8235E1-C251-C790-44BD-1977B79D8926}"/>
                  </a:ext>
                </a:extLst>
              </p:cNvPr>
              <p:cNvSpPr/>
              <p:nvPr/>
            </p:nvSpPr>
            <p:spPr>
              <a:xfrm>
                <a:off x="7970293" y="4685092"/>
                <a:ext cx="10056108" cy="1073265"/>
              </a:xfrm>
              <a:prstGeom prst="flowChartManualInpu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73B7BBB-5610-01C4-E85B-CAB1AF8728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8" name="TextBox 7">
              <a:extLst>
                <a:ext uri="{FF2B5EF4-FFF2-40B4-BE49-F238E27FC236}">
                  <a16:creationId xmlns:a16="http://schemas.microsoft.com/office/drawing/2014/main" id="{0845E531-CCAA-566F-790B-5FB0800AF7A7}"/>
                </a:ext>
              </a:extLst>
            </p:cNvPr>
            <p:cNvSpPr txBox="1"/>
            <p:nvPr/>
          </p:nvSpPr>
          <p:spPr>
            <a:xfrm>
              <a:off x="6121016" y="5224532"/>
              <a:ext cx="10604481" cy="1077218"/>
            </a:xfrm>
            <a:prstGeom prst="rect">
              <a:avLst/>
            </a:prstGeom>
            <a:noFill/>
          </p:spPr>
          <p:txBody>
            <a:bodyPr wrap="square" rtlCol="0">
              <a:spAutoFit/>
            </a:bodyPr>
            <a:lstStyle/>
            <a:p>
              <a:pPr marL="0" marR="0" algn="just">
                <a:spcBef>
                  <a:spcPts val="0"/>
                </a:spcBef>
                <a:spcAft>
                  <a:spcPts val="0"/>
                </a:spcAft>
              </a:pPr>
              <a:r>
                <a:rPr lang="nl-NL"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Quan sát hình 11, mô tả sự trao đổi nước và chất khoáng của thực vật với môi trường.</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E514A409-3FD3-3563-7374-1CA8B4C75901}"/>
              </a:ext>
            </a:extLst>
          </p:cNvPr>
          <p:cNvPicPr>
            <a:picLocks noChangeAspect="1"/>
          </p:cNvPicPr>
          <p:nvPr/>
        </p:nvPicPr>
        <p:blipFill>
          <a:blip r:embed="rId3"/>
          <a:stretch>
            <a:fillRect/>
          </a:stretch>
        </p:blipFill>
        <p:spPr>
          <a:xfrm>
            <a:off x="6805960" y="1567211"/>
            <a:ext cx="3709640" cy="45790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Speech Bubble: Rectangle with Corners Rounded 11">
            <a:extLst>
              <a:ext uri="{FF2B5EF4-FFF2-40B4-BE49-F238E27FC236}">
                <a16:creationId xmlns:a16="http://schemas.microsoft.com/office/drawing/2014/main" id="{583561D2-818C-BB69-D94F-EC6557FF7AFB}"/>
              </a:ext>
            </a:extLst>
          </p:cNvPr>
          <p:cNvSpPr/>
          <p:nvPr/>
        </p:nvSpPr>
        <p:spPr>
          <a:xfrm>
            <a:off x="814039" y="1817649"/>
            <a:ext cx="5079895" cy="1392922"/>
          </a:xfrm>
          <a:prstGeom prst="wedgeRoundRectCallout">
            <a:avLst>
              <a:gd name="adj1" fmla="val 63442"/>
              <a:gd name="adj2" fmla="val -12851"/>
              <a:gd name="adj3" fmla="val 16667"/>
            </a:avLst>
          </a:prstGeom>
          <a:solidFill>
            <a:schemeClr val="accent3">
              <a:lumMod val="20000"/>
              <a:lumOff val="80000"/>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sz="3200" b="1" dirty="0">
                <a:solidFill>
                  <a:srgbClr val="FF0000"/>
                </a:solidFill>
                <a:latin typeface="Calibri" panose="020F0502020204030204"/>
              </a:rPr>
              <a:t>Giai đoạn 1: Rễ hút nước và các chất khoáng.</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
        <p:nvSpPr>
          <p:cNvPr id="13" name="Speech Bubble: Rectangle with Corners Rounded 12">
            <a:extLst>
              <a:ext uri="{FF2B5EF4-FFF2-40B4-BE49-F238E27FC236}">
                <a16:creationId xmlns:a16="http://schemas.microsoft.com/office/drawing/2014/main" id="{7C3D9D51-6D07-70C4-2BEA-B984B8A00CCC}"/>
              </a:ext>
            </a:extLst>
          </p:cNvPr>
          <p:cNvSpPr/>
          <p:nvPr/>
        </p:nvSpPr>
        <p:spPr>
          <a:xfrm>
            <a:off x="802888" y="3445727"/>
            <a:ext cx="5079895" cy="1392922"/>
          </a:xfrm>
          <a:prstGeom prst="wedgeRoundRectCallout">
            <a:avLst>
              <a:gd name="adj1" fmla="val 63442"/>
              <a:gd name="adj2" fmla="val -12851"/>
              <a:gd name="adj3" fmla="val 16667"/>
            </a:avLst>
          </a:prstGeom>
          <a:solidFill>
            <a:schemeClr val="accent3">
              <a:lumMod val="20000"/>
              <a:lumOff val="80000"/>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sz="3200" b="1" dirty="0">
                <a:solidFill>
                  <a:srgbClr val="FF0000"/>
                </a:solidFill>
                <a:latin typeface="Calibri" panose="020F0502020204030204"/>
              </a:rPr>
              <a:t>Giai đoạn 2: Thân vận chuyển nước, chất khoáng lên lá và các bộ phận khác.</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
        <p:nvSpPr>
          <p:cNvPr id="14" name="Speech Bubble: Rectangle with Corners Rounded 13">
            <a:extLst>
              <a:ext uri="{FF2B5EF4-FFF2-40B4-BE49-F238E27FC236}">
                <a16:creationId xmlns:a16="http://schemas.microsoft.com/office/drawing/2014/main" id="{F2AF6ED3-DBA0-9291-A6B8-AA6768B03F14}"/>
              </a:ext>
            </a:extLst>
          </p:cNvPr>
          <p:cNvSpPr/>
          <p:nvPr/>
        </p:nvSpPr>
        <p:spPr>
          <a:xfrm>
            <a:off x="702528" y="5252224"/>
            <a:ext cx="5079895" cy="1058386"/>
          </a:xfrm>
          <a:prstGeom prst="wedgeRoundRectCallout">
            <a:avLst>
              <a:gd name="adj1" fmla="val 63442"/>
              <a:gd name="adj2" fmla="val -12851"/>
              <a:gd name="adj3" fmla="val 16667"/>
            </a:avLst>
          </a:prstGeom>
          <a:solidFill>
            <a:schemeClr val="accent3">
              <a:lumMod val="20000"/>
              <a:lumOff val="80000"/>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sz="3200" b="1" dirty="0">
                <a:solidFill>
                  <a:srgbClr val="FF0000"/>
                </a:solidFill>
                <a:latin typeface="Calibri" panose="020F0502020204030204"/>
              </a:rPr>
              <a:t>Giai đoạn 3: Lá thoát hơi nước.</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18006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theme/theme1.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AD4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676</Words>
  <Application>Microsoft Office PowerPoint</Application>
  <PresentationFormat>Widescreen</PresentationFormat>
  <Paragraphs>60</Paragraphs>
  <Slides>23</Slides>
  <Notes>12</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23</vt:i4>
      </vt:variant>
    </vt:vector>
  </HeadingPairs>
  <TitlesOfParts>
    <vt:vector size="42" baseType="lpstr">
      <vt:lpstr>等线</vt:lpstr>
      <vt:lpstr>微软雅黑</vt:lpstr>
      <vt:lpstr>#9Slide02 Noi dung dai</vt:lpstr>
      <vt:lpstr>#9Slide05 Angelline</vt:lpstr>
      <vt:lpstr>Anaheim</vt:lpstr>
      <vt:lpstr>Arial</vt:lpstr>
      <vt:lpstr>Calibri</vt:lpstr>
      <vt:lpstr>Cambria</vt:lpstr>
      <vt:lpstr>Georgia</vt:lpstr>
      <vt:lpstr>Nunito</vt:lpstr>
      <vt:lpstr>Ranchers</vt:lpstr>
      <vt:lpstr>Tahoma</vt:lpstr>
      <vt:lpstr>Times New Roman</vt:lpstr>
      <vt:lpstr>UTM Avo</vt:lpstr>
      <vt:lpstr>思源黑体 CN</vt:lpstr>
      <vt:lpstr>思源黑体 CN Bold</vt:lpstr>
      <vt:lpstr>Science Subject for Pre-K: Observe insect life by Slidesgo</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32</cp:revision>
  <dcterms:created xsi:type="dcterms:W3CDTF">2023-10-02T12:19:13Z</dcterms:created>
  <dcterms:modified xsi:type="dcterms:W3CDTF">2023-12-11T02:20:23Z</dcterms:modified>
</cp:coreProperties>
</file>