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453" r:id="rId2"/>
    <p:sldId id="460" r:id="rId3"/>
    <p:sldId id="471" r:id="rId4"/>
    <p:sldId id="458" r:id="rId5"/>
    <p:sldId id="459" r:id="rId6"/>
    <p:sldId id="472" r:id="rId7"/>
    <p:sldId id="421" r:id="rId8"/>
    <p:sldId id="473" r:id="rId9"/>
    <p:sldId id="461" r:id="rId10"/>
    <p:sldId id="469" r:id="rId11"/>
    <p:sldId id="470" r:id="rId12"/>
    <p:sldId id="419" r:id="rId13"/>
    <p:sldId id="424" r:id="rId14"/>
    <p:sldId id="465" r:id="rId15"/>
    <p:sldId id="476" r:id="rId16"/>
    <p:sldId id="466" r:id="rId17"/>
    <p:sldId id="478" r:id="rId18"/>
    <p:sldId id="479" r:id="rId19"/>
    <p:sldId id="480" r:id="rId20"/>
    <p:sldId id="481" r:id="rId21"/>
    <p:sldId id="482" r:id="rId22"/>
    <p:sldId id="483" r:id="rId23"/>
    <p:sldId id="4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65" d="100"/>
          <a:sy n="65" d="100"/>
        </p:scale>
        <p:origin x="66"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B52FD-13E3-4FD9-96AB-C36197210887}" type="datetimeFigureOut">
              <a:rPr lang="en-US" smtClean="0"/>
              <a:t>11/13/2023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2419B2-1414-4BFB-8731-0F52B2408871}" type="slidenum">
              <a:rPr lang="en-US" smtClean="0"/>
              <a:t>‹#›</a:t>
            </a:fld>
            <a:endParaRPr lang="en-US"/>
          </a:p>
        </p:txBody>
      </p:sp>
    </p:spTree>
    <p:extLst>
      <p:ext uri="{BB962C8B-B14F-4D97-AF65-F5344CB8AC3E}">
        <p14:creationId xmlns:p14="http://schemas.microsoft.com/office/powerpoint/2010/main" val="2177507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6166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3661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523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loa</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0042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33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loa</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3805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19B2-1414-4BFB-8731-0F52B2408871}" type="slidenum">
              <a:rPr lang="en-US" smtClean="0"/>
              <a:t>18</a:t>
            </a:fld>
            <a:endParaRPr lang="en-US"/>
          </a:p>
        </p:txBody>
      </p:sp>
    </p:spTree>
    <p:extLst>
      <p:ext uri="{BB962C8B-B14F-4D97-AF65-F5344CB8AC3E}">
        <p14:creationId xmlns:p14="http://schemas.microsoft.com/office/powerpoint/2010/main" val="3453755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loa</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24362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3362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4406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017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31969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6493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278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34858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1019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9525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CC9FEBFF-3422-4C5F-927D-536F415AB0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3977D025-C2F1-4D49-986E-514101D8CD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4100" name="灯片编号占位符 3">
            <a:extLst>
              <a:ext uri="{FF2B5EF4-FFF2-40B4-BE49-F238E27FC236}">
                <a16:creationId xmlns:a16="http://schemas.microsoft.com/office/drawing/2014/main" id="{AAB8C721-94F1-473E-8AA2-075E0DD26E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685165" rtl="0" eaLnBrk="1" fontAlgn="base" latinLnBrk="0" hangingPunct="1">
              <a:lnSpc>
                <a:spcPct val="100000"/>
              </a:lnSpc>
              <a:spcBef>
                <a:spcPct val="0"/>
              </a:spcBef>
              <a:spcAft>
                <a:spcPct val="0"/>
              </a:spcAft>
              <a:buClrTx/>
              <a:buSzTx/>
              <a:buFontTx/>
              <a:buNone/>
              <a:tabLst/>
              <a:defRPr/>
            </a:pPr>
            <a:fld id="{F33B1FEA-CC9F-4741-9E72-6DEBC4A85B1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165" rtl="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90617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2023/11/13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393807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2023/11/13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343028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2023/11/13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35672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2023/11/13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3044468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2023/11/13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94166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2023/11/13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81168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2023/11/13</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49691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2023/11/13</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448952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2023/11/13</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4256610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2023/11/13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028910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2023/11/13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05702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11" name="矩形 10"/>
          <p:cNvSpPr/>
          <p:nvPr userDrawn="1"/>
        </p:nvSpPr>
        <p:spPr>
          <a:xfrm>
            <a:off x="-12699" y="0"/>
            <a:ext cx="12204700" cy="6855885"/>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0" name="图片 9"/>
          <p:cNvPicPr>
            <a:picLocks noChangeAspect="1"/>
          </p:cNvPicPr>
          <p:nvPr userDrawn="1"/>
        </p:nvPicPr>
        <p:blipFill rotWithShape="1">
          <a:blip r:embed="rId14" cstate="print">
            <a:extLst>
              <a:ext uri="{28A0092B-C50C-407E-A947-70E740481C1C}">
                <a14:useLocalDpi xmlns:a14="http://schemas.microsoft.com/office/drawing/2010/main" val="0"/>
              </a:ext>
            </a:extLst>
          </a:blip>
          <a:srcRect l="39809" r="1" b="7017"/>
          <a:stretch>
            <a:fillRect/>
          </a:stretch>
        </p:blipFill>
        <p:spPr>
          <a:xfrm>
            <a:off x="-12699" y="1371695"/>
            <a:ext cx="8113788" cy="5484189"/>
          </a:xfrm>
          <a:prstGeom prst="rect">
            <a:avLst/>
          </a:prstGeom>
        </p:spPr>
      </p:pic>
      <p:pic>
        <p:nvPicPr>
          <p:cNvPr id="9" name="图片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036131" y="5624364"/>
            <a:ext cx="6155869" cy="1414170"/>
          </a:xfrm>
          <a:prstGeom prst="rect">
            <a:avLst/>
          </a:prstGeom>
        </p:spPr>
      </p:pic>
    </p:spTree>
    <p:extLst>
      <p:ext uri="{BB962C8B-B14F-4D97-AF65-F5344CB8AC3E}">
        <p14:creationId xmlns:p14="http://schemas.microsoft.com/office/powerpoint/2010/main" val="3254358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2.mp3"/><Relationship Id="rId7" Type="http://schemas.openxmlformats.org/officeDocument/2006/relationships/image" Target="../media/image33.png"/><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35.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emf"/></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4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3.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4.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5.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9.xml"/><Relationship Id="rId5" Type="http://schemas.openxmlformats.org/officeDocument/2006/relationships/slideLayout" Target="../slideLayouts/slideLayout6.xml"/><Relationship Id="rId4"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2079" y="1251471"/>
            <a:ext cx="1681686" cy="896602"/>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1522" y="141459"/>
            <a:ext cx="1196321" cy="637827"/>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2834" y="-60625"/>
            <a:ext cx="2283461" cy="2389101"/>
          </a:xfrm>
          <a:prstGeom prst="rect">
            <a:avLst/>
          </a:prstGeom>
        </p:spPr>
      </p:pic>
      <p:pic>
        <p:nvPicPr>
          <p:cNvPr id="18" name="图片 7">
            <a:extLst>
              <a:ext uri="{FF2B5EF4-FFF2-40B4-BE49-F238E27FC236}">
                <a16:creationId xmlns:a16="http://schemas.microsoft.com/office/drawing/2014/main" id="{CE37FD0E-B961-4CED-A1B4-95FD39B28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1" y="3476103"/>
            <a:ext cx="12188238" cy="3381898"/>
          </a:xfrm>
          <a:prstGeom prst="rect">
            <a:avLst/>
          </a:prstGeom>
        </p:spPr>
      </p:pic>
      <p:pic>
        <p:nvPicPr>
          <p:cNvPr id="37" name="图片 6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5553" y="5225692"/>
            <a:ext cx="4959861" cy="1560702"/>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71404" y="1056806"/>
            <a:ext cx="1169166" cy="105737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76342">
            <a:off x="207092" y="2716759"/>
            <a:ext cx="1418032" cy="1104077"/>
          </a:xfrm>
          <a:prstGeom prst="rect">
            <a:avLst/>
          </a:prstGeom>
        </p:spPr>
      </p:pic>
      <p:pic>
        <p:nvPicPr>
          <p:cNvPr id="2" name="Picture 1">
            <a:extLst>
              <a:ext uri="{FF2B5EF4-FFF2-40B4-BE49-F238E27FC236}">
                <a16:creationId xmlns:a16="http://schemas.microsoft.com/office/drawing/2014/main" id="{6C13E5B8-D9E3-8591-BAC9-60568A724768}"/>
              </a:ext>
            </a:extLst>
          </p:cNvPr>
          <p:cNvPicPr>
            <a:picLocks noChangeAspect="1"/>
          </p:cNvPicPr>
          <p:nvPr/>
        </p:nvPicPr>
        <p:blipFill>
          <a:blip r:embed="rId13"/>
          <a:stretch>
            <a:fillRect/>
          </a:stretch>
        </p:blipFill>
        <p:spPr>
          <a:xfrm>
            <a:off x="-118555" y="-208251"/>
            <a:ext cx="3737172" cy="1438781"/>
          </a:xfrm>
          <a:prstGeom prst="rect">
            <a:avLst/>
          </a:prstGeom>
        </p:spPr>
      </p:pic>
      <p:pic>
        <p:nvPicPr>
          <p:cNvPr id="6" name="Picture 5">
            <a:extLst>
              <a:ext uri="{FF2B5EF4-FFF2-40B4-BE49-F238E27FC236}">
                <a16:creationId xmlns:a16="http://schemas.microsoft.com/office/drawing/2014/main" id="{69B4CB5E-7FB0-ABCB-7974-CF27AFF97410}"/>
              </a:ext>
            </a:extLst>
          </p:cNvPr>
          <p:cNvPicPr>
            <a:picLocks noChangeAspect="1"/>
          </p:cNvPicPr>
          <p:nvPr/>
        </p:nvPicPr>
        <p:blipFill>
          <a:blip r:embed="rId14"/>
          <a:stretch>
            <a:fillRect/>
          </a:stretch>
        </p:blipFill>
        <p:spPr>
          <a:xfrm>
            <a:off x="1568648" y="1667522"/>
            <a:ext cx="8931414" cy="1755800"/>
          </a:xfrm>
          <a:prstGeom prst="rect">
            <a:avLst/>
          </a:prstGeom>
        </p:spPr>
      </p:pic>
      <p:sp>
        <p:nvSpPr>
          <p:cNvPr id="7" name="TextBox 6">
            <a:extLst>
              <a:ext uri="{FF2B5EF4-FFF2-40B4-BE49-F238E27FC236}">
                <a16:creationId xmlns:a16="http://schemas.microsoft.com/office/drawing/2014/main" id="{ACA3165B-AAFB-3636-6D91-627714DD79D2}"/>
              </a:ext>
            </a:extLst>
          </p:cNvPr>
          <p:cNvSpPr txBox="1"/>
          <p:nvPr/>
        </p:nvSpPr>
        <p:spPr>
          <a:xfrm>
            <a:off x="4869951" y="3513762"/>
            <a:ext cx="2630184"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101203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31"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p:cTn id="10" dur="1000" fill="hold"/>
                                        <p:tgtEl>
                                          <p:spTgt spid="48"/>
                                        </p:tgtEl>
                                        <p:attrNameLst>
                                          <p:attrName>ppt_w</p:attrName>
                                        </p:attrNameLst>
                                      </p:cBhvr>
                                      <p:tavLst>
                                        <p:tav tm="0">
                                          <p:val>
                                            <p:fltVal val="0"/>
                                          </p:val>
                                        </p:tav>
                                        <p:tav tm="100000">
                                          <p:val>
                                            <p:strVal val="#ppt_w"/>
                                          </p:val>
                                        </p:tav>
                                      </p:tavLst>
                                    </p:anim>
                                    <p:anim calcmode="lin" valueType="num">
                                      <p:cBhvr>
                                        <p:cTn id="11" dur="1000" fill="hold"/>
                                        <p:tgtEl>
                                          <p:spTgt spid="48"/>
                                        </p:tgtEl>
                                        <p:attrNameLst>
                                          <p:attrName>ppt_h</p:attrName>
                                        </p:attrNameLst>
                                      </p:cBhvr>
                                      <p:tavLst>
                                        <p:tav tm="0">
                                          <p:val>
                                            <p:fltVal val="0"/>
                                          </p:val>
                                        </p:tav>
                                        <p:tav tm="100000">
                                          <p:val>
                                            <p:strVal val="#ppt_h"/>
                                          </p:val>
                                        </p:tav>
                                      </p:tavLst>
                                    </p:anim>
                                    <p:anim calcmode="lin" valueType="num">
                                      <p:cBhvr>
                                        <p:cTn id="12" dur="1000" fill="hold"/>
                                        <p:tgtEl>
                                          <p:spTgt spid="48"/>
                                        </p:tgtEl>
                                        <p:attrNameLst>
                                          <p:attrName>style.rotation</p:attrName>
                                        </p:attrNameLst>
                                      </p:cBhvr>
                                      <p:tavLst>
                                        <p:tav tm="0">
                                          <p:val>
                                            <p:fltVal val="90"/>
                                          </p:val>
                                        </p:tav>
                                        <p:tav tm="100000">
                                          <p:val>
                                            <p:fltVal val="0"/>
                                          </p:val>
                                        </p:tav>
                                      </p:tavLst>
                                    </p:anim>
                                    <p:animEffect transition="in" filter="fade">
                                      <p:cBhvr>
                                        <p:cTn id="13" dur="1000"/>
                                        <p:tgtEl>
                                          <p:spTgt spid="48"/>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1000" fill="hold"/>
                                        <p:tgtEl>
                                          <p:spTgt spid="46"/>
                                        </p:tgtEl>
                                        <p:attrNameLst>
                                          <p:attrName>ppt_w</p:attrName>
                                        </p:attrNameLst>
                                      </p:cBhvr>
                                      <p:tavLst>
                                        <p:tav tm="0">
                                          <p:val>
                                            <p:fltVal val="0"/>
                                          </p:val>
                                        </p:tav>
                                        <p:tav tm="100000">
                                          <p:val>
                                            <p:strVal val="#ppt_w"/>
                                          </p:val>
                                        </p:tav>
                                      </p:tavLst>
                                    </p:anim>
                                    <p:anim calcmode="lin" valueType="num">
                                      <p:cBhvr>
                                        <p:cTn id="18" dur="1000" fill="hold"/>
                                        <p:tgtEl>
                                          <p:spTgt spid="46"/>
                                        </p:tgtEl>
                                        <p:attrNameLst>
                                          <p:attrName>ppt_h</p:attrName>
                                        </p:attrNameLst>
                                      </p:cBhvr>
                                      <p:tavLst>
                                        <p:tav tm="0">
                                          <p:val>
                                            <p:fltVal val="0"/>
                                          </p:val>
                                        </p:tav>
                                        <p:tav tm="100000">
                                          <p:val>
                                            <p:strVal val="#ppt_h"/>
                                          </p:val>
                                        </p:tav>
                                      </p:tavLst>
                                    </p:anim>
                                    <p:anim calcmode="lin" valueType="num">
                                      <p:cBhvr>
                                        <p:cTn id="19" dur="1000" fill="hold"/>
                                        <p:tgtEl>
                                          <p:spTgt spid="46"/>
                                        </p:tgtEl>
                                        <p:attrNameLst>
                                          <p:attrName>style.rotation</p:attrName>
                                        </p:attrNameLst>
                                      </p:cBhvr>
                                      <p:tavLst>
                                        <p:tav tm="0">
                                          <p:val>
                                            <p:fltVal val="90"/>
                                          </p:val>
                                        </p:tav>
                                        <p:tav tm="100000">
                                          <p:val>
                                            <p:fltVal val="0"/>
                                          </p:val>
                                        </p:tav>
                                      </p:tavLst>
                                    </p:anim>
                                    <p:animEffect transition="in" filter="fade">
                                      <p:cBhvr>
                                        <p:cTn id="20" dur="1000"/>
                                        <p:tgtEl>
                                          <p:spTgt spid="46"/>
                                        </p:tgtEl>
                                      </p:cBhvr>
                                    </p:animEffect>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p:cTn id="24" dur="1000" fill="hold"/>
                                        <p:tgtEl>
                                          <p:spTgt spid="45"/>
                                        </p:tgtEl>
                                        <p:attrNameLst>
                                          <p:attrName>ppt_w</p:attrName>
                                        </p:attrNameLst>
                                      </p:cBhvr>
                                      <p:tavLst>
                                        <p:tav tm="0">
                                          <p:val>
                                            <p:fltVal val="0"/>
                                          </p:val>
                                        </p:tav>
                                        <p:tav tm="100000">
                                          <p:val>
                                            <p:strVal val="#ppt_w"/>
                                          </p:val>
                                        </p:tav>
                                      </p:tavLst>
                                    </p:anim>
                                    <p:anim calcmode="lin" valueType="num">
                                      <p:cBhvr>
                                        <p:cTn id="25" dur="1000" fill="hold"/>
                                        <p:tgtEl>
                                          <p:spTgt spid="45"/>
                                        </p:tgtEl>
                                        <p:attrNameLst>
                                          <p:attrName>ppt_h</p:attrName>
                                        </p:attrNameLst>
                                      </p:cBhvr>
                                      <p:tavLst>
                                        <p:tav tm="0">
                                          <p:val>
                                            <p:fltVal val="0"/>
                                          </p:val>
                                        </p:tav>
                                        <p:tav tm="100000">
                                          <p:val>
                                            <p:strVal val="#ppt_h"/>
                                          </p:val>
                                        </p:tav>
                                      </p:tavLst>
                                    </p:anim>
                                    <p:anim calcmode="lin" valueType="num">
                                      <p:cBhvr>
                                        <p:cTn id="26" dur="1000" fill="hold"/>
                                        <p:tgtEl>
                                          <p:spTgt spid="45"/>
                                        </p:tgtEl>
                                        <p:attrNameLst>
                                          <p:attrName>style.rotation</p:attrName>
                                        </p:attrNameLst>
                                      </p:cBhvr>
                                      <p:tavLst>
                                        <p:tav tm="0">
                                          <p:val>
                                            <p:fltVal val="90"/>
                                          </p:val>
                                        </p:tav>
                                        <p:tav tm="100000">
                                          <p:val>
                                            <p:fltVal val="0"/>
                                          </p:val>
                                        </p:tav>
                                      </p:tavLst>
                                    </p:anim>
                                    <p:animEffect transition="in" filter="fade">
                                      <p:cBhvr>
                                        <p:cTn id="27" dur="1000"/>
                                        <p:tgtEl>
                                          <p:spTgt spid="45"/>
                                        </p:tgtEl>
                                      </p:cBhvr>
                                    </p:animEffect>
                                  </p:childTnLst>
                                </p:cTn>
                              </p:par>
                            </p:childTnLst>
                          </p:cTn>
                        </p:par>
                        <p:par>
                          <p:cTn id="28" fill="hold">
                            <p:stCondLst>
                              <p:cond delay="3000"/>
                            </p:stCondLst>
                            <p:childTnLst>
                              <p:par>
                                <p:cTn id="29" presetID="3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1000" fill="hold"/>
                                        <p:tgtEl>
                                          <p:spTgt spid="44"/>
                                        </p:tgtEl>
                                        <p:attrNameLst>
                                          <p:attrName>ppt_w</p:attrName>
                                        </p:attrNameLst>
                                      </p:cBhvr>
                                      <p:tavLst>
                                        <p:tav tm="0">
                                          <p:val>
                                            <p:fltVal val="0"/>
                                          </p:val>
                                        </p:tav>
                                        <p:tav tm="100000">
                                          <p:val>
                                            <p:strVal val="#ppt_w"/>
                                          </p:val>
                                        </p:tav>
                                      </p:tavLst>
                                    </p:anim>
                                    <p:anim calcmode="lin" valueType="num">
                                      <p:cBhvr>
                                        <p:cTn id="32" dur="1000" fill="hold"/>
                                        <p:tgtEl>
                                          <p:spTgt spid="44"/>
                                        </p:tgtEl>
                                        <p:attrNameLst>
                                          <p:attrName>ppt_h</p:attrName>
                                        </p:attrNameLst>
                                      </p:cBhvr>
                                      <p:tavLst>
                                        <p:tav tm="0">
                                          <p:val>
                                            <p:fltVal val="0"/>
                                          </p:val>
                                        </p:tav>
                                        <p:tav tm="100000">
                                          <p:val>
                                            <p:strVal val="#ppt_h"/>
                                          </p:val>
                                        </p:tav>
                                      </p:tavLst>
                                    </p:anim>
                                    <p:anim calcmode="lin" valueType="num">
                                      <p:cBhvr>
                                        <p:cTn id="33" dur="1000" fill="hold"/>
                                        <p:tgtEl>
                                          <p:spTgt spid="44"/>
                                        </p:tgtEl>
                                        <p:attrNameLst>
                                          <p:attrName>style.rotation</p:attrName>
                                        </p:attrNameLst>
                                      </p:cBhvr>
                                      <p:tavLst>
                                        <p:tav tm="0">
                                          <p:val>
                                            <p:fltVal val="90"/>
                                          </p:val>
                                        </p:tav>
                                        <p:tav tm="100000">
                                          <p:val>
                                            <p:fltVal val="0"/>
                                          </p:val>
                                        </p:tav>
                                      </p:tavLst>
                                    </p:anim>
                                    <p:animEffect transition="in" filter="fade">
                                      <p:cBhvr>
                                        <p:cTn id="34" dur="1000"/>
                                        <p:tgtEl>
                                          <p:spTgt spid="44"/>
                                        </p:tgtEl>
                                      </p:cBhvr>
                                    </p:animEffect>
                                  </p:childTnLst>
                                </p:cTn>
                              </p:par>
                              <p:par>
                                <p:cTn id="35" presetID="12" presetClass="entr" presetSubtype="2"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3000"/>
                                        <p:tgtEl>
                                          <p:spTgt spid="37"/>
                                        </p:tgtEl>
                                        <p:attrNameLst>
                                          <p:attrName>ppt_x</p:attrName>
                                        </p:attrNameLst>
                                      </p:cBhvr>
                                      <p:tavLst>
                                        <p:tav tm="0">
                                          <p:val>
                                            <p:strVal val="#ppt_x+#ppt_w*1.125000"/>
                                          </p:val>
                                        </p:tav>
                                        <p:tav tm="100000">
                                          <p:val>
                                            <p:strVal val="#ppt_x"/>
                                          </p:val>
                                        </p:tav>
                                      </p:tavLst>
                                    </p:anim>
                                    <p:animEffect transition="in" filter="wipe(left)">
                                      <p:cBhvr>
                                        <p:cTn id="38" dur="3000"/>
                                        <p:tgtEl>
                                          <p:spTgt spid="37"/>
                                        </p:tgtEl>
                                      </p:cBhvr>
                                    </p:animEffect>
                                  </p:childTnLst>
                                </p:cTn>
                              </p:par>
                            </p:childTnLst>
                          </p:cTn>
                        </p:par>
                        <p:par>
                          <p:cTn id="39" fill="hold">
                            <p:stCondLst>
                              <p:cond delay="6000"/>
                            </p:stCondLst>
                            <p:childTnLst>
                              <p:par>
                                <p:cTn id="40" presetID="31"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ppt_w</p:attrName>
                                        </p:attrNameLst>
                                      </p:cBhvr>
                                      <p:tavLst>
                                        <p:tav tm="0">
                                          <p:val>
                                            <p:fltVal val="0"/>
                                          </p:val>
                                        </p:tav>
                                        <p:tav tm="100000">
                                          <p:val>
                                            <p:strVal val="#ppt_w"/>
                                          </p:val>
                                        </p:tav>
                                      </p:tavLst>
                                    </p:anim>
                                    <p:anim calcmode="lin" valueType="num">
                                      <p:cBhvr>
                                        <p:cTn id="43" dur="1000" fill="hold"/>
                                        <p:tgtEl>
                                          <p:spTgt spid="42"/>
                                        </p:tgtEl>
                                        <p:attrNameLst>
                                          <p:attrName>ppt_h</p:attrName>
                                        </p:attrNameLst>
                                      </p:cBhvr>
                                      <p:tavLst>
                                        <p:tav tm="0">
                                          <p:val>
                                            <p:fltVal val="0"/>
                                          </p:val>
                                        </p:tav>
                                        <p:tav tm="100000">
                                          <p:val>
                                            <p:strVal val="#ppt_h"/>
                                          </p:val>
                                        </p:tav>
                                      </p:tavLst>
                                    </p:anim>
                                    <p:anim calcmode="lin" valueType="num">
                                      <p:cBhvr>
                                        <p:cTn id="44" dur="1000" fill="hold"/>
                                        <p:tgtEl>
                                          <p:spTgt spid="42"/>
                                        </p:tgtEl>
                                        <p:attrNameLst>
                                          <p:attrName>style.rotation</p:attrName>
                                        </p:attrNameLst>
                                      </p:cBhvr>
                                      <p:tavLst>
                                        <p:tav tm="0">
                                          <p:val>
                                            <p:fltVal val="90"/>
                                          </p:val>
                                        </p:tav>
                                        <p:tav tm="100000">
                                          <p:val>
                                            <p:fltVal val="0"/>
                                          </p:val>
                                        </p:tav>
                                      </p:tavLst>
                                    </p:anim>
                                    <p:animEffect transition="in" filter="fade">
                                      <p:cBhvr>
                                        <p:cTn id="45" dur="1000"/>
                                        <p:tgtEl>
                                          <p:spTgt spid="42"/>
                                        </p:tgtEl>
                                      </p:cBhvr>
                                    </p:animEffect>
                                  </p:childTnLst>
                                </p:cTn>
                              </p:par>
                            </p:childTnLst>
                          </p:cTn>
                        </p:par>
                        <p:par>
                          <p:cTn id="46" fill="hold">
                            <p:stCondLst>
                              <p:cond delay="7000"/>
                            </p:stCondLst>
                            <p:childTnLst>
                              <p:par>
                                <p:cTn id="47" presetID="31" presetClass="entr" presetSubtype="0"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ppt_w</p:attrName>
                                        </p:attrNameLst>
                                      </p:cBhvr>
                                      <p:tavLst>
                                        <p:tav tm="0">
                                          <p:val>
                                            <p:fltVal val="0"/>
                                          </p:val>
                                        </p:tav>
                                        <p:tav tm="100000">
                                          <p:val>
                                            <p:strVal val="#ppt_w"/>
                                          </p:val>
                                        </p:tav>
                                      </p:tavLst>
                                    </p:anim>
                                    <p:anim calcmode="lin" valueType="num">
                                      <p:cBhvr>
                                        <p:cTn id="50" dur="1000" fill="hold"/>
                                        <p:tgtEl>
                                          <p:spTgt spid="43"/>
                                        </p:tgtEl>
                                        <p:attrNameLst>
                                          <p:attrName>ppt_h</p:attrName>
                                        </p:attrNameLst>
                                      </p:cBhvr>
                                      <p:tavLst>
                                        <p:tav tm="0">
                                          <p:val>
                                            <p:fltVal val="0"/>
                                          </p:val>
                                        </p:tav>
                                        <p:tav tm="100000">
                                          <p:val>
                                            <p:strVal val="#ppt_h"/>
                                          </p:val>
                                        </p:tav>
                                      </p:tavLst>
                                    </p:anim>
                                    <p:anim calcmode="lin" valueType="num">
                                      <p:cBhvr>
                                        <p:cTn id="51" dur="1000" fill="hold"/>
                                        <p:tgtEl>
                                          <p:spTgt spid="43"/>
                                        </p:tgtEl>
                                        <p:attrNameLst>
                                          <p:attrName>style.rotation</p:attrName>
                                        </p:attrNameLst>
                                      </p:cBhvr>
                                      <p:tavLst>
                                        <p:tav tm="0">
                                          <p:val>
                                            <p:fltVal val="90"/>
                                          </p:val>
                                        </p:tav>
                                        <p:tav tm="100000">
                                          <p:val>
                                            <p:fltVal val="0"/>
                                          </p:val>
                                        </p:tav>
                                      </p:tavLst>
                                    </p:anim>
                                    <p:animEffect transition="in" filter="fade">
                                      <p:cBhvr>
                                        <p:cTn id="52" dur="10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726058" y="415466"/>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4472C4">
                    <a:lumMod val="50000"/>
                  </a:srgbClr>
                </a:solidFill>
                <a:latin typeface="Arial" panose="020B0604020202020204" pitchFamily="34" charset="0"/>
                <a:cs typeface="Arial" panose="020B0604020202020204" pitchFamily="34" charset="0"/>
              </a:rPr>
              <a:t>Các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em</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hãy</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lấy</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những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ví</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dụ</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trong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thực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tế</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chứng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tỏ</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sự</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lan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truyền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của</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âm</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thanh</a:t>
            </a:r>
            <a:r>
              <a:rPr lang="en-US" sz="3732" b="1" dirty="0">
                <a:solidFill>
                  <a:srgbClr val="4472C4">
                    <a:lumMod val="50000"/>
                  </a:srgbClr>
                </a:solidFill>
                <a:latin typeface="Arial" panose="020B0604020202020204" pitchFamily="34" charset="0"/>
                <a:cs typeface="Arial" panose="020B0604020202020204" pitchFamily="34" charset="0"/>
              </a:rPr>
              <a:t> qua </a:t>
            </a:r>
            <a:r>
              <a:rPr lang="en-US" sz="3732" b="1" dirty="0" err="1">
                <a:solidFill>
                  <a:srgbClr val="4472C4">
                    <a:lumMod val="50000"/>
                  </a:srgbClr>
                </a:solidFill>
                <a:latin typeface="Arial" panose="020B0604020202020204" pitchFamily="34" charset="0"/>
                <a:cs typeface="Arial" panose="020B0604020202020204" pitchFamily="34" charset="0"/>
              </a:rPr>
              <a:t>chất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rắn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và</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chất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lỏng</a:t>
            </a:r>
            <a:r>
              <a:rPr lang="en-US" sz="3732" b="1" dirty="0">
                <a:solidFill>
                  <a:srgbClr val="4472C4">
                    <a:lumMod val="50000"/>
                  </a:srgbClr>
                </a:solidFill>
                <a:latin typeface="Arial" panose="020B0604020202020204" pitchFamily="34" charset="0"/>
                <a:cs typeface="Arial" panose="020B0604020202020204" pitchFamily="34" charset="0"/>
              </a:rPr>
              <a:t>?</a:t>
            </a:r>
          </a:p>
        </p:txBody>
      </p:sp>
      <p:pic>
        <p:nvPicPr>
          <p:cNvPr id="10244"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036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0570" y="632516"/>
            <a:ext cx="11982819" cy="769965"/>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C00000"/>
                </a:solidFill>
                <a:latin typeface="Arial" panose="020B0604020202020204" pitchFamily="34" charset="0"/>
                <a:cs typeface="Arial" panose="020B0604020202020204" pitchFamily="34" charset="0"/>
              </a:rPr>
              <a:t>Ví</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dụ</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âm</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thanh</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lan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truyền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trong</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chất</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rắn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chất</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lỏng</a:t>
            </a:r>
            <a:endParaRPr lang="vi-VN" sz="3732" b="1" dirty="0">
              <a:solidFill>
                <a:srgbClr val="C00000"/>
              </a:solidFill>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a:xfrm>
            <a:off x="223104" y="1850122"/>
            <a:ext cx="11716572" cy="4681524"/>
          </a:xfrm>
          <a:prstGeom prst="rect">
            <a:avLst/>
          </a:prstGeom>
          <a:solidFill>
            <a:schemeClr val="accent6">
              <a:lumMod val="20000"/>
              <a:lumOff val="80000"/>
              <a:alpha val="46000"/>
            </a:schemeClr>
          </a:solidFill>
          <a:ln w="50800">
            <a:solidFill>
              <a:schemeClr val="accent6">
                <a:lumMod val="75000"/>
              </a:schemeClr>
            </a:solidFill>
            <a:prstDash val="dashDot"/>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Gõ </a:t>
            </a:r>
            <a:r>
              <a:rPr lang="en-US" altLang="en-US" sz="3732" b="1" dirty="0" err="1">
                <a:solidFill>
                  <a:prstClr val="black"/>
                </a:solidFill>
                <a:latin typeface="Arial" panose="020B0604020202020204" pitchFamily="34" charset="0"/>
                <a:cs typeface="Arial" panose="020B0604020202020204" pitchFamily="34" charset="0"/>
              </a:rPr>
              <a:t>thước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vào</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hộp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bút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trên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mặt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bàn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áp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một</a:t>
            </a:r>
            <a:r>
              <a:rPr lang="en-US" altLang="en-US" sz="3732" b="1" dirty="0">
                <a:solidFill>
                  <a:prstClr val="black"/>
                </a:solidFill>
                <a:latin typeface="Arial" panose="020B0604020202020204" pitchFamily="34" charset="0"/>
                <a:cs typeface="Arial" panose="020B0604020202020204" pitchFamily="34" charset="0"/>
              </a:rPr>
              <a:t> tai </a:t>
            </a:r>
            <a:r>
              <a:rPr lang="en-US" altLang="en-US" sz="3732" b="1" dirty="0" err="1">
                <a:solidFill>
                  <a:prstClr val="black"/>
                </a:solidFill>
                <a:latin typeface="Arial" panose="020B0604020202020204" pitchFamily="34" charset="0"/>
                <a:cs typeface="Arial" panose="020B0604020202020204" pitchFamily="34" charset="0"/>
              </a:rPr>
              <a:t>xuống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bàn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bịt</a:t>
            </a:r>
            <a:r>
              <a:rPr lang="en-US" altLang="en-US" sz="3732" b="1" dirty="0">
                <a:solidFill>
                  <a:prstClr val="black"/>
                </a:solidFill>
                <a:latin typeface="Arial" panose="020B0604020202020204" pitchFamily="34" charset="0"/>
                <a:cs typeface="Arial" panose="020B0604020202020204" pitchFamily="34" charset="0"/>
              </a:rPr>
              <a:t> tai </a:t>
            </a:r>
            <a:r>
              <a:rPr lang="en-US" altLang="en-US" sz="3732" b="1" dirty="0" err="1">
                <a:solidFill>
                  <a:prstClr val="black"/>
                </a:solidFill>
                <a:latin typeface="Arial" panose="020B0604020202020204" pitchFamily="34" charset="0"/>
                <a:cs typeface="Arial" panose="020B0604020202020204" pitchFamily="34" charset="0"/>
              </a:rPr>
              <a:t>kia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lại</a:t>
            </a:r>
            <a:r>
              <a:rPr lang="en-US" altLang="en-US" sz="3732" b="1" dirty="0">
                <a:solidFill>
                  <a:prstClr val="black"/>
                </a:solidFill>
                <a:latin typeface="Arial" panose="020B0604020202020204" pitchFamily="34" charset="0"/>
                <a:cs typeface="Arial" panose="020B0604020202020204" pitchFamily="34" charset="0"/>
              </a:rPr>
              <a:t> ta </a:t>
            </a:r>
            <a:r>
              <a:rPr lang="en-US" altLang="en-US" sz="3732" b="1" dirty="0" err="1">
                <a:solidFill>
                  <a:prstClr val="black"/>
                </a:solidFill>
                <a:latin typeface="Arial" panose="020B0604020202020204" pitchFamily="34" charset="0"/>
                <a:cs typeface="Arial" panose="020B0604020202020204" pitchFamily="34" charset="0"/>
              </a:rPr>
              <a:t>sẽ</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được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err="1">
                <a:solidFill>
                  <a:prstClr val="black"/>
                </a:solidFill>
                <a:latin typeface="Arial" panose="020B0604020202020204" pitchFamily="34" charset="0"/>
                <a:cs typeface="Arial" panose="020B0604020202020204" pitchFamily="34" charset="0"/>
              </a:rPr>
              <a:t>âm</a:t>
            </a:r>
            <a:r>
              <a:rPr lang="en-US" altLang="en-US" sz="3732" b="1">
                <a:solidFill>
                  <a:prstClr val="black"/>
                </a:solidFill>
                <a:latin typeface="Arial" panose="020B0604020202020204" pitchFamily="34" charset="0"/>
                <a:cs typeface="Arial" panose="020B0604020202020204" pitchFamily="34" charset="0"/>
              </a:rPr>
              <a:t> thanh.</a:t>
            </a:r>
            <a:endParaRPr lang="en-US" altLang="en-US" sz="3732" b="1" dirty="0">
              <a:solidFill>
                <a:prstClr val="black"/>
              </a:solidFill>
              <a:latin typeface="Arial" panose="020B0604020202020204" pitchFamily="34" charset="0"/>
              <a:cs typeface="Arial" panose="020B0604020202020204" pitchFamily="34" charset="0"/>
            </a:endParaRPr>
          </a:p>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Áp </a:t>
            </a:r>
            <a:r>
              <a:rPr lang="en-US" altLang="en-US" sz="3732" b="1" dirty="0">
                <a:solidFill>
                  <a:prstClr val="black"/>
                </a:solidFill>
                <a:latin typeface="Arial" panose="020B0604020202020204" pitchFamily="34" charset="0"/>
                <a:cs typeface="Arial" panose="020B0604020202020204" pitchFamily="34" charset="0"/>
              </a:rPr>
              <a:t>tai </a:t>
            </a:r>
            <a:r>
              <a:rPr lang="en-US" altLang="en-US" sz="3732" b="1" dirty="0" err="1">
                <a:solidFill>
                  <a:prstClr val="black"/>
                </a:solidFill>
                <a:latin typeface="Arial" panose="020B0604020202020204" pitchFamily="34" charset="0"/>
                <a:cs typeface="Arial" panose="020B0604020202020204" pitchFamily="34" charset="0"/>
              </a:rPr>
              <a:t>xuống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đất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vó</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ngựa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err="1">
                <a:solidFill>
                  <a:prstClr val="black"/>
                </a:solidFill>
                <a:latin typeface="Arial" panose="020B0604020202020204" pitchFamily="34" charset="0"/>
                <a:cs typeface="Arial" panose="020B0604020202020204" pitchFamily="34" charset="0"/>
              </a:rPr>
              <a:t>từ</a:t>
            </a:r>
            <a:r>
              <a:rPr lang="en-US" altLang="en-US" sz="3732" b="1">
                <a:solidFill>
                  <a:prstClr val="black"/>
                </a:solidFill>
                <a:latin typeface="Arial" panose="020B0604020202020204" pitchFamily="34" charset="0"/>
                <a:cs typeface="Arial" panose="020B0604020202020204" pitchFamily="34" charset="0"/>
              </a:rPr>
              <a:t> xa.</a:t>
            </a:r>
            <a:endParaRPr lang="en-US" altLang="en-US" sz="3732" b="1" dirty="0">
              <a:solidFill>
                <a:prstClr val="black"/>
              </a:solidFill>
              <a:latin typeface="Arial" panose="020B0604020202020204" pitchFamily="34" charset="0"/>
              <a:cs typeface="Arial" panose="020B0604020202020204" pitchFamily="34" charset="0"/>
            </a:endParaRPr>
          </a:p>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Cá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chân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err="1">
                <a:solidFill>
                  <a:prstClr val="black"/>
                </a:solidFill>
                <a:latin typeface="Arial" panose="020B0604020202020204" pitchFamily="34" charset="0"/>
                <a:cs typeface="Arial" panose="020B0604020202020204" pitchFamily="34" charset="0"/>
              </a:rPr>
              <a:t>người</a:t>
            </a:r>
            <a:r>
              <a:rPr lang="en-US" altLang="en-US" sz="3732" b="1">
                <a:solidFill>
                  <a:prstClr val="black"/>
                </a:solidFill>
                <a:latin typeface="Arial" panose="020B0604020202020204" pitchFamily="34" charset="0"/>
                <a:cs typeface="Arial" panose="020B0604020202020204" pitchFamily="34" charset="0"/>
              </a:rPr>
              <a:t> bước.</a:t>
            </a:r>
            <a:endParaRPr lang="en-US" altLang="en-US" sz="3732" b="1" dirty="0">
              <a:solidFill>
                <a:prstClr val="black"/>
              </a:solidFill>
              <a:latin typeface="Arial" panose="020B0604020202020204" pitchFamily="34" charset="0"/>
              <a:cs typeface="Arial" panose="020B0604020202020204" pitchFamily="34" charset="0"/>
            </a:endParaRPr>
          </a:p>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Cá </a:t>
            </a:r>
            <a:r>
              <a:rPr lang="en-US" altLang="en-US" sz="3732" b="1" dirty="0" err="1">
                <a:solidFill>
                  <a:prstClr val="black"/>
                </a:solidFill>
                <a:latin typeface="Arial" panose="020B0604020202020204" pitchFamily="34" charset="0"/>
                <a:cs typeface="Arial" panose="020B0604020202020204" pitchFamily="34" charset="0"/>
              </a:rPr>
              <a:t>heo</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cá</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voi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có</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thể</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nói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chuyện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với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nhau</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dưới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nước</a:t>
            </a:r>
            <a:r>
              <a:rPr lang="en-US" altLang="en-US" sz="3732"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93209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to="" calcmode="lin" valueType="num">
                                      <p:cBhvr>
                                        <p:cTn id="7" dur="1" fill="hold"/>
                                        <p:tgtEl>
                                          <p:spTgt spid="8">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to="" calcmode="lin" valueType="num">
                                      <p:cBhvr>
                                        <p:cTn id="12" dur="1" fill="hold"/>
                                        <p:tgtEl>
                                          <p:spTgt spid="8">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to="" calcmode="lin" valueType="num">
                                      <p:cBhvr>
                                        <p:cTn id="17" dur="1" fill="hold"/>
                                        <p:tgtEl>
                                          <p:spTgt spid="8">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 to="" calcmode="lin" valueType="num">
                                      <p:cBhvr>
                                        <p:cTn id="22" dur="1" fill="hold"/>
                                        <p:tgtEl>
                                          <p:spTgt spid="8">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 to="" calcmode="lin" valueType="num">
                                      <p:cBhvr>
                                        <p:cTn id="27" dur="1" fill="hold"/>
                                        <p:tgtEl>
                                          <p:spTgt spid="8">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ular Callout 35"/>
          <p:cNvSpPr/>
          <p:nvPr/>
        </p:nvSpPr>
        <p:spPr>
          <a:xfrm>
            <a:off x="3032468" y="1223163"/>
            <a:ext cx="8156089" cy="5204707"/>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altLang="en-US" sz="4000" b="1" dirty="0">
                <a:solidFill>
                  <a:srgbClr val="E71F19"/>
                </a:solidFill>
                <a:cs typeface="Arial" panose="020B0604020202020204" pitchFamily="34" charset="0"/>
              </a:rPr>
              <a:t>Âm thanh không chỉ truyền được qua không khí, mà truyền qua chất rắn, chất lỏng. Ngày xưa, ông cha ta còn áp tai xuống đất để nghe tiếng vó ngựa của giặc, đoán xem chúng đi tới đâu, nhờ vậy ta có thể đánh tan lũ giặc.</a:t>
            </a:r>
            <a:endParaRPr lang="en-US" altLang="en-US" sz="4000" b="1" dirty="0">
              <a:solidFill>
                <a:srgbClr val="E71F19"/>
              </a:solidFill>
              <a:latin typeface="Arial" panose="020B0604020202020204" pitchFamily="34" charset="0"/>
              <a:cs typeface="Arial" panose="020B0604020202020204" pitchFamily="34" charset="0"/>
            </a:endParaRPr>
          </a:p>
        </p:txBody>
      </p:sp>
      <p:pic>
        <p:nvPicPr>
          <p:cNvPr id="37"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885" y="2390786"/>
            <a:ext cx="3722354" cy="4839061"/>
          </a:xfrm>
          <a:prstGeom prst="rect">
            <a:avLst/>
          </a:prstGeom>
        </p:spPr>
      </p:pic>
      <p:sp>
        <p:nvSpPr>
          <p:cNvPr id="5" name="Rectangle 4"/>
          <p:cNvSpPr/>
          <p:nvPr/>
        </p:nvSpPr>
        <p:spPr>
          <a:xfrm>
            <a:off x="5422539" y="180781"/>
            <a:ext cx="2884123" cy="912879"/>
          </a:xfrm>
          <a:prstGeom prst="rect">
            <a:avLst/>
          </a:prstGeom>
        </p:spPr>
        <p:txBody>
          <a:bodyPr wrap="none">
            <a:spAutoFit/>
          </a:bodyPr>
          <a:lstStyle/>
          <a:p>
            <a:pPr algn="ctr" defTabSz="913256"/>
            <a:r>
              <a:rPr lang="en-US" sz="5332" b="1" dirty="0" err="1">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Kết</a:t>
            </a:r>
            <a:r>
              <a:rPr lang="en-US" sz="5332" b="1" dirty="0">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 </a:t>
            </a:r>
            <a:r>
              <a:rPr lang="en-US" sz="5332" b="1" dirty="0" err="1">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luận</a:t>
            </a:r>
            <a:endParaRPr lang="en-US" sz="5332" b="1" dirty="0">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 y="2801423"/>
            <a:ext cx="9268607" cy="405657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585" y="468862"/>
            <a:ext cx="11357065" cy="3883305"/>
          </a:xfrm>
          <a:prstGeom prst="rect">
            <a:avLst/>
          </a:prstGeom>
        </p:spPr>
      </p:pic>
      <p:sp>
        <p:nvSpPr>
          <p:cNvPr id="21" name="矩形 20"/>
          <p:cNvSpPr/>
          <p:nvPr/>
        </p:nvSpPr>
        <p:spPr>
          <a:xfrm>
            <a:off x="1956680" y="1724085"/>
            <a:ext cx="9710875" cy="2215991"/>
          </a:xfrm>
          <a:prstGeom prst="rect">
            <a:avLst/>
          </a:prstGeom>
          <a:noFill/>
          <a:ln>
            <a:noFill/>
          </a:ln>
        </p:spPr>
        <p:txBody>
          <a:bodyPr vert="horz" wrap="square" lIns="0" tIns="0" rIns="0" bIns="0" numCol="1" anchor="t" anchorCtr="0" compatLnSpc="1">
            <a:spAutoFit/>
          </a:bodyPr>
          <a:lstStyle/>
          <a:p>
            <a:pPr algn="ctr" defTabSz="913256" fontAlgn="base">
              <a:spcBef>
                <a:spcPct val="0"/>
              </a:spcBef>
              <a:spcAft>
                <a:spcPct val="0"/>
              </a:spcAft>
              <a:defRPr/>
            </a:pPr>
            <a:r>
              <a:rPr lang="en-US" altLang="zh-CN" sz="4800" b="1" dirty="0" err="1">
                <a:solidFill>
                  <a:srgbClr val="E71F19"/>
                </a:solidFill>
                <a:latin typeface="Cambria" panose="02040503050406030204" pitchFamily="18" charset="0"/>
                <a:ea typeface="Cambria" panose="02040503050406030204" pitchFamily="18" charset="0"/>
              </a:rPr>
              <a:t>Hoạt</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động</a:t>
            </a:r>
            <a:r>
              <a:rPr lang="en-US" altLang="zh-CN" sz="4800" b="1" dirty="0">
                <a:solidFill>
                  <a:srgbClr val="E71F19"/>
                </a:solidFill>
                <a:latin typeface="Cambria" panose="02040503050406030204" pitchFamily="18" charset="0"/>
                <a:ea typeface="Cambria" panose="02040503050406030204" pitchFamily="18" charset="0"/>
              </a:rPr>
              <a:t> 3: So </a:t>
            </a:r>
            <a:r>
              <a:rPr lang="en-US" altLang="zh-CN" sz="4800" b="1" dirty="0" err="1">
                <a:solidFill>
                  <a:srgbClr val="E71F19"/>
                </a:solidFill>
                <a:latin typeface="Cambria" panose="02040503050406030204" pitchFamily="18" charset="0"/>
                <a:ea typeface="Cambria" panose="02040503050406030204" pitchFamily="18" charset="0"/>
              </a:rPr>
              <a:t>sánh</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độ</a:t>
            </a:r>
            <a:r>
              <a:rPr lang="en-US" altLang="zh-CN" sz="4800" b="1" dirty="0">
                <a:solidFill>
                  <a:srgbClr val="E71F19"/>
                </a:solidFill>
                <a:latin typeface="Cambria" panose="02040503050406030204" pitchFamily="18" charset="0"/>
                <a:ea typeface="Cambria" panose="02040503050406030204" pitchFamily="18" charset="0"/>
              </a:rPr>
              <a:t> to </a:t>
            </a:r>
            <a:r>
              <a:rPr lang="en-US" altLang="zh-CN" sz="4800" b="1" dirty="0" err="1">
                <a:solidFill>
                  <a:srgbClr val="E71F19"/>
                </a:solidFill>
                <a:latin typeface="Cambria" panose="02040503050406030204" pitchFamily="18" charset="0"/>
                <a:ea typeface="Cambria" panose="02040503050406030204" pitchFamily="18" charset="0"/>
              </a:rPr>
              <a:t>của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âm</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thanh</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khi</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lại</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gần</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hoặc</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ra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xa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nguồn</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âm</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thanh</a:t>
            </a:r>
            <a:endParaRPr lang="zh-CN" altLang="en-US" sz="4800" b="1" dirty="0">
              <a:solidFill>
                <a:srgbClr val="E71F19"/>
              </a:solidFill>
              <a:latin typeface="Cambria" panose="02040503050406030204" pitchFamily="18" charset="0"/>
              <a:ea typeface="华康俪金黑W8(P)" panose="020B08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2983" y="2401368"/>
            <a:ext cx="7122502" cy="4626329"/>
          </a:xfrm>
          <a:prstGeom prst="rect">
            <a:avLst/>
          </a:prstGeom>
        </p:spPr>
      </p:pic>
      <p:sp>
        <p:nvSpPr>
          <p:cNvPr id="23" name="Rounded Rectangular Callout 22"/>
          <p:cNvSpPr/>
          <p:nvPr/>
        </p:nvSpPr>
        <p:spPr>
          <a:xfrm>
            <a:off x="5795689" y="2667737"/>
            <a:ext cx="6225075" cy="2306789"/>
          </a:xfrm>
          <a:prstGeom prst="wedgeRoundRectCallout">
            <a:avLst>
              <a:gd name="adj1" fmla="val -55239"/>
              <a:gd name="adj2" fmla="val 1198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24" name="MH_Others_2"/>
          <p:cNvSpPr txBox="1"/>
          <p:nvPr>
            <p:custDataLst>
              <p:tags r:id="rId1"/>
            </p:custDataLst>
          </p:nvPr>
        </p:nvSpPr>
        <p:spPr>
          <a:xfrm>
            <a:off x="5795688" y="2886129"/>
            <a:ext cx="6276448" cy="1846659"/>
          </a:xfrm>
          <a:prstGeom prst="rect">
            <a:avLst/>
          </a:prstGeom>
          <a:noFill/>
        </p:spPr>
        <p:txBody>
          <a:bodyPr wrap="square" lIns="0" tIns="0" rIns="0" bIns="0">
            <a:spAutoFit/>
          </a:bodyPr>
          <a:lstStyle/>
          <a:p>
            <a:pPr algn="ctr" defTabSz="913256"/>
            <a:r>
              <a:rPr lang="en-US" altLang="en-US" sz="4000" b="1" dirty="0" err="1">
                <a:solidFill>
                  <a:srgbClr val="FF0000"/>
                </a:solidFill>
                <a:latin typeface="Arial" panose="020B0604020202020204" pitchFamily="34" charset="0"/>
                <a:cs typeface="Arial" panose="020B0604020202020204" pitchFamily="34" charset="0"/>
              </a:rPr>
              <a:t>Các</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bạn</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ngồi</a:t>
            </a:r>
            <a:r>
              <a:rPr lang="en-US" altLang="en-US" sz="4000" b="1" dirty="0">
                <a:solidFill>
                  <a:srgbClr val="FF0000"/>
                </a:solidFill>
                <a:latin typeface="Arial" panose="020B0604020202020204" pitchFamily="34" charset="0"/>
                <a:cs typeface="Arial" panose="020B0604020202020204" pitchFamily="34" charset="0"/>
              </a:rPr>
              <a:t> ở </a:t>
            </a:r>
            <a:r>
              <a:rPr lang="en-US" altLang="en-US" sz="4000" b="1" dirty="0" err="1">
                <a:solidFill>
                  <a:srgbClr val="FF0000"/>
                </a:solidFill>
                <a:latin typeface="Arial" panose="020B0604020202020204" pitchFamily="34" charset="0"/>
                <a:cs typeface="Arial" panose="020B0604020202020204" pitchFamily="34" charset="0"/>
              </a:rPr>
              <a:t>bàn</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nào</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nghe</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thấy</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tiếng</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tích</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tắc</a:t>
            </a:r>
            <a:r>
              <a:rPr lang="en-US" altLang="en-US" sz="4000" b="1" dirty="0">
                <a:solidFill>
                  <a:srgbClr val="FF0000"/>
                </a:solidFill>
                <a:latin typeface="Arial" panose="020B0604020202020204" pitchFamily="34" charset="0"/>
                <a:cs typeface="Arial" panose="020B0604020202020204" pitchFamily="34" charset="0"/>
              </a:rPr>
              <a:t> to </a:t>
            </a:r>
            <a:r>
              <a:rPr lang="en-US" altLang="en-US" sz="4000" b="1" dirty="0" err="1">
                <a:solidFill>
                  <a:srgbClr val="FF0000"/>
                </a:solidFill>
                <a:latin typeface="Arial" panose="020B0604020202020204" pitchFamily="34" charset="0"/>
                <a:cs typeface="Arial" panose="020B0604020202020204" pitchFamily="34" charset="0"/>
              </a:rPr>
              <a:t>nhất</a:t>
            </a:r>
            <a:r>
              <a:rPr lang="en-US" altLang="en-US" sz="4000" b="1" dirty="0">
                <a:solidFill>
                  <a:srgbClr val="FF0000"/>
                </a:solidFill>
                <a:latin typeface="Arial" panose="020B0604020202020204" pitchFamily="34" charset="0"/>
                <a:cs typeface="Arial" panose="020B0604020202020204" pitchFamily="34" charset="0"/>
              </a:rPr>
              <a:t>, nhỏ </a:t>
            </a:r>
            <a:r>
              <a:rPr lang="en-US" altLang="en-US" sz="4000" b="1" dirty="0" err="1">
                <a:solidFill>
                  <a:srgbClr val="FF0000"/>
                </a:solidFill>
                <a:latin typeface="Arial" panose="020B0604020202020204" pitchFamily="34" charset="0"/>
                <a:cs typeface="Arial" panose="020B0604020202020204" pitchFamily="34" charset="0"/>
              </a:rPr>
              <a:t>nhất</a:t>
            </a:r>
            <a:r>
              <a:rPr lang="en-US" altLang="en-US" sz="4000" b="1" dirty="0">
                <a:solidFill>
                  <a:srgbClr val="FF0000"/>
                </a:solidFill>
                <a:latin typeface="Arial" panose="020B0604020202020204" pitchFamily="34" charset="0"/>
                <a:cs typeface="Arial" panose="020B0604020202020204" pitchFamily="34" charset="0"/>
              </a:rPr>
              <a:t>? </a:t>
            </a:r>
            <a:endParaRPr lang="vi-VN" altLang="en-US" sz="4000" b="1" dirty="0">
              <a:solidFill>
                <a:srgbClr val="FF0000"/>
              </a:solidFill>
              <a:latin typeface="Arial" panose="020B0604020202020204" pitchFamily="34" charset="0"/>
              <a:cs typeface="Arial" panose="020B0604020202020204" pitchFamily="34" charset="0"/>
            </a:endParaRPr>
          </a:p>
        </p:txBody>
      </p:sp>
      <p:sp>
        <p:nvSpPr>
          <p:cNvPr id="10" name="Rounded Rectangular Callout 9"/>
          <p:cNvSpPr/>
          <p:nvPr/>
        </p:nvSpPr>
        <p:spPr>
          <a:xfrm>
            <a:off x="1026260" y="364038"/>
            <a:ext cx="10118932" cy="1392843"/>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4472C4">
                    <a:lumMod val="50000"/>
                  </a:srgbClr>
                </a:solidFill>
                <a:latin typeface="Arial" panose="020B0604020202020204" pitchFamily="34" charset="0"/>
                <a:cs typeface="Arial" panose="020B0604020202020204" pitchFamily="34" charset="0"/>
              </a:rPr>
              <a:t>Đặt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một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chiếc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đồng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hồ</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đang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hoạt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động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trên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bàn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giáo</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viên</a:t>
            </a:r>
            <a:r>
              <a:rPr lang="en-US" sz="3732" b="1" dirty="0">
                <a:solidFill>
                  <a:srgbClr val="4472C4">
                    <a:lumMod val="50000"/>
                  </a:srgbClr>
                </a:solidFill>
                <a:latin typeface="Arial" panose="020B0604020202020204" pitchFamily="34" charset="0"/>
                <a:cs typeface="Arial" panose="020B0604020202020204" pitchFamily="34" charset="0"/>
              </a:rPr>
              <a:t>.</a:t>
            </a:r>
            <a:endParaRPr lang="vi-VN" sz="3732" b="1" dirty="0">
              <a:solidFill>
                <a:srgbClr val="4472C4">
                  <a:lumMod val="50000"/>
                </a:srgb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51ACFB5-80E8-F9B9-FDDE-4A58D46E6666}"/>
              </a:ext>
            </a:extLst>
          </p:cNvPr>
          <p:cNvPicPr>
            <a:picLocks noChangeAspect="1"/>
          </p:cNvPicPr>
          <p:nvPr/>
        </p:nvPicPr>
        <p:blipFill>
          <a:blip r:embed="rId7"/>
          <a:stretch>
            <a:fillRect/>
          </a:stretch>
        </p:blipFill>
        <p:spPr>
          <a:xfrm>
            <a:off x="189429" y="2586679"/>
            <a:ext cx="4991100" cy="2486025"/>
          </a:xfrm>
          <a:prstGeom prst="rect">
            <a:avLst/>
          </a:prstGeom>
        </p:spPr>
      </p:pic>
      <p:pic>
        <p:nvPicPr>
          <p:cNvPr id="5" name="tieng-dong-ho-tich-tac-trong-dem-mp3">
            <a:hlinkClick r:id="" action="ppaction://media"/>
            <a:extLst>
              <a:ext uri="{FF2B5EF4-FFF2-40B4-BE49-F238E27FC236}">
                <a16:creationId xmlns:a16="http://schemas.microsoft.com/office/drawing/2014/main" id="{52E3D90F-48FF-D3DE-FB92-07050A0C11F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47271" y="2202948"/>
            <a:ext cx="771704" cy="771704"/>
          </a:xfrm>
          <a:prstGeom prst="rect">
            <a:avLst/>
          </a:prstGeom>
        </p:spPr>
      </p:pic>
      <p:sp>
        <p:nvSpPr>
          <p:cNvPr id="6" name="Rectangle 5">
            <a:extLst>
              <a:ext uri="{FF2B5EF4-FFF2-40B4-BE49-F238E27FC236}">
                <a16:creationId xmlns:a16="http://schemas.microsoft.com/office/drawing/2014/main" id="{23C8F770-2418-FB83-DB19-1C6A58EEDB04}"/>
              </a:ext>
            </a:extLst>
          </p:cNvPr>
          <p:cNvSpPr/>
          <p:nvPr/>
        </p:nvSpPr>
        <p:spPr>
          <a:xfrm>
            <a:off x="1273996" y="5565203"/>
            <a:ext cx="10633752" cy="120032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wrap="square">
            <a:spAutoFit/>
          </a:bodyPr>
          <a:lstStyle/>
          <a:p>
            <a:pPr lvl="0" algn="ctr" defTabSz="913256"/>
            <a:r>
              <a:rPr lang="vi-VN" altLang="en-US" sz="3600" b="1" dirty="0">
                <a:solidFill>
                  <a:srgbClr val="FF0000"/>
                </a:solidFill>
                <a:latin typeface="Calibri" panose="020F0502020204030204" pitchFamily="34" charset="0"/>
                <a:cs typeface="Calibri" panose="020F0502020204030204" pitchFamily="34" charset="0"/>
              </a:rPr>
              <a:t>Các bạn ngồi bàn đầu nghe tiếng tích tắc to nhất, ở bàn cuối cùng nghe thấy nhỏ nhất.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5777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875" fill="hold"/>
                                        <p:tgtEl>
                                          <p:spTgt spid="5"/>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
                </p:tgtEl>
              </p:cMediaNode>
            </p:audio>
          </p:childTnLst>
        </p:cTn>
      </p:par>
    </p:tnLst>
    <p:bldLst>
      <p:bldP spid="23" grpId="0" animBg="1"/>
      <p:bldP spid="24"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30157" y="497659"/>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Qua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thí</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nghiệm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trên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em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thấy</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khi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truyền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ra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thì</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mạnh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lên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hay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yếu</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và</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vì</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sao</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p>
        </p:txBody>
      </p:sp>
      <p:pic>
        <p:nvPicPr>
          <p:cNvPr id="10244"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03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sp>
        <p:nvSpPr>
          <p:cNvPr id="39" name="Rounded Rectangular Callout 38"/>
          <p:cNvSpPr/>
          <p:nvPr/>
        </p:nvSpPr>
        <p:spPr>
          <a:xfrm>
            <a:off x="2842451" y="757232"/>
            <a:ext cx="8883354" cy="3321607"/>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altLang="en-US" sz="5332" b="1" u="sng" dirty="0" err="1">
                <a:solidFill>
                  <a:srgbClr val="002060"/>
                </a:solidFill>
                <a:latin typeface="Cambria" panose="02040503050406030204" pitchFamily="18" charset="0"/>
                <a:ea typeface="Cambria" panose="02040503050406030204" pitchFamily="18" charset="0"/>
              </a:rPr>
              <a:t>Kết</a:t>
            </a:r>
            <a:r>
              <a:rPr lang="en-US" altLang="en-US" sz="5332" b="1" u="sng" dirty="0">
                <a:solidFill>
                  <a:srgbClr val="002060"/>
                </a:solidFill>
                <a:latin typeface="Cambria" panose="02040503050406030204" pitchFamily="18" charset="0"/>
                <a:ea typeface="Cambria" panose="02040503050406030204" pitchFamily="18" charset="0"/>
              </a:rPr>
              <a:t> </a:t>
            </a:r>
            <a:r>
              <a:rPr lang="en-US" altLang="en-US" sz="5332" b="1" u="sng" dirty="0" err="1">
                <a:solidFill>
                  <a:srgbClr val="002060"/>
                </a:solidFill>
                <a:latin typeface="Cambria" panose="02040503050406030204" pitchFamily="18" charset="0"/>
                <a:ea typeface="Cambria" panose="02040503050406030204" pitchFamily="18" charset="0"/>
              </a:rPr>
              <a:t>luận</a:t>
            </a:r>
            <a:endParaRPr lang="en-US" altLang="en-US" sz="5332" b="1" u="sng" dirty="0">
              <a:solidFill>
                <a:srgbClr val="002060"/>
              </a:solidFill>
              <a:latin typeface="Cambria" panose="02040503050406030204" pitchFamily="18" charset="0"/>
              <a:ea typeface="Cambria" panose="02040503050406030204" pitchFamily="18" charset="0"/>
            </a:endParaRPr>
          </a:p>
          <a:p>
            <a:pPr algn="ctr" defTabSz="913256"/>
            <a:r>
              <a:rPr lang="vi-VN" altLang="en-US" sz="5332" dirty="0">
                <a:solidFill>
                  <a:srgbClr val="FF0000"/>
                </a:solidFill>
                <a:latin typeface="Cambria" panose="02040503050406030204" pitchFamily="18" charset="0"/>
                <a:ea typeface="Cambria" panose="02040503050406030204" pitchFamily="18" charset="0"/>
              </a:rPr>
              <a:t>Khi ở gần nguồn âm sẽ nghe thấy âm thanh to hơn khi ở xa nguồn âm. </a:t>
            </a:r>
            <a:endParaRPr lang="en-US" altLang="en-US" sz="5332"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40"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60" y="2272493"/>
            <a:ext cx="3722354" cy="4839061"/>
          </a:xfrm>
          <a:prstGeom prst="rect">
            <a:avLst/>
          </a:prstGeom>
        </p:spPr>
      </p:pic>
    </p:spTree>
    <p:extLst>
      <p:ext uri="{BB962C8B-B14F-4D97-AF65-F5344CB8AC3E}">
        <p14:creationId xmlns:p14="http://schemas.microsoft.com/office/powerpoint/2010/main" val="2755257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565079" y="364038"/>
            <a:ext cx="10580113" cy="1937373"/>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2. </a:t>
            </a:r>
            <a:r>
              <a:rPr kumimoji="0" lang="vi-VN"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Nhà bạn Minh ở gần ga tàu hoả, nhà bạn Hoa ở xa ga hơn. Bạn nào nghe thấy tiếng còi tàu to hơn?</a:t>
            </a:r>
          </a:p>
        </p:txBody>
      </p:sp>
      <p:pic>
        <p:nvPicPr>
          <p:cNvPr id="4098" name="Picture 2" descr="Thông tin các ga Bình Thuận và du lịch Phan Thiết bằng tàu hỏa">
            <a:extLst>
              <a:ext uri="{FF2B5EF4-FFF2-40B4-BE49-F238E27FC236}">
                <a16:creationId xmlns:a16="http://schemas.microsoft.com/office/drawing/2014/main" id="{B82D6FFA-08AF-11AC-C01B-A43348A19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4169" y="2530868"/>
            <a:ext cx="666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600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3522DD-C490-A6A4-EE7C-C02568C0424B}"/>
              </a:ext>
            </a:extLst>
          </p:cNvPr>
          <p:cNvPicPr>
            <a:picLocks noChangeAspect="1"/>
          </p:cNvPicPr>
          <p:nvPr/>
        </p:nvPicPr>
        <p:blipFill>
          <a:blip r:embed="rId3"/>
          <a:stretch>
            <a:fillRect/>
          </a:stretch>
        </p:blipFill>
        <p:spPr>
          <a:xfrm>
            <a:off x="366674" y="2301412"/>
            <a:ext cx="3631458" cy="2948683"/>
          </a:xfrm>
          <a:prstGeom prst="rect">
            <a:avLst/>
          </a:prstGeom>
        </p:spPr>
      </p:pic>
      <p:sp>
        <p:nvSpPr>
          <p:cNvPr id="3" name="Rounded Rectangular Callout 1">
            <a:extLst>
              <a:ext uri="{FF2B5EF4-FFF2-40B4-BE49-F238E27FC236}">
                <a16:creationId xmlns:a16="http://schemas.microsoft.com/office/drawing/2014/main" id="{B756FC08-C9E8-A5E1-21C6-4B10C57ED923}"/>
              </a:ext>
            </a:extLst>
          </p:cNvPr>
          <p:cNvSpPr/>
          <p:nvPr/>
        </p:nvSpPr>
        <p:spPr>
          <a:xfrm>
            <a:off x="3308277" y="929173"/>
            <a:ext cx="8599471" cy="1064013"/>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3256" rtl="0" eaLnBrk="1" fontAlgn="auto" latinLnBrk="0" hangingPunct="1">
              <a:lnSpc>
                <a:spcPct val="100000"/>
              </a:lnSpc>
              <a:spcBef>
                <a:spcPts val="0"/>
              </a:spcBef>
              <a:spcAft>
                <a:spcPts val="0"/>
              </a:spcAft>
              <a:buClrTx/>
              <a:buSzTx/>
              <a:buFontTx/>
              <a:buNone/>
              <a:tabLst/>
              <a:defRPr/>
            </a:pPr>
            <a:r>
              <a:rPr kumimoji="0" lang="vi-VN"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Bạn nào nghe tiếng còi tàu to hơn?</a:t>
            </a:r>
            <a:endPar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
        <p:nvSpPr>
          <p:cNvPr id="4" name="Rounded Rectangular Callout 1">
            <a:extLst>
              <a:ext uri="{FF2B5EF4-FFF2-40B4-BE49-F238E27FC236}">
                <a16:creationId xmlns:a16="http://schemas.microsoft.com/office/drawing/2014/main" id="{4980E240-91A7-EAD5-5937-B6E148E32A9D}"/>
              </a:ext>
            </a:extLst>
          </p:cNvPr>
          <p:cNvSpPr/>
          <p:nvPr/>
        </p:nvSpPr>
        <p:spPr>
          <a:xfrm>
            <a:off x="4284322" y="2562764"/>
            <a:ext cx="7541233" cy="1731834"/>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just" defTabSz="913256"/>
            <a:r>
              <a:rPr lang="vi-VN" sz="3732" b="1" dirty="0">
                <a:solidFill>
                  <a:srgbClr val="4472C4">
                    <a:lumMod val="50000"/>
                  </a:srgbClr>
                </a:solidFill>
                <a:cs typeface="Arial" panose="020B0604020202020204" pitchFamily="34" charset="0"/>
              </a:rPr>
              <a:t>Âm thanh nghe được to hơn hay nhỏ hơn khi di chuyển nguồn âm ra xa?</a:t>
            </a:r>
            <a:endPar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8534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hông tin các ga Bình Thuận và du lịch Phan Thiết bằng tàu hỏa">
            <a:extLst>
              <a:ext uri="{FF2B5EF4-FFF2-40B4-BE49-F238E27FC236}">
                <a16:creationId xmlns:a16="http://schemas.microsoft.com/office/drawing/2014/main" id="{84BEAB38-07F6-855F-9020-EE7C44DE13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615" y="2345932"/>
            <a:ext cx="5405920" cy="3089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ounded Rectangular Callout 22">
            <a:extLst>
              <a:ext uri="{FF2B5EF4-FFF2-40B4-BE49-F238E27FC236}">
                <a16:creationId xmlns:a16="http://schemas.microsoft.com/office/drawing/2014/main" id="{8408AA78-184C-0406-5DDF-FFA10708873C}"/>
              </a:ext>
            </a:extLst>
          </p:cNvPr>
          <p:cNvSpPr/>
          <p:nvPr/>
        </p:nvSpPr>
        <p:spPr>
          <a:xfrm>
            <a:off x="5915553" y="1547855"/>
            <a:ext cx="6225075" cy="1565216"/>
          </a:xfrm>
          <a:prstGeom prst="wedgeRoundRectCallout">
            <a:avLst>
              <a:gd name="adj1" fmla="val -55239"/>
              <a:gd name="adj2" fmla="val 1198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9" name="MH_Others_2">
            <a:extLst>
              <a:ext uri="{FF2B5EF4-FFF2-40B4-BE49-F238E27FC236}">
                <a16:creationId xmlns:a16="http://schemas.microsoft.com/office/drawing/2014/main" id="{A9332515-5BBB-1556-F3BB-680B8F8ED45A}"/>
              </a:ext>
            </a:extLst>
          </p:cNvPr>
          <p:cNvSpPr txBox="1"/>
          <p:nvPr>
            <p:custDataLst>
              <p:tags r:id="rId1"/>
            </p:custDataLst>
          </p:nvPr>
        </p:nvSpPr>
        <p:spPr>
          <a:xfrm>
            <a:off x="5915552" y="1766246"/>
            <a:ext cx="6276448" cy="1231106"/>
          </a:xfrm>
          <a:prstGeom prst="rect">
            <a:avLst/>
          </a:prstGeom>
          <a:noFill/>
        </p:spPr>
        <p:txBody>
          <a:bodyPr wrap="square" lIns="0" tIns="0" rIns="0" bIns="0">
            <a:spAutoFit/>
          </a:bodyPr>
          <a:lstStyle/>
          <a:p>
            <a:pPr algn="ctr" defTabSz="913256"/>
            <a:r>
              <a:rPr lang="vi-VN" altLang="en-US" sz="4000" b="1">
                <a:solidFill>
                  <a:srgbClr val="FF0000"/>
                </a:solidFill>
                <a:cs typeface="Arial" panose="020B0604020202020204" pitchFamily="34" charset="0"/>
              </a:rPr>
              <a:t>Bạn Minh nghe được tiếng tàu to hơn bạn Hoa</a:t>
            </a:r>
            <a:endParaRPr lang="vi-VN" altLang="en-US" sz="4000" b="1" dirty="0">
              <a:solidFill>
                <a:srgbClr val="FF0000"/>
              </a:solidFill>
              <a:latin typeface="Arial" panose="020B0604020202020204" pitchFamily="34" charset="0"/>
              <a:cs typeface="Arial" panose="020B0604020202020204" pitchFamily="34" charset="0"/>
            </a:endParaRPr>
          </a:p>
        </p:txBody>
      </p:sp>
      <p:sp>
        <p:nvSpPr>
          <p:cNvPr id="11" name="Rounded Rectangular Callout 22">
            <a:extLst>
              <a:ext uri="{FF2B5EF4-FFF2-40B4-BE49-F238E27FC236}">
                <a16:creationId xmlns:a16="http://schemas.microsoft.com/office/drawing/2014/main" id="{F47375D8-E0E9-C606-C2CA-57D2111E969B}"/>
              </a:ext>
            </a:extLst>
          </p:cNvPr>
          <p:cNvSpPr/>
          <p:nvPr/>
        </p:nvSpPr>
        <p:spPr>
          <a:xfrm>
            <a:off x="5915553" y="3582138"/>
            <a:ext cx="6225075" cy="2808387"/>
          </a:xfrm>
          <a:prstGeom prst="wedgeRoundRectCallout">
            <a:avLst>
              <a:gd name="adj1" fmla="val -55239"/>
              <a:gd name="adj2" fmla="val 1198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12" name="MH_Others_2">
            <a:extLst>
              <a:ext uri="{FF2B5EF4-FFF2-40B4-BE49-F238E27FC236}">
                <a16:creationId xmlns:a16="http://schemas.microsoft.com/office/drawing/2014/main" id="{B9542424-F891-8AA1-B968-7AE0B7A9E12E}"/>
              </a:ext>
            </a:extLst>
          </p:cNvPr>
          <p:cNvSpPr txBox="1"/>
          <p:nvPr>
            <p:custDataLst>
              <p:tags r:id="rId2"/>
            </p:custDataLst>
          </p:nvPr>
        </p:nvSpPr>
        <p:spPr>
          <a:xfrm>
            <a:off x="5915552" y="3800530"/>
            <a:ext cx="6276448" cy="2462213"/>
          </a:xfrm>
          <a:prstGeom prst="rect">
            <a:avLst/>
          </a:prstGeom>
          <a:noFill/>
        </p:spPr>
        <p:txBody>
          <a:bodyPr wrap="square" lIns="0" tIns="0" rIns="0" bIns="0">
            <a:spAutoFit/>
          </a:bodyPr>
          <a:lstStyle/>
          <a:p>
            <a:pPr algn="ctr" defTabSz="913256"/>
            <a:r>
              <a:rPr lang="vi-VN" altLang="en-US" sz="4000" b="1">
                <a:solidFill>
                  <a:srgbClr val="FF0000"/>
                </a:solidFill>
                <a:cs typeface="Arial" panose="020B0604020202020204" pitchFamily="34" charset="0"/>
              </a:rPr>
              <a:t>Khi di chuyển nguồn âm ra xa âm thanh sẽ nhỏ hơn, nguồn âm ở gần âm thanh sẽ to hơn.</a:t>
            </a:r>
            <a:endParaRPr lang="vi-VN" alt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720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t="56845" r="78333"/>
          <a:stretch/>
        </p:blipFill>
        <p:spPr>
          <a:xfrm>
            <a:off x="4790368" y="1923918"/>
            <a:ext cx="5036764" cy="5016417"/>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7302" y="2171899"/>
            <a:ext cx="7122502" cy="4626329"/>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2776" y="1181082"/>
            <a:ext cx="2403757" cy="2561146"/>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991" y="2089756"/>
            <a:ext cx="1930062" cy="2056435"/>
          </a:xfrm>
          <a:prstGeom prst="rect">
            <a:avLst/>
          </a:prstGeom>
        </p:spPr>
      </p:pic>
      <p:pic>
        <p:nvPicPr>
          <p:cNvPr id="18" name="图片 2"/>
          <p:cNvPicPr>
            <a:picLocks noChangeAspect="1"/>
          </p:cNvPicPr>
          <p:nvPr/>
        </p:nvPicPr>
        <p:blipFill rotWithShape="1">
          <a:blip r:embed="rId8" cstate="print">
            <a:extLst>
              <a:ext uri="{28A0092B-C50C-407E-A947-70E740481C1C}">
                <a14:useLocalDpi xmlns:a14="http://schemas.microsoft.com/office/drawing/2010/main" val="0"/>
              </a:ext>
            </a:extLst>
          </a:blip>
          <a:srcRect t="56225"/>
          <a:stretch/>
        </p:blipFill>
        <p:spPr>
          <a:xfrm>
            <a:off x="-121952" y="4395886"/>
            <a:ext cx="12394652" cy="2712489"/>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5437" y="-133478"/>
            <a:ext cx="2382915" cy="2389101"/>
          </a:xfrm>
          <a:prstGeom prst="rect">
            <a:avLst/>
          </a:prstGeom>
        </p:spPr>
      </p:pic>
      <p:pic>
        <p:nvPicPr>
          <p:cNvPr id="2" name="Picture 1">
            <a:extLst>
              <a:ext uri="{FF2B5EF4-FFF2-40B4-BE49-F238E27FC236}">
                <a16:creationId xmlns:a16="http://schemas.microsoft.com/office/drawing/2014/main" id="{6415458B-399B-D9FA-92E4-E2F229016F28}"/>
              </a:ext>
            </a:extLst>
          </p:cNvPr>
          <p:cNvPicPr>
            <a:picLocks noChangeAspect="1"/>
          </p:cNvPicPr>
          <p:nvPr/>
        </p:nvPicPr>
        <p:blipFill>
          <a:blip r:embed="rId10"/>
          <a:stretch>
            <a:fillRect/>
          </a:stretch>
        </p:blipFill>
        <p:spPr>
          <a:xfrm>
            <a:off x="1795819" y="-221632"/>
            <a:ext cx="9504488" cy="4383404"/>
          </a:xfrm>
          <a:prstGeom prst="rect">
            <a:avLst/>
          </a:prstGeom>
        </p:spPr>
      </p:pic>
    </p:spTree>
    <p:extLst>
      <p:ext uri="{BB962C8B-B14F-4D97-AF65-F5344CB8AC3E}">
        <p14:creationId xmlns:p14="http://schemas.microsoft.com/office/powerpoint/2010/main" val="3745989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2" presetClass="entr" presetSubtype="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250" fill="hold"/>
                                        <p:tgtEl>
                                          <p:spTgt spid="9"/>
                                        </p:tgtEl>
                                        <p:attrNameLst>
                                          <p:attrName>ppt_x</p:attrName>
                                        </p:attrNameLst>
                                      </p:cBhvr>
                                      <p:tavLst>
                                        <p:tav tm="0">
                                          <p:val>
                                            <p:strVal val="1+#ppt_w/2"/>
                                          </p:val>
                                        </p:tav>
                                        <p:tav tm="100000">
                                          <p:val>
                                            <p:strVal val="#ppt_x"/>
                                          </p:val>
                                        </p:tav>
                                      </p:tavLst>
                                    </p:anim>
                                    <p:anim calcmode="lin" valueType="num">
                                      <p:cBhvr additive="base">
                                        <p:cTn id="15" dur="225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2"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750" fill="hold"/>
                                        <p:tgtEl>
                                          <p:spTgt spid="8"/>
                                        </p:tgtEl>
                                        <p:attrNameLst>
                                          <p:attrName>ppt_x</p:attrName>
                                        </p:attrNameLst>
                                      </p:cBhvr>
                                      <p:tavLst>
                                        <p:tav tm="0">
                                          <p:val>
                                            <p:strVal val="1+#ppt_w/2"/>
                                          </p:val>
                                        </p:tav>
                                        <p:tav tm="100000">
                                          <p:val>
                                            <p:strVal val="#ppt_x"/>
                                          </p:val>
                                        </p:tav>
                                      </p:tavLst>
                                    </p:anim>
                                    <p:anim calcmode="lin" valueType="num">
                                      <p:cBhvr additive="base">
                                        <p:cTn id="19" dur="175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2750"/>
                            </p:stCondLst>
                            <p:childTnLst>
                              <p:par>
                                <p:cTn id="21" presetID="2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000"/>
                                        <p:tgtEl>
                                          <p:spTgt spid="18"/>
                                        </p:tgtEl>
                                      </p:cBhvr>
                                    </p:animEffect>
                                  </p:childTnLst>
                                </p:cTn>
                              </p:par>
                            </p:childTnLst>
                          </p:cTn>
                        </p:par>
                        <p:par>
                          <p:cTn id="24" fill="hold">
                            <p:stCondLst>
                              <p:cond delay="3750"/>
                            </p:stCondLst>
                            <p:childTnLst>
                              <p:par>
                                <p:cTn id="25" presetID="42"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750"/>
                                        <p:tgtEl>
                                          <p:spTgt spid="19"/>
                                        </p:tgtEl>
                                      </p:cBhvr>
                                    </p:animEffect>
                                    <p:anim calcmode="lin" valueType="num">
                                      <p:cBhvr>
                                        <p:cTn id="28" dur="750" fill="hold"/>
                                        <p:tgtEl>
                                          <p:spTgt spid="19"/>
                                        </p:tgtEl>
                                        <p:attrNameLst>
                                          <p:attrName>ppt_x</p:attrName>
                                        </p:attrNameLst>
                                      </p:cBhvr>
                                      <p:tavLst>
                                        <p:tav tm="0">
                                          <p:val>
                                            <p:strVal val="#ppt_x"/>
                                          </p:val>
                                        </p:tav>
                                        <p:tav tm="100000">
                                          <p:val>
                                            <p:strVal val="#ppt_x"/>
                                          </p:val>
                                        </p:tav>
                                      </p:tavLst>
                                    </p:anim>
                                    <p:anim calcmode="lin" valueType="num">
                                      <p:cBhvr>
                                        <p:cTn id="29" dur="7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30157" y="497659"/>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Nêu</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ví</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dụ</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độ</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to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của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thay</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đổi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khi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lại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gần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hoặc</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ra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nguồn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p>
        </p:txBody>
      </p:sp>
      <p:pic>
        <p:nvPicPr>
          <p:cNvPr id="10244"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622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0570" y="205484"/>
            <a:ext cx="11982819" cy="1196998"/>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ctr" defTabSz="913256"/>
            <a:r>
              <a:rPr lang="en-US" sz="3732" b="1" dirty="0" err="1">
                <a:solidFill>
                  <a:srgbClr val="C00000"/>
                </a:solidFill>
                <a:latin typeface="Arial" panose="020B0604020202020204" pitchFamily="34" charset="0"/>
                <a:cs typeface="Arial" panose="020B0604020202020204" pitchFamily="34" charset="0"/>
              </a:rPr>
              <a:t>Ví</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dụ</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độ</a:t>
            </a:r>
            <a:r>
              <a:rPr lang="en-US" sz="3732" b="1" dirty="0">
                <a:solidFill>
                  <a:srgbClr val="C00000"/>
                </a:solidFill>
                <a:latin typeface="Arial" panose="020B0604020202020204" pitchFamily="34" charset="0"/>
                <a:cs typeface="Arial" panose="020B0604020202020204" pitchFamily="34" charset="0"/>
              </a:rPr>
              <a:t> to </a:t>
            </a:r>
            <a:r>
              <a:rPr lang="en-US" sz="3732" b="1" dirty="0" err="1">
                <a:solidFill>
                  <a:srgbClr val="C00000"/>
                </a:solidFill>
                <a:latin typeface="Arial" panose="020B0604020202020204" pitchFamily="34" charset="0"/>
                <a:cs typeface="Arial" panose="020B0604020202020204" pitchFamily="34" charset="0"/>
              </a:rPr>
              <a:t>của</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âm</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thanh</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thay</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đổi</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khi</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lại</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gần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hoặc</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ra</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xa</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nguồn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âm</a:t>
            </a:r>
            <a:endParaRPr kumimoji="0" lang="vi-VN" sz="3732"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8" name="Rectangle 3"/>
          <p:cNvSpPr txBox="1">
            <a:spLocks noChangeArrowheads="1"/>
          </p:cNvSpPr>
          <p:nvPr/>
        </p:nvSpPr>
        <p:spPr>
          <a:xfrm>
            <a:off x="223104" y="1850122"/>
            <a:ext cx="11716572" cy="4681524"/>
          </a:xfrm>
          <a:prstGeom prst="rect">
            <a:avLst/>
          </a:prstGeom>
          <a:solidFill>
            <a:schemeClr val="accent6">
              <a:lumMod val="20000"/>
              <a:lumOff val="80000"/>
              <a:alpha val="46000"/>
            </a:schemeClr>
          </a:solidFill>
          <a:ln w="50800">
            <a:solidFill>
              <a:schemeClr val="accent6">
                <a:lumMod val="75000"/>
              </a:schemeClr>
            </a:solidFill>
            <a:prstDash val="dashDot"/>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26" lvl="0" indent="-228526" algn="just" defTabSz="914103">
              <a:lnSpc>
                <a:spcPct val="100000"/>
              </a:lnSpc>
              <a:spcBef>
                <a:spcPts val="1000"/>
              </a:spcBef>
              <a:buFont typeface="Wingdings" panose="05000000000000000000" pitchFamily="2" charset="2"/>
              <a:buChar char="ü"/>
            </a:pPr>
            <a:r>
              <a:rPr lang="en-US" altLang="en-US" sz="3732" b="1" dirty="0">
                <a:solidFill>
                  <a:prstClr val="black"/>
                </a:solidFill>
                <a:latin typeface="Arial" panose="020B0604020202020204" pitchFamily="34" charset="0"/>
                <a:cs typeface="Arial" panose="020B0604020202020204" pitchFamily="34" charset="0"/>
              </a:rPr>
              <a:t>Khi ô </a:t>
            </a:r>
            <a:r>
              <a:rPr lang="en-US" altLang="en-US" sz="3732" b="1" dirty="0" err="1">
                <a:solidFill>
                  <a:prstClr val="black"/>
                </a:solidFill>
                <a:latin typeface="Arial" panose="020B0604020202020204" pitchFamily="34" charset="0"/>
                <a:cs typeface="Arial" panose="020B0604020202020204" pitchFamily="34" charset="0"/>
              </a:rPr>
              <a:t>tô</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đứng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gần</a:t>
            </a:r>
            <a:r>
              <a:rPr lang="en-US" altLang="en-US" sz="3732" b="1" dirty="0">
                <a:solidFill>
                  <a:prstClr val="black"/>
                </a:solidFill>
                <a:latin typeface="Arial" panose="020B0604020202020204" pitchFamily="34" charset="0"/>
                <a:cs typeface="Arial" panose="020B0604020202020204" pitchFamily="34" charset="0"/>
              </a:rPr>
              <a:t> ta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còi</a:t>
            </a:r>
            <a:r>
              <a:rPr lang="en-US" altLang="en-US" sz="3732" b="1" dirty="0">
                <a:solidFill>
                  <a:prstClr val="black"/>
                </a:solidFill>
                <a:latin typeface="Arial" panose="020B0604020202020204" pitchFamily="34" charset="0"/>
                <a:cs typeface="Arial" panose="020B0604020202020204" pitchFamily="34" charset="0"/>
              </a:rPr>
              <a:t> to, </a:t>
            </a:r>
            <a:r>
              <a:rPr lang="en-US" altLang="en-US" sz="3732" b="1" dirty="0" err="1">
                <a:solidFill>
                  <a:prstClr val="black"/>
                </a:solidFill>
                <a:latin typeface="Arial" panose="020B0604020202020204" pitchFamily="34" charset="0"/>
                <a:cs typeface="Arial" panose="020B0604020202020204" pitchFamily="34" charset="0"/>
              </a:rPr>
              <a:t>khi</a:t>
            </a:r>
            <a:r>
              <a:rPr lang="en-US" altLang="en-US" sz="3732" b="1" dirty="0">
                <a:solidFill>
                  <a:prstClr val="black"/>
                </a:solidFill>
                <a:latin typeface="Arial" panose="020B0604020202020204" pitchFamily="34" charset="0"/>
                <a:cs typeface="Arial" panose="020B0604020202020204" pitchFamily="34" charset="0"/>
              </a:rPr>
              <a:t> ô </a:t>
            </a:r>
            <a:r>
              <a:rPr lang="en-US" altLang="en-US" sz="3732" b="1" dirty="0" err="1">
                <a:solidFill>
                  <a:prstClr val="black"/>
                </a:solidFill>
                <a:latin typeface="Arial" panose="020B0604020202020204" pitchFamily="34" charset="0"/>
                <a:cs typeface="Arial" panose="020B0604020202020204" pitchFamily="34" charset="0"/>
              </a:rPr>
              <a:t>tô</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xa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dần</a:t>
            </a:r>
            <a:r>
              <a:rPr lang="en-US" altLang="en-US" sz="3732" b="1" dirty="0">
                <a:solidFill>
                  <a:prstClr val="black"/>
                </a:solidFill>
                <a:latin typeface="Arial" panose="020B0604020202020204" pitchFamily="34" charset="0"/>
                <a:cs typeface="Arial" panose="020B0604020202020204" pitchFamily="34" charset="0"/>
              </a:rPr>
              <a:t> ta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còi</a:t>
            </a:r>
            <a:r>
              <a:rPr lang="en-US" altLang="en-US" sz="3732" b="1" dirty="0">
                <a:solidFill>
                  <a:prstClr val="black"/>
                </a:solidFill>
                <a:latin typeface="Arial" panose="020B0604020202020204" pitchFamily="34" charset="0"/>
                <a:cs typeface="Arial" panose="020B0604020202020204" pitchFamily="34" charset="0"/>
              </a:rPr>
              <a:t> nhỏ </a:t>
            </a:r>
            <a:r>
              <a:rPr lang="en-US" altLang="en-US" sz="3732" b="1" dirty="0" err="1">
                <a:solidFill>
                  <a:prstClr val="black"/>
                </a:solidFill>
                <a:latin typeface="Arial" panose="020B0604020202020204" pitchFamily="34" charset="0"/>
                <a:cs typeface="Arial" panose="020B0604020202020204" pitchFamily="34" charset="0"/>
              </a:rPr>
              <a:t>dần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a:t>
            </a:r>
          </a:p>
          <a:p>
            <a:pPr marL="228526" lvl="0" indent="-228526" algn="just" defTabSz="914103">
              <a:lnSpc>
                <a:spcPct val="100000"/>
              </a:lnSpc>
              <a:spcBef>
                <a:spcPts val="1000"/>
              </a:spcBef>
              <a:buFont typeface="Wingdings" panose="05000000000000000000" pitchFamily="2" charset="2"/>
              <a:buChar char="ü"/>
            </a:pPr>
            <a:r>
              <a:rPr lang="en-US" altLang="en-US" sz="3732" b="1" dirty="0">
                <a:solidFill>
                  <a:prstClr val="black"/>
                </a:solidFill>
                <a:latin typeface="Arial" panose="020B0604020202020204" pitchFamily="34" charset="0"/>
                <a:cs typeface="Arial" panose="020B0604020202020204" pitchFamily="34" charset="0"/>
              </a:rPr>
              <a:t>Ở </a:t>
            </a:r>
            <a:r>
              <a:rPr lang="en-US" altLang="en-US" sz="3732" b="1" dirty="0" err="1">
                <a:solidFill>
                  <a:prstClr val="black"/>
                </a:solidFill>
                <a:latin typeface="Arial" panose="020B0604020202020204" pitchFamily="34" charset="0"/>
                <a:cs typeface="Arial" panose="020B0604020202020204" pitchFamily="34" charset="0"/>
              </a:rPr>
              <a:t>trong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lớp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bạn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đọc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bài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rõ</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ra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khỏi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lớp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bạn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đọc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bé</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và</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quá</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xa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thì</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không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gì</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nữa</a:t>
            </a:r>
            <a:r>
              <a:rPr lang="en-US" altLang="en-US" sz="3732" b="1" dirty="0">
                <a:solidFill>
                  <a:prstClr val="black"/>
                </a:solidFill>
                <a:latin typeface="Arial" panose="020B0604020202020204" pitchFamily="34" charset="0"/>
                <a:cs typeface="Arial" panose="020B0604020202020204" pitchFamily="34" charset="0"/>
              </a:rPr>
              <a:t>. </a:t>
            </a:r>
          </a:p>
          <a:p>
            <a:pPr marL="228526" lvl="0" indent="-228526" algn="just" defTabSz="914103">
              <a:lnSpc>
                <a:spcPct val="100000"/>
              </a:lnSpc>
              <a:spcBef>
                <a:spcPts val="1000"/>
              </a:spcBef>
              <a:buFont typeface="Wingdings" panose="05000000000000000000" pitchFamily="2" charset="2"/>
              <a:buChar char="ü"/>
            </a:pPr>
            <a:r>
              <a:rPr lang="en-US" altLang="en-US" sz="3732" b="1" dirty="0" err="1">
                <a:solidFill>
                  <a:prstClr val="black"/>
                </a:solidFill>
                <a:latin typeface="Arial" panose="020B0604020202020204" pitchFamily="34" charset="0"/>
                <a:cs typeface="Arial" panose="020B0604020202020204" pitchFamily="34" charset="0"/>
              </a:rPr>
              <a:t>Ngồi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gần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đài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nhạc</a:t>
            </a:r>
            <a:r>
              <a:rPr lang="en-US" altLang="en-US" sz="3732" b="1" dirty="0">
                <a:solidFill>
                  <a:prstClr val="black"/>
                </a:solidFill>
                <a:latin typeface="Arial" panose="020B0604020202020204" pitchFamily="34" charset="0"/>
                <a:cs typeface="Arial" panose="020B0604020202020204" pitchFamily="34" charset="0"/>
              </a:rPr>
              <a:t> to,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xa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dần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nhạc</a:t>
            </a:r>
            <a:r>
              <a:rPr lang="en-US" altLang="en-US" sz="3732" b="1" dirty="0">
                <a:solidFill>
                  <a:prstClr val="black"/>
                </a:solidFill>
                <a:latin typeface="Arial" panose="020B0604020202020204" pitchFamily="34" charset="0"/>
                <a:cs typeface="Arial" panose="020B0604020202020204" pitchFamily="34" charset="0"/>
              </a:rPr>
              <a:t> nhỏ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63010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to="" calcmode="lin" valueType="num">
                                      <p:cBhvr>
                                        <p:cTn id="7" dur="1" fill="hold"/>
                                        <p:tgtEl>
                                          <p:spTgt spid="8">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to="" calcmode="lin" valueType="num">
                                      <p:cBhvr>
                                        <p:cTn id="12" dur="1" fill="hold"/>
                                        <p:tgtEl>
                                          <p:spTgt spid="8">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to="" calcmode="lin" valueType="num">
                                      <p:cBhvr>
                                        <p:cTn id="17" dur="1" fill="hold"/>
                                        <p:tgtEl>
                                          <p:spTgt spid="8">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 to="" calcmode="lin" valueType="num">
                                      <p:cBhvr>
                                        <p:cTn id="22" dur="1" fill="hold"/>
                                        <p:tgtEl>
                                          <p:spTgt spid="8">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
            <a:extLst>
              <a:ext uri="{FF2B5EF4-FFF2-40B4-BE49-F238E27FC236}">
                <a16:creationId xmlns:a16="http://schemas.microsoft.com/office/drawing/2014/main" id="{86642351-E479-EEAF-BFEB-CD95337712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72" y="0"/>
            <a:ext cx="976540" cy="976540"/>
          </a:xfrm>
          <a:prstGeom prst="rect">
            <a:avLst/>
          </a:prstGeom>
        </p:spPr>
      </p:pic>
      <p:grpSp>
        <p:nvGrpSpPr>
          <p:cNvPr id="15" name="组合 2">
            <a:extLst>
              <a:ext uri="{FF2B5EF4-FFF2-40B4-BE49-F238E27FC236}">
                <a16:creationId xmlns:a16="http://schemas.microsoft.com/office/drawing/2014/main" id="{25BCF22A-6CC7-4AFF-8A7A-C6A8449A3B37}"/>
              </a:ext>
            </a:extLst>
          </p:cNvPr>
          <p:cNvGrpSpPr/>
          <p:nvPr/>
        </p:nvGrpSpPr>
        <p:grpSpPr>
          <a:xfrm>
            <a:off x="198784" y="1296672"/>
            <a:ext cx="11620515" cy="155141"/>
            <a:chOff x="87423" y="674435"/>
            <a:chExt cx="8718076" cy="116392"/>
          </a:xfrm>
        </p:grpSpPr>
        <p:pic>
          <p:nvPicPr>
            <p:cNvPr id="16" name="Picture 2">
              <a:extLst>
                <a:ext uri="{FF2B5EF4-FFF2-40B4-BE49-F238E27FC236}">
                  <a16:creationId xmlns:a16="http://schemas.microsoft.com/office/drawing/2014/main" id="{04AF7498-5E2B-C6C0-F4C6-33BCC32AD6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B551FCBF-D746-DCA2-4711-4C405AA24B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extLst>
                <a:ext uri="{FF2B5EF4-FFF2-40B4-BE49-F238E27FC236}">
                  <a16:creationId xmlns:a16="http://schemas.microsoft.com/office/drawing/2014/main" id="{46E76B9C-6617-8611-F318-8A884E1A38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a:extLst>
                <a:ext uri="{FF2B5EF4-FFF2-40B4-BE49-F238E27FC236}">
                  <a16:creationId xmlns:a16="http://schemas.microsoft.com/office/drawing/2014/main" id="{CF8084DD-CFE4-1ACA-DCAD-EB68C97F8B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Group 19">
            <a:extLst>
              <a:ext uri="{FF2B5EF4-FFF2-40B4-BE49-F238E27FC236}">
                <a16:creationId xmlns:a16="http://schemas.microsoft.com/office/drawing/2014/main" id="{02BA0651-0D39-34CB-772C-803D7B7422B4}"/>
              </a:ext>
            </a:extLst>
          </p:cNvPr>
          <p:cNvGrpSpPr/>
          <p:nvPr/>
        </p:nvGrpSpPr>
        <p:grpSpPr>
          <a:xfrm>
            <a:off x="1525369" y="1609186"/>
            <a:ext cx="10096364" cy="4835554"/>
            <a:chOff x="952107" y="1571920"/>
            <a:chExt cx="4421171" cy="1857080"/>
          </a:xfrm>
        </p:grpSpPr>
        <p:sp>
          <p:nvSpPr>
            <p:cNvPr id="21" name="Rectangle: Rounded Corners 3">
              <a:extLst>
                <a:ext uri="{FF2B5EF4-FFF2-40B4-BE49-F238E27FC236}">
                  <a16:creationId xmlns:a16="http://schemas.microsoft.com/office/drawing/2014/main" id="{0D54E740-3B03-54D9-4E11-BB03A33B4384}"/>
                </a:ext>
              </a:extLst>
            </p:cNvPr>
            <p:cNvSpPr/>
            <p:nvPr/>
          </p:nvSpPr>
          <p:spPr>
            <a:xfrm>
              <a:off x="952107" y="1571920"/>
              <a:ext cx="4421171" cy="1857080"/>
            </a:xfrm>
            <a:prstGeom prst="roundRect">
              <a:avLst/>
            </a:prstGeom>
            <a:solidFill>
              <a:srgbClr val="3FC5F0"/>
            </a:solidFill>
            <a:ln w="28575">
              <a:solidFill>
                <a:srgbClr val="168588"/>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defTabSz="913256"/>
              <a:endParaRPr lang="en-US" sz="1799">
                <a:solidFill>
                  <a:prstClr val="black"/>
                </a:solidFill>
                <a:latin typeface="Calibri"/>
              </a:endParaRPr>
            </a:p>
          </p:txBody>
        </p:sp>
        <p:sp>
          <p:nvSpPr>
            <p:cNvPr id="22" name="Rectangle: Rounded Corners 7">
              <a:extLst>
                <a:ext uri="{FF2B5EF4-FFF2-40B4-BE49-F238E27FC236}">
                  <a16:creationId xmlns:a16="http://schemas.microsoft.com/office/drawing/2014/main" id="{69F6A848-48E5-F954-D00C-64690AC36F74}"/>
                </a:ext>
              </a:extLst>
            </p:cNvPr>
            <p:cNvSpPr/>
            <p:nvPr/>
          </p:nvSpPr>
          <p:spPr>
            <a:xfrm>
              <a:off x="1121790" y="1706251"/>
              <a:ext cx="4081806" cy="1583703"/>
            </a:xfrm>
            <a:prstGeom prst="roundRect">
              <a:avLst/>
            </a:prstGeom>
            <a:ln w="38100">
              <a:solidFill>
                <a:srgbClr val="168588"/>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913256"/>
              <a:endParaRPr lang="en-US" sz="1799">
                <a:solidFill>
                  <a:prstClr val="black"/>
                </a:solidFill>
                <a:latin typeface="Calibri"/>
              </a:endParaRPr>
            </a:p>
          </p:txBody>
        </p:sp>
      </p:grpSp>
      <p:sp>
        <p:nvSpPr>
          <p:cNvPr id="23" name="Rectangle 32">
            <a:extLst>
              <a:ext uri="{FF2B5EF4-FFF2-40B4-BE49-F238E27FC236}">
                <a16:creationId xmlns:a16="http://schemas.microsoft.com/office/drawing/2014/main" id="{89551AD9-6CE3-F788-B4D9-94CA7C5A76FA}"/>
              </a:ext>
            </a:extLst>
          </p:cNvPr>
          <p:cNvSpPr>
            <a:spLocks noChangeArrowheads="1"/>
          </p:cNvSpPr>
          <p:nvPr/>
        </p:nvSpPr>
        <p:spPr bwMode="auto">
          <a:xfrm>
            <a:off x="2348446" y="2258072"/>
            <a:ext cx="8450211" cy="3400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just" defTabSz="913256" eaLnBrk="1" hangingPunct="1"/>
            <a:r>
              <a:rPr lang="vi-VN" altLang="en-US" sz="4400" b="1" dirty="0">
                <a:solidFill>
                  <a:prstClr val="black"/>
                </a:solidFill>
                <a:latin typeface="Arial" panose="020B0604020202020204" pitchFamily="34" charset="0"/>
              </a:rPr>
              <a:t>Khi ở gần nguồn âm sẽ nghe thấy âm thanh to hơn khi ở xa nguồn âm. Khi truyền ra xa thì âm thanh yếu đi vì rung động truyền ra xa bị yếu đi.</a:t>
            </a:r>
          </a:p>
        </p:txBody>
      </p:sp>
      <p:pic>
        <p:nvPicPr>
          <p:cNvPr id="25" name="Picture 24">
            <a:extLst>
              <a:ext uri="{FF2B5EF4-FFF2-40B4-BE49-F238E27FC236}">
                <a16:creationId xmlns:a16="http://schemas.microsoft.com/office/drawing/2014/main" id="{FD6FCB69-97D9-E218-22F5-A8FF4465C910}"/>
              </a:ext>
            </a:extLst>
          </p:cNvPr>
          <p:cNvPicPr>
            <a:picLocks noChangeAspect="1"/>
          </p:cNvPicPr>
          <p:nvPr/>
        </p:nvPicPr>
        <p:blipFill>
          <a:blip r:embed="rId5"/>
          <a:stretch>
            <a:fillRect/>
          </a:stretch>
        </p:blipFill>
        <p:spPr>
          <a:xfrm>
            <a:off x="3600941" y="0"/>
            <a:ext cx="5072312" cy="1713124"/>
          </a:xfrm>
          <a:prstGeom prst="rect">
            <a:avLst/>
          </a:prstGeom>
        </p:spPr>
      </p:pic>
    </p:spTree>
    <p:extLst>
      <p:ext uri="{BB962C8B-B14F-4D97-AF65-F5344CB8AC3E}">
        <p14:creationId xmlns:p14="http://schemas.microsoft.com/office/powerpoint/2010/main" val="1430214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0329" y="797208"/>
            <a:ext cx="1681686" cy="896602"/>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36555" y="-362786"/>
            <a:ext cx="2283461" cy="2389101"/>
          </a:xfrm>
          <a:prstGeom prst="rect">
            <a:avLst/>
          </a:prstGeom>
        </p:spPr>
      </p:pic>
      <p:pic>
        <p:nvPicPr>
          <p:cNvPr id="18" name="图片 7">
            <a:extLst>
              <a:ext uri="{FF2B5EF4-FFF2-40B4-BE49-F238E27FC236}">
                <a16:creationId xmlns:a16="http://schemas.microsoft.com/office/drawing/2014/main" id="{CE37FD0E-B961-4CED-A1B4-95FD39B28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1" y="3476103"/>
            <a:ext cx="12188238" cy="3381898"/>
          </a:xfrm>
          <a:prstGeom prst="rect">
            <a:avLst/>
          </a:pr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r="9486"/>
          <a:stretch/>
        </p:blipFill>
        <p:spPr>
          <a:xfrm>
            <a:off x="2835646" y="3771014"/>
            <a:ext cx="4083885" cy="2517258"/>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64233" y="875487"/>
            <a:ext cx="1169166" cy="105737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76342">
            <a:off x="1316974" y="3047601"/>
            <a:ext cx="1418032" cy="1104077"/>
          </a:xfrm>
          <a:prstGeom prst="rect">
            <a:avLst/>
          </a:prstGeom>
        </p:spPr>
      </p:pic>
      <p:pic>
        <p:nvPicPr>
          <p:cNvPr id="15" name="图片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25553" y="5225692"/>
            <a:ext cx="4959861" cy="1560702"/>
          </a:xfrm>
          <a:prstGeom prst="rect">
            <a:avLst/>
          </a:prstGeom>
        </p:spPr>
      </p:pic>
      <p:pic>
        <p:nvPicPr>
          <p:cNvPr id="3" name="Picture 2">
            <a:extLst>
              <a:ext uri="{FF2B5EF4-FFF2-40B4-BE49-F238E27FC236}">
                <a16:creationId xmlns:a16="http://schemas.microsoft.com/office/drawing/2014/main" id="{3009467E-3CCB-6387-80C7-B763B9A77C99}"/>
              </a:ext>
            </a:extLst>
          </p:cNvPr>
          <p:cNvPicPr>
            <a:picLocks noChangeAspect="1"/>
          </p:cNvPicPr>
          <p:nvPr/>
        </p:nvPicPr>
        <p:blipFill>
          <a:blip r:embed="rId14"/>
          <a:stretch>
            <a:fillRect/>
          </a:stretch>
        </p:blipFill>
        <p:spPr>
          <a:xfrm>
            <a:off x="1676586" y="1854377"/>
            <a:ext cx="9126503" cy="1731414"/>
          </a:xfrm>
          <a:prstGeom prst="rect">
            <a:avLst/>
          </a:prstGeom>
        </p:spPr>
      </p:pic>
    </p:spTree>
    <p:extLst>
      <p:ext uri="{BB962C8B-B14F-4D97-AF65-F5344CB8AC3E}">
        <p14:creationId xmlns:p14="http://schemas.microsoft.com/office/powerpoint/2010/main" val="3302171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1000" fill="hold"/>
                                        <p:tgtEl>
                                          <p:spTgt spid="48"/>
                                        </p:tgtEl>
                                        <p:attrNameLst>
                                          <p:attrName>ppt_w</p:attrName>
                                        </p:attrNameLst>
                                      </p:cBhvr>
                                      <p:tavLst>
                                        <p:tav tm="0">
                                          <p:val>
                                            <p:fltVal val="0"/>
                                          </p:val>
                                        </p:tav>
                                        <p:tav tm="100000">
                                          <p:val>
                                            <p:strVal val="#ppt_w"/>
                                          </p:val>
                                        </p:tav>
                                      </p:tavLst>
                                    </p:anim>
                                    <p:anim calcmode="lin" valueType="num">
                                      <p:cBhvr>
                                        <p:cTn id="12" dur="1000" fill="hold"/>
                                        <p:tgtEl>
                                          <p:spTgt spid="48"/>
                                        </p:tgtEl>
                                        <p:attrNameLst>
                                          <p:attrName>ppt_h</p:attrName>
                                        </p:attrNameLst>
                                      </p:cBhvr>
                                      <p:tavLst>
                                        <p:tav tm="0">
                                          <p:val>
                                            <p:fltVal val="0"/>
                                          </p:val>
                                        </p:tav>
                                        <p:tav tm="100000">
                                          <p:val>
                                            <p:strVal val="#ppt_h"/>
                                          </p:val>
                                        </p:tav>
                                      </p:tavLst>
                                    </p:anim>
                                    <p:anim calcmode="lin" valueType="num">
                                      <p:cBhvr>
                                        <p:cTn id="13" dur="1000" fill="hold"/>
                                        <p:tgtEl>
                                          <p:spTgt spid="48"/>
                                        </p:tgtEl>
                                        <p:attrNameLst>
                                          <p:attrName>style.rotation</p:attrName>
                                        </p:attrNameLst>
                                      </p:cBhvr>
                                      <p:tavLst>
                                        <p:tav tm="0">
                                          <p:val>
                                            <p:fltVal val="90"/>
                                          </p:val>
                                        </p:tav>
                                        <p:tav tm="100000">
                                          <p:val>
                                            <p:fltVal val="0"/>
                                          </p:val>
                                        </p:tav>
                                      </p:tavLst>
                                    </p:anim>
                                    <p:animEffect transition="in" filter="fade">
                                      <p:cBhvr>
                                        <p:cTn id="14" dur="1000"/>
                                        <p:tgtEl>
                                          <p:spTgt spid="48"/>
                                        </p:tgtEl>
                                      </p:cBhvr>
                                    </p:animEffect>
                                  </p:childTnLst>
                                </p:cTn>
                              </p:par>
                              <p:par>
                                <p:cTn id="15" presetID="3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1000" fill="hold"/>
                                        <p:tgtEl>
                                          <p:spTgt spid="46"/>
                                        </p:tgtEl>
                                        <p:attrNameLst>
                                          <p:attrName>ppt_w</p:attrName>
                                        </p:attrNameLst>
                                      </p:cBhvr>
                                      <p:tavLst>
                                        <p:tav tm="0">
                                          <p:val>
                                            <p:fltVal val="0"/>
                                          </p:val>
                                        </p:tav>
                                        <p:tav tm="100000">
                                          <p:val>
                                            <p:strVal val="#ppt_w"/>
                                          </p:val>
                                        </p:tav>
                                      </p:tavLst>
                                    </p:anim>
                                    <p:anim calcmode="lin" valueType="num">
                                      <p:cBhvr>
                                        <p:cTn id="18" dur="1000" fill="hold"/>
                                        <p:tgtEl>
                                          <p:spTgt spid="46"/>
                                        </p:tgtEl>
                                        <p:attrNameLst>
                                          <p:attrName>ppt_h</p:attrName>
                                        </p:attrNameLst>
                                      </p:cBhvr>
                                      <p:tavLst>
                                        <p:tav tm="0">
                                          <p:val>
                                            <p:fltVal val="0"/>
                                          </p:val>
                                        </p:tav>
                                        <p:tav tm="100000">
                                          <p:val>
                                            <p:strVal val="#ppt_h"/>
                                          </p:val>
                                        </p:tav>
                                      </p:tavLst>
                                    </p:anim>
                                    <p:anim calcmode="lin" valueType="num">
                                      <p:cBhvr>
                                        <p:cTn id="19" dur="1000" fill="hold"/>
                                        <p:tgtEl>
                                          <p:spTgt spid="46"/>
                                        </p:tgtEl>
                                        <p:attrNameLst>
                                          <p:attrName>style.rotation</p:attrName>
                                        </p:attrNameLst>
                                      </p:cBhvr>
                                      <p:tavLst>
                                        <p:tav tm="0">
                                          <p:val>
                                            <p:fltVal val="90"/>
                                          </p:val>
                                        </p:tav>
                                        <p:tav tm="100000">
                                          <p:val>
                                            <p:fltVal val="0"/>
                                          </p:val>
                                        </p:tav>
                                      </p:tavLst>
                                    </p:anim>
                                    <p:animEffect transition="in" filter="fade">
                                      <p:cBhvr>
                                        <p:cTn id="20" dur="1000"/>
                                        <p:tgtEl>
                                          <p:spTgt spid="46"/>
                                        </p:tgtEl>
                                      </p:cBhvr>
                                    </p:animEffect>
                                  </p:childTnLst>
                                </p:cTn>
                              </p:par>
                              <p:par>
                                <p:cTn id="21" presetID="3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1000" fill="hold"/>
                                        <p:tgtEl>
                                          <p:spTgt spid="45"/>
                                        </p:tgtEl>
                                        <p:attrNameLst>
                                          <p:attrName>ppt_w</p:attrName>
                                        </p:attrNameLst>
                                      </p:cBhvr>
                                      <p:tavLst>
                                        <p:tav tm="0">
                                          <p:val>
                                            <p:fltVal val="0"/>
                                          </p:val>
                                        </p:tav>
                                        <p:tav tm="100000">
                                          <p:val>
                                            <p:strVal val="#ppt_w"/>
                                          </p:val>
                                        </p:tav>
                                      </p:tavLst>
                                    </p:anim>
                                    <p:anim calcmode="lin" valueType="num">
                                      <p:cBhvr>
                                        <p:cTn id="24" dur="1000" fill="hold"/>
                                        <p:tgtEl>
                                          <p:spTgt spid="45"/>
                                        </p:tgtEl>
                                        <p:attrNameLst>
                                          <p:attrName>ppt_h</p:attrName>
                                        </p:attrNameLst>
                                      </p:cBhvr>
                                      <p:tavLst>
                                        <p:tav tm="0">
                                          <p:val>
                                            <p:fltVal val="0"/>
                                          </p:val>
                                        </p:tav>
                                        <p:tav tm="100000">
                                          <p:val>
                                            <p:strVal val="#ppt_h"/>
                                          </p:val>
                                        </p:tav>
                                      </p:tavLst>
                                    </p:anim>
                                    <p:anim calcmode="lin" valueType="num">
                                      <p:cBhvr>
                                        <p:cTn id="25" dur="1000" fill="hold"/>
                                        <p:tgtEl>
                                          <p:spTgt spid="45"/>
                                        </p:tgtEl>
                                        <p:attrNameLst>
                                          <p:attrName>style.rotation</p:attrName>
                                        </p:attrNameLst>
                                      </p:cBhvr>
                                      <p:tavLst>
                                        <p:tav tm="0">
                                          <p:val>
                                            <p:fltVal val="90"/>
                                          </p:val>
                                        </p:tav>
                                        <p:tav tm="100000">
                                          <p:val>
                                            <p:fltVal val="0"/>
                                          </p:val>
                                        </p:tav>
                                      </p:tavLst>
                                    </p:anim>
                                    <p:animEffect transition="in" filter="fade">
                                      <p:cBhvr>
                                        <p:cTn id="26" dur="1000"/>
                                        <p:tgtEl>
                                          <p:spTgt spid="45"/>
                                        </p:tgtEl>
                                      </p:cBhvr>
                                    </p:animEffect>
                                  </p:childTnLst>
                                </p:cTn>
                              </p:par>
                            </p:childTnLst>
                          </p:cTn>
                        </p:par>
                        <p:par>
                          <p:cTn id="27" fill="hold">
                            <p:stCondLst>
                              <p:cond delay="1000"/>
                            </p:stCondLst>
                            <p:childTnLst>
                              <p:par>
                                <p:cTn id="28" presetID="31" presetClass="entr" presetSubtype="0"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p:cTn id="30" dur="1000" fill="hold"/>
                                        <p:tgtEl>
                                          <p:spTgt spid="44"/>
                                        </p:tgtEl>
                                        <p:attrNameLst>
                                          <p:attrName>ppt_w</p:attrName>
                                        </p:attrNameLst>
                                      </p:cBhvr>
                                      <p:tavLst>
                                        <p:tav tm="0">
                                          <p:val>
                                            <p:fltVal val="0"/>
                                          </p:val>
                                        </p:tav>
                                        <p:tav tm="100000">
                                          <p:val>
                                            <p:strVal val="#ppt_w"/>
                                          </p:val>
                                        </p:tav>
                                      </p:tavLst>
                                    </p:anim>
                                    <p:anim calcmode="lin" valueType="num">
                                      <p:cBhvr>
                                        <p:cTn id="31" dur="1000" fill="hold"/>
                                        <p:tgtEl>
                                          <p:spTgt spid="44"/>
                                        </p:tgtEl>
                                        <p:attrNameLst>
                                          <p:attrName>ppt_h</p:attrName>
                                        </p:attrNameLst>
                                      </p:cBhvr>
                                      <p:tavLst>
                                        <p:tav tm="0">
                                          <p:val>
                                            <p:fltVal val="0"/>
                                          </p:val>
                                        </p:tav>
                                        <p:tav tm="100000">
                                          <p:val>
                                            <p:strVal val="#ppt_h"/>
                                          </p:val>
                                        </p:tav>
                                      </p:tavLst>
                                    </p:anim>
                                    <p:anim calcmode="lin" valueType="num">
                                      <p:cBhvr>
                                        <p:cTn id="32" dur="1000" fill="hold"/>
                                        <p:tgtEl>
                                          <p:spTgt spid="44"/>
                                        </p:tgtEl>
                                        <p:attrNameLst>
                                          <p:attrName>style.rotation</p:attrName>
                                        </p:attrNameLst>
                                      </p:cBhvr>
                                      <p:tavLst>
                                        <p:tav tm="0">
                                          <p:val>
                                            <p:fltVal val="90"/>
                                          </p:val>
                                        </p:tav>
                                        <p:tav tm="100000">
                                          <p:val>
                                            <p:fltVal val="0"/>
                                          </p:val>
                                        </p:tav>
                                      </p:tavLst>
                                    </p:anim>
                                    <p:animEffect transition="in" filter="fade">
                                      <p:cBhvr>
                                        <p:cTn id="33" dur="1000"/>
                                        <p:tgtEl>
                                          <p:spTgt spid="44"/>
                                        </p:tgtEl>
                                      </p:cBhvr>
                                    </p:animEffect>
                                  </p:childTnLst>
                                </p:cTn>
                              </p:par>
                            </p:childTnLst>
                          </p:cTn>
                        </p:par>
                        <p:par>
                          <p:cTn id="34" fill="hold">
                            <p:stCondLst>
                              <p:cond delay="2000"/>
                            </p:stCondLst>
                            <p:childTnLst>
                              <p:par>
                                <p:cTn id="35" presetID="31" presetClass="entr" presetSubtype="0"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1000" fill="hold"/>
                                        <p:tgtEl>
                                          <p:spTgt spid="42"/>
                                        </p:tgtEl>
                                        <p:attrNameLst>
                                          <p:attrName>ppt_w</p:attrName>
                                        </p:attrNameLst>
                                      </p:cBhvr>
                                      <p:tavLst>
                                        <p:tav tm="0">
                                          <p:val>
                                            <p:fltVal val="0"/>
                                          </p:val>
                                        </p:tav>
                                        <p:tav tm="100000">
                                          <p:val>
                                            <p:strVal val="#ppt_w"/>
                                          </p:val>
                                        </p:tav>
                                      </p:tavLst>
                                    </p:anim>
                                    <p:anim calcmode="lin" valueType="num">
                                      <p:cBhvr>
                                        <p:cTn id="38" dur="1000" fill="hold"/>
                                        <p:tgtEl>
                                          <p:spTgt spid="42"/>
                                        </p:tgtEl>
                                        <p:attrNameLst>
                                          <p:attrName>ppt_h</p:attrName>
                                        </p:attrNameLst>
                                      </p:cBhvr>
                                      <p:tavLst>
                                        <p:tav tm="0">
                                          <p:val>
                                            <p:fltVal val="0"/>
                                          </p:val>
                                        </p:tav>
                                        <p:tav tm="100000">
                                          <p:val>
                                            <p:strVal val="#ppt_h"/>
                                          </p:val>
                                        </p:tav>
                                      </p:tavLst>
                                    </p:anim>
                                    <p:anim calcmode="lin" valueType="num">
                                      <p:cBhvr>
                                        <p:cTn id="39" dur="1000" fill="hold"/>
                                        <p:tgtEl>
                                          <p:spTgt spid="42"/>
                                        </p:tgtEl>
                                        <p:attrNameLst>
                                          <p:attrName>style.rotation</p:attrName>
                                        </p:attrNameLst>
                                      </p:cBhvr>
                                      <p:tavLst>
                                        <p:tav tm="0">
                                          <p:val>
                                            <p:fltVal val="90"/>
                                          </p:val>
                                        </p:tav>
                                        <p:tav tm="100000">
                                          <p:val>
                                            <p:fltVal val="0"/>
                                          </p:val>
                                        </p:tav>
                                      </p:tavLst>
                                    </p:anim>
                                    <p:animEffect transition="in" filter="fade">
                                      <p:cBhvr>
                                        <p:cTn id="40" dur="1000"/>
                                        <p:tgtEl>
                                          <p:spTgt spid="42"/>
                                        </p:tgtEl>
                                      </p:cBhvr>
                                    </p:animEffect>
                                  </p:childTnLst>
                                </p:cTn>
                              </p:par>
                            </p:childTnLst>
                          </p:cTn>
                        </p:par>
                        <p:par>
                          <p:cTn id="41" fill="hold">
                            <p:stCondLst>
                              <p:cond delay="3000"/>
                            </p:stCondLst>
                            <p:childTnLst>
                              <p:par>
                                <p:cTn id="42" presetID="31" presetClass="entr" presetSubtype="0" fill="hold" nodeType="afterEffect">
                                  <p:stCondLst>
                                    <p:cond delay="0"/>
                                  </p:stCondLst>
                                  <p:childTnLst>
                                    <p:set>
                                      <p:cBhvr>
                                        <p:cTn id="43" dur="1" fill="hold">
                                          <p:stCondLst>
                                            <p:cond delay="0"/>
                                          </p:stCondLst>
                                        </p:cTn>
                                        <p:tgtEl>
                                          <p:spTgt spid="43"/>
                                        </p:tgtEl>
                                        <p:attrNameLst>
                                          <p:attrName>style.visibility</p:attrName>
                                        </p:attrNameLst>
                                      </p:cBhvr>
                                      <p:to>
                                        <p:strVal val="visible"/>
                                      </p:to>
                                    </p:set>
                                    <p:anim calcmode="lin" valueType="num">
                                      <p:cBhvr>
                                        <p:cTn id="44" dur="1000" fill="hold"/>
                                        <p:tgtEl>
                                          <p:spTgt spid="43"/>
                                        </p:tgtEl>
                                        <p:attrNameLst>
                                          <p:attrName>ppt_w</p:attrName>
                                        </p:attrNameLst>
                                      </p:cBhvr>
                                      <p:tavLst>
                                        <p:tav tm="0">
                                          <p:val>
                                            <p:fltVal val="0"/>
                                          </p:val>
                                        </p:tav>
                                        <p:tav tm="100000">
                                          <p:val>
                                            <p:strVal val="#ppt_w"/>
                                          </p:val>
                                        </p:tav>
                                      </p:tavLst>
                                    </p:anim>
                                    <p:anim calcmode="lin" valueType="num">
                                      <p:cBhvr>
                                        <p:cTn id="45" dur="1000" fill="hold"/>
                                        <p:tgtEl>
                                          <p:spTgt spid="43"/>
                                        </p:tgtEl>
                                        <p:attrNameLst>
                                          <p:attrName>ppt_h</p:attrName>
                                        </p:attrNameLst>
                                      </p:cBhvr>
                                      <p:tavLst>
                                        <p:tav tm="0">
                                          <p:val>
                                            <p:fltVal val="0"/>
                                          </p:val>
                                        </p:tav>
                                        <p:tav tm="100000">
                                          <p:val>
                                            <p:strVal val="#ppt_h"/>
                                          </p:val>
                                        </p:tav>
                                      </p:tavLst>
                                    </p:anim>
                                    <p:anim calcmode="lin" valueType="num">
                                      <p:cBhvr>
                                        <p:cTn id="46" dur="1000" fill="hold"/>
                                        <p:tgtEl>
                                          <p:spTgt spid="43"/>
                                        </p:tgtEl>
                                        <p:attrNameLst>
                                          <p:attrName>style.rotation</p:attrName>
                                        </p:attrNameLst>
                                      </p:cBhvr>
                                      <p:tavLst>
                                        <p:tav tm="0">
                                          <p:val>
                                            <p:fltVal val="90"/>
                                          </p:val>
                                        </p:tav>
                                        <p:tav tm="100000">
                                          <p:val>
                                            <p:fltVal val="0"/>
                                          </p:val>
                                        </p:tav>
                                      </p:tavLst>
                                    </p:anim>
                                    <p:animEffect transition="in" filter="fade">
                                      <p:cBhvr>
                                        <p:cTn id="47" dur="1000"/>
                                        <p:tgtEl>
                                          <p:spTgt spid="43"/>
                                        </p:tgtEl>
                                      </p:cBhvr>
                                    </p:animEffect>
                                  </p:childTnLst>
                                </p:cTn>
                              </p:par>
                            </p:childTnLst>
                          </p:cTn>
                        </p:par>
                        <p:par>
                          <p:cTn id="48" fill="hold">
                            <p:stCondLst>
                              <p:cond delay="4000"/>
                            </p:stCondLst>
                            <p:childTnLst>
                              <p:par>
                                <p:cTn id="49" presetID="22" presetClass="entr" presetSubtype="8" fill="hold" nodeType="after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left)">
                                      <p:cBhvr>
                                        <p:cTn id="51" dur="500"/>
                                        <p:tgtEl>
                                          <p:spTgt spid="50"/>
                                        </p:tgtEl>
                                      </p:cBhvr>
                                    </p:animEffect>
                                  </p:childTnLst>
                                </p:cTn>
                              </p:par>
                              <p:par>
                                <p:cTn id="52" presetID="2" presetClass="entr" presetSubtype="2"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500" fill="hold"/>
                                        <p:tgtEl>
                                          <p:spTgt spid="2"/>
                                        </p:tgtEl>
                                        <p:attrNameLst>
                                          <p:attrName>ppt_x</p:attrName>
                                        </p:attrNameLst>
                                      </p:cBhvr>
                                      <p:tavLst>
                                        <p:tav tm="0">
                                          <p:val>
                                            <p:strVal val="1+#ppt_w/2"/>
                                          </p:val>
                                        </p:tav>
                                        <p:tav tm="100000">
                                          <p:val>
                                            <p:strVal val="#ppt_x"/>
                                          </p:val>
                                        </p:tav>
                                      </p:tavLst>
                                    </p:anim>
                                    <p:anim calcmode="lin" valueType="num">
                                      <p:cBhvr additive="base">
                                        <p:cTn id="55" dur="500" fill="hold"/>
                                        <p:tgtEl>
                                          <p:spTgt spid="2"/>
                                        </p:tgtEl>
                                        <p:attrNameLst>
                                          <p:attrName>ppt_y</p:attrName>
                                        </p:attrNameLst>
                                      </p:cBhvr>
                                      <p:tavLst>
                                        <p:tav tm="0">
                                          <p:val>
                                            <p:strVal val="#ppt_y"/>
                                          </p:val>
                                        </p:tav>
                                        <p:tav tm="100000">
                                          <p:val>
                                            <p:strVal val="#ppt_y"/>
                                          </p:val>
                                        </p:tav>
                                      </p:tavLst>
                                    </p:anim>
                                  </p:childTnLst>
                                </p:cTn>
                              </p:par>
                              <p:par>
                                <p:cTn id="56" presetID="12" presetClass="entr" presetSubtype="2"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3000"/>
                                        <p:tgtEl>
                                          <p:spTgt spid="15"/>
                                        </p:tgtEl>
                                        <p:attrNameLst>
                                          <p:attrName>ppt_x</p:attrName>
                                        </p:attrNameLst>
                                      </p:cBhvr>
                                      <p:tavLst>
                                        <p:tav tm="0">
                                          <p:val>
                                            <p:strVal val="#ppt_x+#ppt_w*1.125000"/>
                                          </p:val>
                                        </p:tav>
                                        <p:tav tm="100000">
                                          <p:val>
                                            <p:strVal val="#ppt_x"/>
                                          </p:val>
                                        </p:tav>
                                      </p:tavLst>
                                    </p:anim>
                                    <p:animEffect transition="in" filter="wipe(left)">
                                      <p:cBhvr>
                                        <p:cTn id="59" dur="30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1000"/>
                                        <p:tgtEl>
                                          <p:spTgt spid="3"/>
                                        </p:tgtEl>
                                      </p:cBhvr>
                                    </p:animEffect>
                                    <p:anim calcmode="lin" valueType="num">
                                      <p:cBhvr>
                                        <p:cTn id="65" dur="1000" fill="hold"/>
                                        <p:tgtEl>
                                          <p:spTgt spid="3"/>
                                        </p:tgtEl>
                                        <p:attrNameLst>
                                          <p:attrName>ppt_x</p:attrName>
                                        </p:attrNameLst>
                                      </p:cBhvr>
                                      <p:tavLst>
                                        <p:tav tm="0">
                                          <p:val>
                                            <p:strVal val="#ppt_x"/>
                                          </p:val>
                                        </p:tav>
                                        <p:tav tm="100000">
                                          <p:val>
                                            <p:strVal val="#ppt_x"/>
                                          </p:val>
                                        </p:tav>
                                      </p:tavLst>
                                    </p:anim>
                                    <p:anim calcmode="lin" valueType="num">
                                      <p:cBhvr>
                                        <p:cTn id="6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 y="2801423"/>
            <a:ext cx="9268607" cy="405657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461" y="265725"/>
            <a:ext cx="11357065" cy="3883305"/>
          </a:xfrm>
          <a:prstGeom prst="rect">
            <a:avLst/>
          </a:prstGeom>
        </p:spPr>
      </p:pic>
      <p:sp>
        <p:nvSpPr>
          <p:cNvPr id="21" name="矩形 20"/>
          <p:cNvSpPr/>
          <p:nvPr/>
        </p:nvSpPr>
        <p:spPr>
          <a:xfrm>
            <a:off x="1330340" y="1828586"/>
            <a:ext cx="9710875" cy="1846659"/>
          </a:xfrm>
          <a:prstGeom prst="rect">
            <a:avLst/>
          </a:prstGeom>
          <a:noFill/>
          <a:ln>
            <a:noFill/>
          </a:ln>
        </p:spPr>
        <p:txBody>
          <a:bodyPr vert="horz" wrap="square" lIns="0" tIns="0" rIns="0" bIns="0" numCol="1" anchor="t" anchorCtr="0" compatLnSpc="1">
            <a:spAutoFit/>
          </a:bodyPr>
          <a:lstStyle/>
          <a:p>
            <a:pPr algn="ctr" defTabSz="913256" fontAlgn="base">
              <a:spcBef>
                <a:spcPct val="0"/>
              </a:spcBef>
              <a:spcAft>
                <a:spcPct val="0"/>
              </a:spcAft>
              <a:defRPr/>
            </a:pPr>
            <a:r>
              <a:rPr lang="en-US" altLang="zh-CN" sz="6000" b="1" dirty="0" err="1">
                <a:solidFill>
                  <a:srgbClr val="E71F19"/>
                </a:solidFill>
                <a:latin typeface="Cambria" panose="02040503050406030204" pitchFamily="18" charset="0"/>
                <a:ea typeface="Cambria" panose="02040503050406030204" pitchFamily="18" charset="0"/>
              </a:rPr>
              <a:t>Hoạt</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động</a:t>
            </a:r>
            <a:r>
              <a:rPr lang="en-US" altLang="zh-CN" sz="6000" b="1" dirty="0">
                <a:solidFill>
                  <a:srgbClr val="E71F19"/>
                </a:solidFill>
                <a:latin typeface="Cambria" panose="02040503050406030204" pitchFamily="18" charset="0"/>
                <a:ea typeface="Cambria" panose="02040503050406030204" pitchFamily="18" charset="0"/>
              </a:rPr>
              <a:t> 2: </a:t>
            </a:r>
            <a:r>
              <a:rPr lang="en-US" altLang="zh-CN" sz="6000" b="1" dirty="0" err="1">
                <a:solidFill>
                  <a:srgbClr val="E71F19"/>
                </a:solidFill>
                <a:latin typeface="Cambria" panose="02040503050406030204" pitchFamily="18" charset="0"/>
                <a:ea typeface="Cambria" panose="02040503050406030204" pitchFamily="18" charset="0"/>
              </a:rPr>
              <a:t>Sự</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lan</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truyền</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âm</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thanh</a:t>
            </a:r>
            <a:endParaRPr lang="zh-CN" altLang="en-US" sz="6000" b="1" dirty="0">
              <a:solidFill>
                <a:srgbClr val="E71F19"/>
              </a:solidFill>
              <a:latin typeface="Cambria" panose="02040503050406030204" pitchFamily="18" charset="0"/>
              <a:ea typeface="华康俪金黑W8(P)" panose="020B0800000000000000" pitchFamily="34" charset="-122"/>
            </a:endParaRPr>
          </a:p>
        </p:txBody>
      </p:sp>
    </p:spTree>
    <p:extLst>
      <p:ext uri="{BB962C8B-B14F-4D97-AF65-F5344CB8AC3E}">
        <p14:creationId xmlns:p14="http://schemas.microsoft.com/office/powerpoint/2010/main" val="2192263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618" y="2231671"/>
            <a:ext cx="7122502" cy="4626329"/>
          </a:xfrm>
          <a:prstGeom prst="rect">
            <a:avLst/>
          </a:prstGeom>
        </p:spPr>
      </p:pic>
      <p:sp>
        <p:nvSpPr>
          <p:cNvPr id="15" name="Rounded Rectangular Callout 14"/>
          <p:cNvSpPr/>
          <p:nvPr/>
        </p:nvSpPr>
        <p:spPr>
          <a:xfrm>
            <a:off x="322293" y="255503"/>
            <a:ext cx="11627755" cy="1110960"/>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vi-VN" sz="3599" b="1" dirty="0">
                <a:solidFill>
                  <a:prstClr val="black"/>
                </a:solidFill>
                <a:latin typeface="Calibri" panose="020F0502020204030204" pitchFamily="34" charset="0"/>
                <a:cs typeface="Calibri" panose="020F0502020204030204" pitchFamily="34" charset="0"/>
              </a:rPr>
              <a:t>Chuẩn bị: Bình thuỷ tinh chứa nước, đồng hồ báo thức, túi ni-lông phân huỷ sinh học.</a:t>
            </a:r>
          </a:p>
        </p:txBody>
      </p:sp>
      <p:sp>
        <p:nvSpPr>
          <p:cNvPr id="23" name="Rounded Rectangular Callout 22"/>
          <p:cNvSpPr/>
          <p:nvPr/>
        </p:nvSpPr>
        <p:spPr>
          <a:xfrm>
            <a:off x="5024064" y="2712377"/>
            <a:ext cx="6964206" cy="3832261"/>
          </a:xfrm>
          <a:prstGeom prst="wedgeRoundRectCallout">
            <a:avLst>
              <a:gd name="adj1" fmla="val -62132"/>
              <a:gd name="adj2" fmla="val -13270"/>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24" name="MH_Others_2"/>
          <p:cNvSpPr txBox="1"/>
          <p:nvPr>
            <p:custDataLst>
              <p:tags r:id="rId1"/>
            </p:custDataLst>
          </p:nvPr>
        </p:nvSpPr>
        <p:spPr>
          <a:xfrm>
            <a:off x="5335713" y="2770132"/>
            <a:ext cx="6613132" cy="3693319"/>
          </a:xfrm>
          <a:prstGeom prst="rect">
            <a:avLst/>
          </a:prstGeom>
          <a:noFill/>
        </p:spPr>
        <p:txBody>
          <a:bodyPr wrap="square" lIns="0" tIns="0" rIns="0" bIns="0">
            <a:spAutoFit/>
          </a:bodyPr>
          <a:lstStyle/>
          <a:p>
            <a:pPr algn="just"/>
            <a:r>
              <a:rPr lang="vi-VN" sz="4000" b="1" i="1" u="sng" dirty="0">
                <a:latin typeface="Calibri" panose="020F0502020204030204" pitchFamily="34" charset="0"/>
                <a:cs typeface="Calibri" panose="020F0502020204030204" pitchFamily="34" charset="0"/>
              </a:rPr>
              <a:t>Tiến hành:</a:t>
            </a:r>
            <a:endParaRPr lang="vi-VN" sz="4000" b="1" u="sng" dirty="0">
              <a:latin typeface="Calibri" panose="020F0502020204030204" pitchFamily="34" charset="0"/>
              <a:cs typeface="Calibri" panose="020F0502020204030204" pitchFamily="34" charset="0"/>
            </a:endParaRPr>
          </a:p>
          <a:p>
            <a:pPr algn="just"/>
            <a:r>
              <a:rPr lang="vi-VN" sz="4000" dirty="0">
                <a:latin typeface="Calibri" panose="020F0502020204030204" pitchFamily="34" charset="0"/>
                <a:cs typeface="Calibri" panose="020F0502020204030204" pitchFamily="34" charset="0"/>
              </a:rPr>
              <a:t>- Đặt đồng hồ đang đổ chuông trên bàn, em nghe thấy tiếng chuông đồng hồ reo. Âm thanh truyền đến tai em qua chất nào?</a:t>
            </a:r>
          </a:p>
        </p:txBody>
      </p:sp>
      <p:pic>
        <p:nvPicPr>
          <p:cNvPr id="5" name="Picture 4" descr="A red and yellow alarm clock&#10;&#10;Description automatically generated">
            <a:extLst>
              <a:ext uri="{FF2B5EF4-FFF2-40B4-BE49-F238E27FC236}">
                <a16:creationId xmlns:a16="http://schemas.microsoft.com/office/drawing/2014/main" id="{75CDC93A-1596-F4E9-8185-6AA4AF0F93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596" y="2315966"/>
            <a:ext cx="3730375" cy="3730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56138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618" y="2231671"/>
            <a:ext cx="7122502" cy="4626329"/>
          </a:xfrm>
          <a:prstGeom prst="rect">
            <a:avLst/>
          </a:prstGeom>
        </p:spPr>
      </p:pic>
      <p:sp>
        <p:nvSpPr>
          <p:cNvPr id="23" name="Rounded Rectangular Callout 22"/>
          <p:cNvSpPr/>
          <p:nvPr/>
        </p:nvSpPr>
        <p:spPr>
          <a:xfrm>
            <a:off x="6247737" y="1574468"/>
            <a:ext cx="5413431" cy="3261623"/>
          </a:xfrm>
          <a:prstGeom prst="wedgeRoundRectCallout">
            <a:avLst>
              <a:gd name="adj1" fmla="val -66374"/>
              <a:gd name="adj2" fmla="val -42249"/>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24" name="MH_Others_2"/>
          <p:cNvSpPr txBox="1"/>
          <p:nvPr>
            <p:custDataLst>
              <p:tags r:id="rId1"/>
            </p:custDataLst>
          </p:nvPr>
        </p:nvSpPr>
        <p:spPr>
          <a:xfrm>
            <a:off x="6309367" y="2089563"/>
            <a:ext cx="5131538" cy="2215030"/>
          </a:xfrm>
          <a:prstGeom prst="rect">
            <a:avLst/>
          </a:prstGeom>
          <a:noFill/>
        </p:spPr>
        <p:txBody>
          <a:bodyPr wrap="square" lIns="0" tIns="0" rIns="0" bIns="0">
            <a:spAutoFit/>
          </a:bodyPr>
          <a:lstStyle/>
          <a:p>
            <a:pPr algn="ctr" defTabSz="913256"/>
            <a:r>
              <a:rPr lang="en-US" altLang="en-US" sz="4798" dirty="0" err="1">
                <a:solidFill>
                  <a:prstClr val="black"/>
                </a:solidFill>
                <a:latin typeface="Arial" panose="020B0604020202020204" pitchFamily="34" charset="0"/>
                <a:cs typeface="Arial" panose="020B0604020202020204" pitchFamily="34" charset="0"/>
              </a:rPr>
              <a:t>Âm</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thanh</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đồng</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hồ</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reo</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truyền</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đến</a:t>
            </a:r>
            <a:r>
              <a:rPr lang="en-US" altLang="en-US" sz="4798" dirty="0">
                <a:solidFill>
                  <a:prstClr val="black"/>
                </a:solidFill>
                <a:latin typeface="Arial" panose="020B0604020202020204" pitchFamily="34" charset="0"/>
                <a:cs typeface="Arial" panose="020B0604020202020204" pitchFamily="34" charset="0"/>
              </a:rPr>
              <a:t> tai </a:t>
            </a:r>
            <a:r>
              <a:rPr lang="en-US" altLang="en-US" sz="4798" dirty="0" err="1">
                <a:solidFill>
                  <a:prstClr val="black"/>
                </a:solidFill>
                <a:latin typeface="Arial" panose="020B0604020202020204" pitchFamily="34" charset="0"/>
                <a:cs typeface="Arial" panose="020B0604020202020204" pitchFamily="34" charset="0"/>
              </a:rPr>
              <a:t>em</a:t>
            </a:r>
            <a:r>
              <a:rPr lang="en-US" altLang="en-US" sz="4798" dirty="0">
                <a:solidFill>
                  <a:prstClr val="black"/>
                </a:solidFill>
                <a:latin typeface="Arial" panose="020B0604020202020204" pitchFamily="34" charset="0"/>
                <a:cs typeface="Arial" panose="020B0604020202020204" pitchFamily="34" charset="0"/>
              </a:rPr>
              <a:t> qua </a:t>
            </a:r>
            <a:r>
              <a:rPr lang="en-US" altLang="en-US" sz="4798" dirty="0" err="1">
                <a:solidFill>
                  <a:prstClr val="black"/>
                </a:solidFill>
                <a:latin typeface="Arial" panose="020B0604020202020204" pitchFamily="34" charset="0"/>
                <a:cs typeface="Arial" panose="020B0604020202020204" pitchFamily="34" charset="0"/>
              </a:rPr>
              <a:t>chất</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khí</a:t>
            </a:r>
            <a:r>
              <a:rPr lang="en-US" altLang="en-US" sz="4798" dirty="0">
                <a:solidFill>
                  <a:prstClr val="black"/>
                </a:solidFill>
                <a:latin typeface="Arial" panose="020B0604020202020204" pitchFamily="34" charset="0"/>
                <a:cs typeface="Arial" panose="020B0604020202020204" pitchFamily="34" charset="0"/>
              </a:rPr>
              <a:t>.</a:t>
            </a:r>
          </a:p>
        </p:txBody>
      </p:sp>
      <p:pic>
        <p:nvPicPr>
          <p:cNvPr id="5" name="Picture 4" descr="A red and yellow alarm clock&#10;&#10;Description automatically generated">
            <a:extLst>
              <a:ext uri="{FF2B5EF4-FFF2-40B4-BE49-F238E27FC236}">
                <a16:creationId xmlns:a16="http://schemas.microsoft.com/office/drawing/2014/main" id="{ED54D42A-100A-D344-5041-D76A375C7D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782" y="698643"/>
            <a:ext cx="4926458" cy="4926458"/>
          </a:xfrm>
          <a:prstGeom prst="rect">
            <a:avLst/>
          </a:prstGeom>
        </p:spPr>
      </p:pic>
    </p:spTree>
    <p:extLst>
      <p:ext uri="{BB962C8B-B14F-4D97-AF65-F5344CB8AC3E}">
        <p14:creationId xmlns:p14="http://schemas.microsoft.com/office/powerpoint/2010/main" val="3304026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4"/>
                                        </p:tgtEl>
                                        <p:attrNameLst>
                                          <p:attrName>ppt_y</p:attrName>
                                        </p:attrNameLst>
                                      </p:cBhvr>
                                      <p:tavLst>
                                        <p:tav tm="0">
                                          <p:val>
                                            <p:strVal val="#ppt_y"/>
                                          </p:val>
                                        </p:tav>
                                        <p:tav tm="100000">
                                          <p:val>
                                            <p:strVal val="#ppt_y"/>
                                          </p:val>
                                        </p:tav>
                                      </p:tavLst>
                                    </p:anim>
                                    <p:anim calcmode="lin" valueType="num">
                                      <p:cBhvr>
                                        <p:cTn id="16"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ular Callout 14"/>
          <p:cNvSpPr/>
          <p:nvPr/>
        </p:nvSpPr>
        <p:spPr>
          <a:xfrm>
            <a:off x="322293" y="255503"/>
            <a:ext cx="11627755" cy="1110960"/>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vi-VN" sz="359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Chuẩn bị: Bình thuỷ tinh chứa nước, đồng hồ báo thức, túi ni-lông phân huỷ sinh học.</a:t>
            </a:r>
          </a:p>
        </p:txBody>
      </p:sp>
      <p:pic>
        <p:nvPicPr>
          <p:cNvPr id="3" name="Picture 2">
            <a:extLst>
              <a:ext uri="{FF2B5EF4-FFF2-40B4-BE49-F238E27FC236}">
                <a16:creationId xmlns:a16="http://schemas.microsoft.com/office/drawing/2014/main" id="{B122043B-E336-55C1-8DAE-8F6BC2E6B6D1}"/>
              </a:ext>
            </a:extLst>
          </p:cNvPr>
          <p:cNvPicPr>
            <a:picLocks noChangeAspect="1"/>
          </p:cNvPicPr>
          <p:nvPr/>
        </p:nvPicPr>
        <p:blipFill>
          <a:blip r:embed="rId3"/>
          <a:stretch>
            <a:fillRect/>
          </a:stretch>
        </p:blipFill>
        <p:spPr>
          <a:xfrm>
            <a:off x="806895" y="1774861"/>
            <a:ext cx="3816476" cy="4565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ounded Rectangular Callout 35">
            <a:extLst>
              <a:ext uri="{FF2B5EF4-FFF2-40B4-BE49-F238E27FC236}">
                <a16:creationId xmlns:a16="http://schemas.microsoft.com/office/drawing/2014/main" id="{149A6A72-A37A-B2D9-0E55-F9B8FE20878E}"/>
              </a:ext>
            </a:extLst>
          </p:cNvPr>
          <p:cNvSpPr/>
          <p:nvPr/>
        </p:nvSpPr>
        <p:spPr>
          <a:xfrm>
            <a:off x="5054885" y="1736333"/>
            <a:ext cx="6953074" cy="4917568"/>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altLang="en-US" sz="3200" dirty="0">
                <a:solidFill>
                  <a:srgbClr val="002060"/>
                </a:solidFill>
                <a:latin typeface="Calibri" panose="020F0502020204030204" pitchFamily="34" charset="0"/>
                <a:cs typeface="Calibri" panose="020F0502020204030204" pitchFamily="34" charset="0"/>
              </a:rPr>
              <a:t>- Đưa đồng hồ đang đổ chuông vào túi ni-lông, buộc chặt túi rồi thả vào bình nước (Hình 3). Áp một tai vào thành bình, tại kia được bịt lại. </a:t>
            </a:r>
            <a:r>
              <a:rPr lang="vi-VN" altLang="en-US" sz="3200" b="1" dirty="0">
                <a:solidFill>
                  <a:srgbClr val="002060"/>
                </a:solidFill>
                <a:latin typeface="Calibri" panose="020F0502020204030204" pitchFamily="34" charset="0"/>
                <a:cs typeface="Calibri" panose="020F0502020204030204" pitchFamily="34" charset="0"/>
              </a:rPr>
              <a:t>Em có nghe tiếng chuông đồng hồ không? Âm thanh truyền đến tai em qua</a:t>
            </a:r>
            <a:r>
              <a:rPr lang="vi-VN" altLang="en-US" sz="3200" dirty="0">
                <a:solidFill>
                  <a:srgbClr val="002060"/>
                </a:solidFill>
                <a:latin typeface="Calibri" panose="020F0502020204030204" pitchFamily="34" charset="0"/>
                <a:cs typeface="Calibri" panose="020F0502020204030204" pitchFamily="34" charset="0"/>
              </a:rPr>
              <a:t> những chất nào?</a:t>
            </a:r>
          </a:p>
          <a:p>
            <a:pPr algn="just" defTabSz="913256"/>
            <a:r>
              <a:rPr lang="vi-VN" altLang="en-US" sz="3200" dirty="0">
                <a:solidFill>
                  <a:srgbClr val="002060"/>
                </a:solidFill>
                <a:latin typeface="Calibri" panose="020F0502020204030204" pitchFamily="34" charset="0"/>
                <a:cs typeface="Calibri" panose="020F0502020204030204" pitchFamily="34" charset="0"/>
              </a:rPr>
              <a:t>Từ kết quả thí nghiệm rút ra nhận xét.</a:t>
            </a:r>
            <a:endParaRPr lang="en-US" alt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3133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í nghiệm tìm hiểu Sự truyền âm trong chất lỏ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49935" y="2078086"/>
            <a:ext cx="7329640" cy="41229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2" name="图片 2"/>
          <p:cNvPicPr>
            <a:picLocks noChangeAspect="1"/>
          </p:cNvPicPr>
          <p:nvPr/>
        </p:nvPicPr>
        <p:blipFill rotWithShape="1">
          <a:blip r:embed="rId6">
            <a:extLst>
              <a:ext uri="{28A0092B-C50C-407E-A947-70E740481C1C}">
                <a14:useLocalDpi xmlns:a14="http://schemas.microsoft.com/office/drawing/2010/main" val="0"/>
              </a:ext>
            </a:extLst>
          </a:blip>
          <a:srcRect t="24370"/>
          <a:stretch/>
        </p:blipFill>
        <p:spPr>
          <a:xfrm flipH="1">
            <a:off x="-251781" y="-333925"/>
            <a:ext cx="7064923" cy="482402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691" y="2737066"/>
            <a:ext cx="3849523" cy="3849523"/>
          </a:xfrm>
          <a:prstGeom prst="rect">
            <a:avLst/>
          </a:prstGeom>
        </p:spPr>
      </p:pic>
      <p:pic>
        <p:nvPicPr>
          <p:cNvPr id="2" name="Picture 1">
            <a:extLst>
              <a:ext uri="{FF2B5EF4-FFF2-40B4-BE49-F238E27FC236}">
                <a16:creationId xmlns:a16="http://schemas.microsoft.com/office/drawing/2014/main" id="{01C39CFE-FDFC-BDA2-CE03-6C19376E4D08}"/>
              </a:ext>
            </a:extLst>
          </p:cNvPr>
          <p:cNvPicPr>
            <a:picLocks noChangeAspect="1"/>
          </p:cNvPicPr>
          <p:nvPr/>
        </p:nvPicPr>
        <p:blipFill>
          <a:blip r:embed="rId8"/>
          <a:stretch>
            <a:fillRect/>
          </a:stretch>
        </p:blipFill>
        <p:spPr>
          <a:xfrm>
            <a:off x="476237" y="642826"/>
            <a:ext cx="4828450" cy="22435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618" y="2231671"/>
            <a:ext cx="7122502" cy="4626329"/>
          </a:xfrm>
          <a:prstGeom prst="rect">
            <a:avLst/>
          </a:prstGeom>
        </p:spPr>
      </p:pic>
      <p:sp>
        <p:nvSpPr>
          <p:cNvPr id="23" name="Rounded Rectangular Callout 22"/>
          <p:cNvSpPr/>
          <p:nvPr/>
        </p:nvSpPr>
        <p:spPr>
          <a:xfrm>
            <a:off x="6247737" y="729465"/>
            <a:ext cx="5690834" cy="5188449"/>
          </a:xfrm>
          <a:prstGeom prst="wedgeRoundRectCallout">
            <a:avLst>
              <a:gd name="adj1" fmla="val -71429"/>
              <a:gd name="adj2" fmla="val -7199"/>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Calibri"/>
              <a:ea typeface="+mn-ea"/>
              <a:cs typeface="+mn-cs"/>
            </a:endParaRPr>
          </a:p>
        </p:txBody>
      </p:sp>
      <p:sp>
        <p:nvSpPr>
          <p:cNvPr id="24" name="MH_Others_2"/>
          <p:cNvSpPr txBox="1"/>
          <p:nvPr>
            <p:custDataLst>
              <p:tags r:id="rId1"/>
            </p:custDataLst>
          </p:nvPr>
        </p:nvSpPr>
        <p:spPr>
          <a:xfrm>
            <a:off x="6566221" y="1031324"/>
            <a:ext cx="5131538" cy="4708981"/>
          </a:xfrm>
          <a:prstGeom prst="rect">
            <a:avLst/>
          </a:prstGeom>
          <a:noFill/>
        </p:spPr>
        <p:txBody>
          <a:bodyPr wrap="square" lIns="0" tIns="0" rIns="0" bIns="0">
            <a:spAutoFit/>
          </a:bodyPr>
          <a:lstStyle/>
          <a:p>
            <a:pPr lvl="0" algn="just" defTabSz="913256"/>
            <a:r>
              <a:rPr lang="vi-VN" altLang="en-US" sz="3400" dirty="0">
                <a:solidFill>
                  <a:prstClr val="black"/>
                </a:solidFill>
                <a:latin typeface="Calibri" panose="020F0502020204030204" pitchFamily="34" charset="0"/>
                <a:cs typeface="Calibri" panose="020F0502020204030204" pitchFamily="34" charset="0"/>
              </a:rPr>
              <a:t>Khi đã buộc chặt đồng hồ trong túi nilon rồi thả vào chậu nước ta vẫn nghe thấy tiếng chuông khi áp tai vào thành chậu là do </a:t>
            </a:r>
            <a:r>
              <a:rPr lang="vi-VN" altLang="en-US" sz="3400" b="1" dirty="0">
                <a:solidFill>
                  <a:prstClr val="black"/>
                </a:solidFill>
                <a:latin typeface="Calibri" panose="020F0502020204030204" pitchFamily="34" charset="0"/>
                <a:cs typeface="Calibri" panose="020F0502020204030204" pitchFamily="34" charset="0"/>
              </a:rPr>
              <a:t>tiếng chuông đồng hồ lan truyền qua túi nilon, qua nước, qua thành chậu và lan truyền tới tai ta.</a:t>
            </a:r>
            <a:endParaRPr kumimoji="0" lang="en-US" altLang="en-US" sz="3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112653E-B78B-9157-6D08-E65579BC1D17}"/>
              </a:ext>
            </a:extLst>
          </p:cNvPr>
          <p:cNvPicPr>
            <a:picLocks noChangeAspect="1"/>
          </p:cNvPicPr>
          <p:nvPr/>
        </p:nvPicPr>
        <p:blipFill>
          <a:blip r:embed="rId5"/>
          <a:stretch>
            <a:fillRect/>
          </a:stretch>
        </p:blipFill>
        <p:spPr>
          <a:xfrm>
            <a:off x="950733" y="809090"/>
            <a:ext cx="3816476" cy="4565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6588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4"/>
                                        </p:tgtEl>
                                        <p:attrNameLst>
                                          <p:attrName>ppt_y</p:attrName>
                                        </p:attrNameLst>
                                      </p:cBhvr>
                                      <p:tavLst>
                                        <p:tav tm="0">
                                          <p:val>
                                            <p:strVal val="#ppt_y"/>
                                          </p:val>
                                        </p:tav>
                                        <p:tav tm="100000">
                                          <p:val>
                                            <p:strVal val="#ppt_y"/>
                                          </p:val>
                                        </p:tav>
                                      </p:tavLst>
                                    </p:anim>
                                    <p:anim calcmode="lin" valueType="num">
                                      <p:cBhvr>
                                        <p:cTn id="16"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F9E85F7-7363-4676-B279-6F05996BC77A}"/>
              </a:ext>
            </a:extLst>
          </p:cNvPr>
          <p:cNvGrpSpPr/>
          <p:nvPr/>
        </p:nvGrpSpPr>
        <p:grpSpPr>
          <a:xfrm rot="21163164">
            <a:off x="2702104" y="414190"/>
            <a:ext cx="5271082" cy="3664650"/>
            <a:chOff x="4559996" y="1856918"/>
            <a:chExt cx="4014156" cy="3370288"/>
          </a:xfrm>
        </p:grpSpPr>
        <p:sp>
          <p:nvSpPr>
            <p:cNvPr id="28" name="MH_Other_1">
              <a:extLst>
                <a:ext uri="{FF2B5EF4-FFF2-40B4-BE49-F238E27FC236}">
                  <a16:creationId xmlns:a16="http://schemas.microsoft.com/office/drawing/2014/main" id="{0C3AF64B-050B-4BAD-A83B-2F09B1197A14}"/>
                </a:ext>
              </a:extLst>
            </p:cNvPr>
            <p:cNvSpPr/>
            <p:nvPr>
              <p:custDataLst>
                <p:tags r:id="rId2"/>
              </p:custDataLst>
            </p:nvPr>
          </p:nvSpPr>
          <p:spPr>
            <a:xfrm rot="1113369">
              <a:off x="4559996" y="1856918"/>
              <a:ext cx="4014156" cy="3370288"/>
            </a:xfrm>
            <a:custGeom>
              <a:avLst/>
              <a:gdLst>
                <a:gd name="connsiteX0" fmla="*/ 0 w 3566367"/>
                <a:gd name="connsiteY0" fmla="*/ 0 h 3136634"/>
                <a:gd name="connsiteX1" fmla="*/ 3566367 w 3566367"/>
                <a:gd name="connsiteY1" fmla="*/ 0 h 3136634"/>
                <a:gd name="connsiteX2" fmla="*/ 3566367 w 3566367"/>
                <a:gd name="connsiteY2" fmla="*/ 3136634 h 3136634"/>
                <a:gd name="connsiteX3" fmla="*/ 0 w 3566367"/>
                <a:gd name="connsiteY3" fmla="*/ 3136634 h 3136634"/>
                <a:gd name="connsiteX4" fmla="*/ 0 w 3566367"/>
                <a:gd name="connsiteY4" fmla="*/ 0 h 3136634"/>
                <a:gd name="connsiteX0" fmla="*/ 0 w 3566367"/>
                <a:gd name="connsiteY0" fmla="*/ 0 h 3136634"/>
                <a:gd name="connsiteX1" fmla="*/ 3566367 w 3566367"/>
                <a:gd name="connsiteY1" fmla="*/ 0 h 3136634"/>
                <a:gd name="connsiteX2" fmla="*/ 3566367 w 3566367"/>
                <a:gd name="connsiteY2" fmla="*/ 3136634 h 3136634"/>
                <a:gd name="connsiteX3" fmla="*/ 1813768 w 3566367"/>
                <a:gd name="connsiteY3" fmla="*/ 2905617 h 3136634"/>
                <a:gd name="connsiteX4" fmla="*/ 0 w 3566367"/>
                <a:gd name="connsiteY4" fmla="*/ 3136634 h 3136634"/>
                <a:gd name="connsiteX5" fmla="*/ 0 w 3566367"/>
                <a:gd name="connsiteY5" fmla="*/ 0 h 3136634"/>
                <a:gd name="connsiteX0" fmla="*/ 11 w 3566378"/>
                <a:gd name="connsiteY0" fmla="*/ 0 h 3136634"/>
                <a:gd name="connsiteX1" fmla="*/ 3566378 w 3566378"/>
                <a:gd name="connsiteY1" fmla="*/ 0 h 3136634"/>
                <a:gd name="connsiteX2" fmla="*/ 3566378 w 3566378"/>
                <a:gd name="connsiteY2" fmla="*/ 3136634 h 3136634"/>
                <a:gd name="connsiteX3" fmla="*/ 1813779 w 3566378"/>
                <a:gd name="connsiteY3" fmla="*/ 2905617 h 3136634"/>
                <a:gd name="connsiteX4" fmla="*/ 11 w 3566378"/>
                <a:gd name="connsiteY4" fmla="*/ 3136634 h 3136634"/>
                <a:gd name="connsiteX5" fmla="*/ 223104 w 3566378"/>
                <a:gd name="connsiteY5" fmla="*/ 1562592 h 3136634"/>
                <a:gd name="connsiteX6" fmla="*/ 11 w 3566378"/>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813782 w 3566381"/>
                <a:gd name="connsiteY3" fmla="*/ 2905617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747107 w 3566381"/>
                <a:gd name="connsiteY3" fmla="*/ 3010392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394933 w 3566381"/>
                <a:gd name="connsiteY2" fmla="*/ 1553067 h 3136634"/>
                <a:gd name="connsiteX3" fmla="*/ 3566381 w 3566381"/>
                <a:gd name="connsiteY3" fmla="*/ 3136634 h 3136634"/>
                <a:gd name="connsiteX4" fmla="*/ 1747107 w 3566381"/>
                <a:gd name="connsiteY4" fmla="*/ 3010392 h 3136634"/>
                <a:gd name="connsiteX5" fmla="*/ 14 w 3566381"/>
                <a:gd name="connsiteY5" fmla="*/ 3136634 h 3136634"/>
                <a:gd name="connsiteX6" fmla="*/ 165957 w 3566381"/>
                <a:gd name="connsiteY6" fmla="*/ 1572117 h 3136634"/>
                <a:gd name="connsiteX7" fmla="*/ 14 w 3566381"/>
                <a:gd name="connsiteY7" fmla="*/ 0 h 3136634"/>
                <a:gd name="connsiteX0" fmla="*/ 14 w 3566381"/>
                <a:gd name="connsiteY0" fmla="*/ 0 h 3136634"/>
                <a:gd name="connsiteX1" fmla="*/ 1851883 w 3566381"/>
                <a:gd name="connsiteY1" fmla="*/ 133842 h 3136634"/>
                <a:gd name="connsiteX2" fmla="*/ 3566381 w 3566381"/>
                <a:gd name="connsiteY2" fmla="*/ 0 h 3136634"/>
                <a:gd name="connsiteX3" fmla="*/ 3394933 w 3566381"/>
                <a:gd name="connsiteY3" fmla="*/ 1553067 h 3136634"/>
                <a:gd name="connsiteX4" fmla="*/ 3566381 w 3566381"/>
                <a:gd name="connsiteY4" fmla="*/ 3136634 h 3136634"/>
                <a:gd name="connsiteX5" fmla="*/ 1747107 w 3566381"/>
                <a:gd name="connsiteY5" fmla="*/ 3010392 h 3136634"/>
                <a:gd name="connsiteX6" fmla="*/ 14 w 3566381"/>
                <a:gd name="connsiteY6" fmla="*/ 3136634 h 3136634"/>
                <a:gd name="connsiteX7" fmla="*/ 165957 w 3566381"/>
                <a:gd name="connsiteY7" fmla="*/ 1572117 h 3136634"/>
                <a:gd name="connsiteX8" fmla="*/ 14 w 3566381"/>
                <a:gd name="connsiteY8" fmla="*/ 0 h 313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6381" h="3136634">
                  <a:moveTo>
                    <a:pt x="14" y="0"/>
                  </a:moveTo>
                  <a:cubicBezTo>
                    <a:pt x="614129" y="164"/>
                    <a:pt x="1237768" y="133678"/>
                    <a:pt x="1851883" y="133842"/>
                  </a:cubicBezTo>
                  <a:lnTo>
                    <a:pt x="3566381" y="0"/>
                  </a:lnTo>
                  <a:cubicBezTo>
                    <a:pt x="3566382" y="504989"/>
                    <a:pt x="3394932" y="1048078"/>
                    <a:pt x="3394933" y="1553067"/>
                  </a:cubicBezTo>
                  <a:lnTo>
                    <a:pt x="3566381" y="3136634"/>
                  </a:lnTo>
                  <a:cubicBezTo>
                    <a:pt x="2975831" y="3132653"/>
                    <a:pt x="2337657" y="3014373"/>
                    <a:pt x="1747107" y="3010392"/>
                  </a:cubicBezTo>
                  <a:lnTo>
                    <a:pt x="14" y="3136634"/>
                  </a:lnTo>
                  <a:cubicBezTo>
                    <a:pt x="-1822" y="2605603"/>
                    <a:pt x="167793" y="2103148"/>
                    <a:pt x="165957" y="1572117"/>
                  </a:cubicBezTo>
                  <a:lnTo>
                    <a:pt x="14" y="0"/>
                  </a:lnTo>
                  <a:close/>
                </a:path>
              </a:pathLst>
            </a:custGeom>
            <a:solidFill>
              <a:schemeClr val="bg1">
                <a:lumMod val="50000"/>
                <a:alpha val="2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256">
                <a:defRPr/>
              </a:pPr>
              <a:endParaRPr lang="zh-CN" altLang="en-US" sz="1350">
                <a:solidFill>
                  <a:prstClr val="white"/>
                </a:solidFill>
                <a:latin typeface="Calibri"/>
                <a:ea typeface="宋体" panose="02010600030101010101" pitchFamily="2" charset="-122"/>
              </a:endParaRPr>
            </a:p>
          </p:txBody>
        </p:sp>
        <p:sp>
          <p:nvSpPr>
            <p:cNvPr id="29" name="MH_Other_2">
              <a:extLst>
                <a:ext uri="{FF2B5EF4-FFF2-40B4-BE49-F238E27FC236}">
                  <a16:creationId xmlns:a16="http://schemas.microsoft.com/office/drawing/2014/main" id="{29CDAAB1-3808-4771-B9CF-A492D32AE486}"/>
                </a:ext>
              </a:extLst>
            </p:cNvPr>
            <p:cNvSpPr/>
            <p:nvPr>
              <p:custDataLst>
                <p:tags r:id="rId3"/>
              </p:custDataLst>
            </p:nvPr>
          </p:nvSpPr>
          <p:spPr>
            <a:xfrm rot="1113369">
              <a:off x="4737099" y="2005014"/>
              <a:ext cx="3659188" cy="3074987"/>
            </a:xfrm>
            <a:custGeom>
              <a:avLst/>
              <a:gdLst>
                <a:gd name="connsiteX0" fmla="*/ 0 w 2695262"/>
                <a:gd name="connsiteY0" fmla="*/ 0 h 2404218"/>
                <a:gd name="connsiteX1" fmla="*/ 195920 w 2695262"/>
                <a:gd name="connsiteY1" fmla="*/ 0 h 2404218"/>
                <a:gd name="connsiteX2" fmla="*/ 196275 w 2695262"/>
                <a:gd name="connsiteY2" fmla="*/ 874 h 2404218"/>
                <a:gd name="connsiteX3" fmla="*/ 218330 w 2695262"/>
                <a:gd name="connsiteY3" fmla="*/ 41969 h 2404218"/>
                <a:gd name="connsiteX4" fmla="*/ 246905 w 2695262"/>
                <a:gd name="connsiteY4" fmla="*/ 3869 h 2404218"/>
                <a:gd name="connsiteX5" fmla="*/ 248195 w 2695262"/>
                <a:gd name="connsiteY5" fmla="*/ 0 h 2404218"/>
                <a:gd name="connsiteX6" fmla="*/ 406505 w 2695262"/>
                <a:gd name="connsiteY6" fmla="*/ 0 h 2404218"/>
                <a:gd name="connsiteX7" fmla="*/ 409616 w 2695262"/>
                <a:gd name="connsiteY7" fmla="*/ 6560 h 2404218"/>
                <a:gd name="connsiteX8" fmla="*/ 407908 w 2695262"/>
                <a:gd name="connsiteY8" fmla="*/ 12261 h 2404218"/>
                <a:gd name="connsiteX9" fmla="*/ 406186 w 2695262"/>
                <a:gd name="connsiteY9" fmla="*/ 9955 h 2404218"/>
                <a:gd name="connsiteX10" fmla="*/ 405929 w 2695262"/>
                <a:gd name="connsiteY10" fmla="*/ 9582 h 2404218"/>
                <a:gd name="connsiteX11" fmla="*/ 405245 w 2695262"/>
                <a:gd name="connsiteY11" fmla="*/ 8695 h 2404218"/>
                <a:gd name="connsiteX12" fmla="*/ 406186 w 2695262"/>
                <a:gd name="connsiteY12" fmla="*/ 9955 h 2404218"/>
                <a:gd name="connsiteX13" fmla="*/ 412595 w 2695262"/>
                <a:gd name="connsiteY13" fmla="*/ 19236 h 2404218"/>
                <a:gd name="connsiteX14" fmla="*/ 427880 w 2695262"/>
                <a:gd name="connsiteY14" fmla="*/ 41969 h 2404218"/>
                <a:gd name="connsiteX15" fmla="*/ 436274 w 2695262"/>
                <a:gd name="connsiteY15" fmla="*/ 0 h 2404218"/>
                <a:gd name="connsiteX16" fmla="*/ 754882 w 2695262"/>
                <a:gd name="connsiteY16" fmla="*/ 0 h 2404218"/>
                <a:gd name="connsiteX17" fmla="*/ 758414 w 2695262"/>
                <a:gd name="connsiteY17" fmla="*/ 7258 h 2404218"/>
                <a:gd name="connsiteX18" fmla="*/ 770780 w 2695262"/>
                <a:gd name="connsiteY18" fmla="*/ 22919 h 2404218"/>
                <a:gd name="connsiteX19" fmla="*/ 799355 w 2695262"/>
                <a:gd name="connsiteY19" fmla="*/ 32444 h 2404218"/>
                <a:gd name="connsiteX20" fmla="*/ 809574 w 2695262"/>
                <a:gd name="connsiteY20" fmla="*/ 3293 h 2404218"/>
                <a:gd name="connsiteX21" fmla="*/ 810997 w 2695262"/>
                <a:gd name="connsiteY21" fmla="*/ 0 h 2404218"/>
                <a:gd name="connsiteX22" fmla="*/ 1360160 w 2695262"/>
                <a:gd name="connsiteY22" fmla="*/ 0 h 2404218"/>
                <a:gd name="connsiteX23" fmla="*/ 1362074 w 2695262"/>
                <a:gd name="connsiteY23" fmla="*/ 5661 h 2404218"/>
                <a:gd name="connsiteX24" fmla="*/ 1380380 w 2695262"/>
                <a:gd name="connsiteY24" fmla="*/ 32444 h 2404218"/>
                <a:gd name="connsiteX25" fmla="*/ 1408955 w 2695262"/>
                <a:gd name="connsiteY25" fmla="*/ 51494 h 2404218"/>
                <a:gd name="connsiteX26" fmla="*/ 1416898 w 2695262"/>
                <a:gd name="connsiteY26" fmla="*/ 2708 h 2404218"/>
                <a:gd name="connsiteX27" fmla="*/ 1417545 w 2695262"/>
                <a:gd name="connsiteY27" fmla="*/ 0 h 2404218"/>
                <a:gd name="connsiteX28" fmla="*/ 1673094 w 2695262"/>
                <a:gd name="connsiteY28" fmla="*/ 0 h 2404218"/>
                <a:gd name="connsiteX29" fmla="*/ 1676689 w 2695262"/>
                <a:gd name="connsiteY29" fmla="*/ 5650 h 2404218"/>
                <a:gd name="connsiteX30" fmla="*/ 1694705 w 2695262"/>
                <a:gd name="connsiteY30" fmla="*/ 41969 h 2404218"/>
                <a:gd name="connsiteX31" fmla="*/ 1704230 w 2695262"/>
                <a:gd name="connsiteY31" fmla="*/ 3869 h 2404218"/>
                <a:gd name="connsiteX32" fmla="*/ 1704878 w 2695262"/>
                <a:gd name="connsiteY32" fmla="*/ 0 h 2404218"/>
                <a:gd name="connsiteX33" fmla="*/ 2106769 w 2695262"/>
                <a:gd name="connsiteY33" fmla="*/ 0 h 2404218"/>
                <a:gd name="connsiteX34" fmla="*/ 2112837 w 2695262"/>
                <a:gd name="connsiteY34" fmla="*/ 6909 h 2404218"/>
                <a:gd name="connsiteX35" fmla="*/ 2151905 w 2695262"/>
                <a:gd name="connsiteY35" fmla="*/ 22919 h 2404218"/>
                <a:gd name="connsiteX36" fmla="*/ 2167184 w 2695262"/>
                <a:gd name="connsiteY36" fmla="*/ 0 h 2404218"/>
                <a:gd name="connsiteX37" fmla="*/ 2459388 w 2695262"/>
                <a:gd name="connsiteY37" fmla="*/ 0 h 2404218"/>
                <a:gd name="connsiteX38" fmla="*/ 2467016 w 2695262"/>
                <a:gd name="connsiteY38" fmla="*/ 16085 h 2404218"/>
                <a:gd name="connsiteX39" fmla="*/ 2465308 w 2695262"/>
                <a:gd name="connsiteY39" fmla="*/ 21786 h 2404218"/>
                <a:gd name="connsiteX40" fmla="*/ 2463586 w 2695262"/>
                <a:gd name="connsiteY40" fmla="*/ 19480 h 2404218"/>
                <a:gd name="connsiteX41" fmla="*/ 2463329 w 2695262"/>
                <a:gd name="connsiteY41" fmla="*/ 19107 h 2404218"/>
                <a:gd name="connsiteX42" fmla="*/ 2462645 w 2695262"/>
                <a:gd name="connsiteY42" fmla="*/ 18220 h 2404218"/>
                <a:gd name="connsiteX43" fmla="*/ 2463586 w 2695262"/>
                <a:gd name="connsiteY43" fmla="*/ 19480 h 2404218"/>
                <a:gd name="connsiteX44" fmla="*/ 2469995 w 2695262"/>
                <a:gd name="connsiteY44" fmla="*/ 28761 h 2404218"/>
                <a:gd name="connsiteX45" fmla="*/ 2485280 w 2695262"/>
                <a:gd name="connsiteY45" fmla="*/ 51494 h 2404218"/>
                <a:gd name="connsiteX46" fmla="*/ 2494805 w 2695262"/>
                <a:gd name="connsiteY46" fmla="*/ 22919 h 2404218"/>
                <a:gd name="connsiteX47" fmla="*/ 2505839 w 2695262"/>
                <a:gd name="connsiteY47" fmla="*/ 0 h 2404218"/>
                <a:gd name="connsiteX48" fmla="*/ 2694830 w 2695262"/>
                <a:gd name="connsiteY48" fmla="*/ 0 h 2404218"/>
                <a:gd name="connsiteX49" fmla="*/ 2694830 w 2695262"/>
                <a:gd name="connsiteY49" fmla="*/ 242661 h 2404218"/>
                <a:gd name="connsiteX50" fmla="*/ 2628155 w 2695262"/>
                <a:gd name="connsiteY50" fmla="*/ 241994 h 2404218"/>
                <a:gd name="connsiteX51" fmla="*/ 2656730 w 2695262"/>
                <a:gd name="connsiteY51" fmla="*/ 251519 h 2404218"/>
                <a:gd name="connsiteX52" fmla="*/ 2694830 w 2695262"/>
                <a:gd name="connsiteY52" fmla="*/ 261044 h 2404218"/>
                <a:gd name="connsiteX53" fmla="*/ 2694830 w 2695262"/>
                <a:gd name="connsiteY53" fmla="*/ 376223 h 2404218"/>
                <a:gd name="connsiteX54" fmla="*/ 2637680 w 2695262"/>
                <a:gd name="connsiteY54" fmla="*/ 375344 h 2404218"/>
                <a:gd name="connsiteX55" fmla="*/ 2666255 w 2695262"/>
                <a:gd name="connsiteY55" fmla="*/ 394394 h 2404218"/>
                <a:gd name="connsiteX56" fmla="*/ 2694830 w 2695262"/>
                <a:gd name="connsiteY56" fmla="*/ 403919 h 2404218"/>
                <a:gd name="connsiteX57" fmla="*/ 2694830 w 2695262"/>
                <a:gd name="connsiteY57" fmla="*/ 621078 h 2404218"/>
                <a:gd name="connsiteX58" fmla="*/ 2685305 w 2695262"/>
                <a:gd name="connsiteY58" fmla="*/ 622994 h 2404218"/>
                <a:gd name="connsiteX59" fmla="*/ 2656730 w 2695262"/>
                <a:gd name="connsiteY59" fmla="*/ 632519 h 2404218"/>
                <a:gd name="connsiteX60" fmla="*/ 2692421 w 2695262"/>
                <a:gd name="connsiteY60" fmla="*/ 639807 h 2404218"/>
                <a:gd name="connsiteX61" fmla="*/ 2694830 w 2695262"/>
                <a:gd name="connsiteY61" fmla="*/ 640290 h 2404218"/>
                <a:gd name="connsiteX62" fmla="*/ 2694830 w 2695262"/>
                <a:gd name="connsiteY62" fmla="*/ 921444 h 2404218"/>
                <a:gd name="connsiteX63" fmla="*/ 2647205 w 2695262"/>
                <a:gd name="connsiteY63" fmla="*/ 937319 h 2404218"/>
                <a:gd name="connsiteX64" fmla="*/ 2675780 w 2695262"/>
                <a:gd name="connsiteY64" fmla="*/ 946844 h 2404218"/>
                <a:gd name="connsiteX65" fmla="*/ 2694830 w 2695262"/>
                <a:gd name="connsiteY65" fmla="*/ 953194 h 2404218"/>
                <a:gd name="connsiteX66" fmla="*/ 2694830 w 2695262"/>
                <a:gd name="connsiteY66" fmla="*/ 1129594 h 2404218"/>
                <a:gd name="connsiteX67" fmla="*/ 2675439 w 2695262"/>
                <a:gd name="connsiteY67" fmla="*/ 1132808 h 2404218"/>
                <a:gd name="connsiteX68" fmla="*/ 2647205 w 2695262"/>
                <a:gd name="connsiteY68" fmla="*/ 1137344 h 2404218"/>
                <a:gd name="connsiteX69" fmla="*/ 2694830 w 2695262"/>
                <a:gd name="connsiteY69" fmla="*/ 1146869 h 2404218"/>
                <a:gd name="connsiteX70" fmla="*/ 2694830 w 2695262"/>
                <a:gd name="connsiteY70" fmla="*/ 1265932 h 2404218"/>
                <a:gd name="connsiteX71" fmla="*/ 2685305 w 2695262"/>
                <a:gd name="connsiteY71" fmla="*/ 1270694 h 2404218"/>
                <a:gd name="connsiteX72" fmla="*/ 2694830 w 2695262"/>
                <a:gd name="connsiteY72" fmla="*/ 1270921 h 2404218"/>
                <a:gd name="connsiteX73" fmla="*/ 2694830 w 2695262"/>
                <a:gd name="connsiteY73" fmla="*/ 1512426 h 2404218"/>
                <a:gd name="connsiteX74" fmla="*/ 2692890 w 2695262"/>
                <a:gd name="connsiteY74" fmla="*/ 1511016 h 2404218"/>
                <a:gd name="connsiteX75" fmla="*/ 2666255 w 2695262"/>
                <a:gd name="connsiteY75" fmla="*/ 1518344 h 2404218"/>
                <a:gd name="connsiteX76" fmla="*/ 2694830 w 2695262"/>
                <a:gd name="connsiteY76" fmla="*/ 1525419 h 2404218"/>
                <a:gd name="connsiteX77" fmla="*/ 2694830 w 2695262"/>
                <a:gd name="connsiteY77" fmla="*/ 1575494 h 2404218"/>
                <a:gd name="connsiteX78" fmla="*/ 2694830 w 2695262"/>
                <a:gd name="connsiteY78" fmla="*/ 1858863 h 2404218"/>
                <a:gd name="connsiteX79" fmla="*/ 2647205 w 2695262"/>
                <a:gd name="connsiteY79" fmla="*/ 1870769 h 2404218"/>
                <a:gd name="connsiteX80" fmla="*/ 2694830 w 2695262"/>
                <a:gd name="connsiteY80" fmla="*/ 1882675 h 2404218"/>
                <a:gd name="connsiteX81" fmla="*/ 2694830 w 2695262"/>
                <a:gd name="connsiteY81" fmla="*/ 2144986 h 2404218"/>
                <a:gd name="connsiteX82" fmla="*/ 2685305 w 2695262"/>
                <a:gd name="connsiteY82" fmla="*/ 2146994 h 2404218"/>
                <a:gd name="connsiteX83" fmla="*/ 2656730 w 2695262"/>
                <a:gd name="connsiteY83" fmla="*/ 2185094 h 2404218"/>
                <a:gd name="connsiteX84" fmla="*/ 2694830 w 2695262"/>
                <a:gd name="connsiteY84" fmla="*/ 2191444 h 2404218"/>
                <a:gd name="connsiteX85" fmla="*/ 2694830 w 2695262"/>
                <a:gd name="connsiteY85" fmla="*/ 2404218 h 2404218"/>
                <a:gd name="connsiteX86" fmla="*/ 2535602 w 2695262"/>
                <a:gd name="connsiteY86" fmla="*/ 2404218 h 2404218"/>
                <a:gd name="connsiteX87" fmla="*/ 2530324 w 2695262"/>
                <a:gd name="connsiteY87" fmla="*/ 2395762 h 2404218"/>
                <a:gd name="connsiteX88" fmla="*/ 2504330 w 2695262"/>
                <a:gd name="connsiteY88" fmla="*/ 2356544 h 2404218"/>
                <a:gd name="connsiteX89" fmla="*/ 2488180 w 2695262"/>
                <a:gd name="connsiteY89" fmla="*/ 2398852 h 2404218"/>
                <a:gd name="connsiteX90" fmla="*/ 2485444 w 2695262"/>
                <a:gd name="connsiteY90" fmla="*/ 2404218 h 2404218"/>
                <a:gd name="connsiteX91" fmla="*/ 2095042 w 2695262"/>
                <a:gd name="connsiteY91" fmla="*/ 2404218 h 2404218"/>
                <a:gd name="connsiteX92" fmla="*/ 2085230 w 2695262"/>
                <a:gd name="connsiteY92" fmla="*/ 2375594 h 2404218"/>
                <a:gd name="connsiteX93" fmla="*/ 2056655 w 2695262"/>
                <a:gd name="connsiteY93" fmla="*/ 2356544 h 2404218"/>
                <a:gd name="connsiteX94" fmla="*/ 2037573 w 2695262"/>
                <a:gd name="connsiteY94" fmla="*/ 2394931 h 2404218"/>
                <a:gd name="connsiteX95" fmla="*/ 2034227 w 2695262"/>
                <a:gd name="connsiteY95" fmla="*/ 2404218 h 2404218"/>
                <a:gd name="connsiteX96" fmla="*/ 1860514 w 2695262"/>
                <a:gd name="connsiteY96" fmla="*/ 2404218 h 2404218"/>
                <a:gd name="connsiteX97" fmla="*/ 1853012 w 2695262"/>
                <a:gd name="connsiteY97" fmla="*/ 2391616 h 2404218"/>
                <a:gd name="connsiteX98" fmla="*/ 1809005 w 2695262"/>
                <a:gd name="connsiteY98" fmla="*/ 2394644 h 2404218"/>
                <a:gd name="connsiteX99" fmla="*/ 1804852 w 2695262"/>
                <a:gd name="connsiteY99" fmla="*/ 2404218 h 2404218"/>
                <a:gd name="connsiteX100" fmla="*/ 1216721 w 2695262"/>
                <a:gd name="connsiteY100" fmla="*/ 2404218 h 2404218"/>
                <a:gd name="connsiteX101" fmla="*/ 1214863 w 2695262"/>
                <a:gd name="connsiteY101" fmla="*/ 2394072 h 2404218"/>
                <a:gd name="connsiteX102" fmla="*/ 1208930 w 2695262"/>
                <a:gd name="connsiteY102" fmla="*/ 2375594 h 2404218"/>
                <a:gd name="connsiteX103" fmla="*/ 1180355 w 2695262"/>
                <a:gd name="connsiteY103" fmla="*/ 2356544 h 2404218"/>
                <a:gd name="connsiteX104" fmla="*/ 1165723 w 2695262"/>
                <a:gd name="connsiteY104" fmla="*/ 2377757 h 2404218"/>
                <a:gd name="connsiteX105" fmla="*/ 1148443 w 2695262"/>
                <a:gd name="connsiteY105" fmla="*/ 2404218 h 2404218"/>
                <a:gd name="connsiteX106" fmla="*/ 837503 w 2695262"/>
                <a:gd name="connsiteY106" fmla="*/ 2404218 h 2404218"/>
                <a:gd name="connsiteX107" fmla="*/ 837455 w 2695262"/>
                <a:gd name="connsiteY107" fmla="*/ 2404169 h 2404218"/>
                <a:gd name="connsiteX108" fmla="*/ 799355 w 2695262"/>
                <a:gd name="connsiteY108" fmla="*/ 2385119 h 2404218"/>
                <a:gd name="connsiteX109" fmla="*/ 792989 w 2695262"/>
                <a:gd name="connsiteY109" fmla="*/ 2404218 h 2404218"/>
                <a:gd name="connsiteX110" fmla="*/ 496949 w 2695262"/>
                <a:gd name="connsiteY110" fmla="*/ 2404218 h 2404218"/>
                <a:gd name="connsiteX111" fmla="*/ 494555 w 2695262"/>
                <a:gd name="connsiteY111" fmla="*/ 2394644 h 2404218"/>
                <a:gd name="connsiteX112" fmla="*/ 456455 w 2695262"/>
                <a:gd name="connsiteY112" fmla="*/ 2385119 h 2404218"/>
                <a:gd name="connsiteX113" fmla="*/ 449738 w 2695262"/>
                <a:gd name="connsiteY113" fmla="*/ 2397147 h 2404218"/>
                <a:gd name="connsiteX114" fmla="*/ 448891 w 2695262"/>
                <a:gd name="connsiteY114" fmla="*/ 2404218 h 2404218"/>
                <a:gd name="connsiteX115" fmla="*/ 264336 w 2695262"/>
                <a:gd name="connsiteY115" fmla="*/ 2404218 h 2404218"/>
                <a:gd name="connsiteX116" fmla="*/ 246905 w 2695262"/>
                <a:gd name="connsiteY116" fmla="*/ 2385119 h 2404218"/>
                <a:gd name="connsiteX117" fmla="*/ 218330 w 2695262"/>
                <a:gd name="connsiteY117" fmla="*/ 2375594 h 2404218"/>
                <a:gd name="connsiteX118" fmla="*/ 189755 w 2695262"/>
                <a:gd name="connsiteY118" fmla="*/ 2404169 h 2404218"/>
                <a:gd name="connsiteX119" fmla="*/ 189739 w 2695262"/>
                <a:gd name="connsiteY119" fmla="*/ 2404218 h 2404218"/>
                <a:gd name="connsiteX120" fmla="*/ 0 w 2695262"/>
                <a:gd name="connsiteY120" fmla="*/ 2404218 h 2404218"/>
                <a:gd name="connsiteX121" fmla="*/ 0 w 2695262"/>
                <a:gd name="connsiteY121" fmla="*/ 2033028 h 2404218"/>
                <a:gd name="connsiteX122" fmla="*/ 6502 w 2695262"/>
                <a:gd name="connsiteY122" fmla="*/ 2028758 h 2404218"/>
                <a:gd name="connsiteX123" fmla="*/ 37355 w 2695262"/>
                <a:gd name="connsiteY123" fmla="*/ 1977143 h 2404218"/>
                <a:gd name="connsiteX124" fmla="*/ 0 w 2695262"/>
                <a:gd name="connsiteY124" fmla="*/ 1972474 h 2404218"/>
                <a:gd name="connsiteX125" fmla="*/ 0 w 2695262"/>
                <a:gd name="connsiteY125" fmla="*/ 1637834 h 2404218"/>
                <a:gd name="connsiteX126" fmla="*/ 4807 w 2695262"/>
                <a:gd name="connsiteY126" fmla="*/ 1632439 h 2404218"/>
                <a:gd name="connsiteX127" fmla="*/ 18305 w 2695262"/>
                <a:gd name="connsiteY127" fmla="*/ 1596143 h 2404218"/>
                <a:gd name="connsiteX128" fmla="*/ 0 w 2695262"/>
                <a:gd name="connsiteY128" fmla="*/ 1592619 h 2404218"/>
                <a:gd name="connsiteX129" fmla="*/ 0 w 2695262"/>
                <a:gd name="connsiteY129" fmla="*/ 1098518 h 2404218"/>
                <a:gd name="connsiteX130" fmla="*/ 5208 w 2695262"/>
                <a:gd name="connsiteY130" fmla="*/ 1092509 h 2404218"/>
                <a:gd name="connsiteX131" fmla="*/ 18305 w 2695262"/>
                <a:gd name="connsiteY131" fmla="*/ 1072268 h 2404218"/>
                <a:gd name="connsiteX132" fmla="*/ 0 w 2695262"/>
                <a:gd name="connsiteY132" fmla="*/ 1066167 h 2404218"/>
                <a:gd name="connsiteX133" fmla="*/ 0 w 2695262"/>
                <a:gd name="connsiteY133" fmla="*/ 690314 h 2404218"/>
                <a:gd name="connsiteX134" fmla="*/ 10093 w 2695262"/>
                <a:gd name="connsiteY134" fmla="*/ 677391 h 2404218"/>
                <a:gd name="connsiteX135" fmla="*/ 18305 w 2695262"/>
                <a:gd name="connsiteY135" fmla="*/ 662693 h 2404218"/>
                <a:gd name="connsiteX136" fmla="*/ 8780 w 2695262"/>
                <a:gd name="connsiteY136" fmla="*/ 624593 h 2404218"/>
                <a:gd name="connsiteX137" fmla="*/ 0 w 2695262"/>
                <a:gd name="connsiteY137" fmla="*/ 622362 h 2404218"/>
                <a:gd name="connsiteX138" fmla="*/ 0 w 2695262"/>
                <a:gd name="connsiteY138" fmla="*/ 355601 h 2404218"/>
                <a:gd name="connsiteX139" fmla="*/ 18305 w 2695262"/>
                <a:gd name="connsiteY139" fmla="*/ 329318 h 2404218"/>
                <a:gd name="connsiteX140" fmla="*/ 0 w 2695262"/>
                <a:gd name="connsiteY140" fmla="*/ 323217 h 240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695262" h="2404218">
                  <a:moveTo>
                    <a:pt x="0" y="0"/>
                  </a:moveTo>
                  <a:lnTo>
                    <a:pt x="195920" y="0"/>
                  </a:lnTo>
                  <a:lnTo>
                    <a:pt x="196275" y="874"/>
                  </a:lnTo>
                  <a:cubicBezTo>
                    <a:pt x="206560" y="28471"/>
                    <a:pt x="186297" y="-6081"/>
                    <a:pt x="218330" y="41969"/>
                  </a:cubicBezTo>
                  <a:cubicBezTo>
                    <a:pt x="227855" y="29269"/>
                    <a:pt x="239029" y="17652"/>
                    <a:pt x="246905" y="3869"/>
                  </a:cubicBezTo>
                  <a:lnTo>
                    <a:pt x="248195" y="0"/>
                  </a:lnTo>
                  <a:lnTo>
                    <a:pt x="406505" y="0"/>
                  </a:lnTo>
                  <a:lnTo>
                    <a:pt x="409616" y="6560"/>
                  </a:lnTo>
                  <a:cubicBezTo>
                    <a:pt x="415889" y="21185"/>
                    <a:pt x="411365" y="16617"/>
                    <a:pt x="407908" y="12261"/>
                  </a:cubicBezTo>
                  <a:lnTo>
                    <a:pt x="406186" y="9955"/>
                  </a:lnTo>
                  <a:lnTo>
                    <a:pt x="405929" y="9582"/>
                  </a:lnTo>
                  <a:cubicBezTo>
                    <a:pt x="404850" y="8065"/>
                    <a:pt x="404769" y="8009"/>
                    <a:pt x="405245" y="8695"/>
                  </a:cubicBezTo>
                  <a:lnTo>
                    <a:pt x="406186" y="9955"/>
                  </a:lnTo>
                  <a:lnTo>
                    <a:pt x="412595" y="19236"/>
                  </a:lnTo>
                  <a:cubicBezTo>
                    <a:pt x="416107" y="24395"/>
                    <a:pt x="421056" y="31733"/>
                    <a:pt x="427880" y="41969"/>
                  </a:cubicBezTo>
                  <a:lnTo>
                    <a:pt x="436274" y="0"/>
                  </a:lnTo>
                  <a:lnTo>
                    <a:pt x="754882" y="0"/>
                  </a:lnTo>
                  <a:lnTo>
                    <a:pt x="758414" y="7258"/>
                  </a:lnTo>
                  <a:cubicBezTo>
                    <a:pt x="762277" y="13871"/>
                    <a:pt x="766418" y="19429"/>
                    <a:pt x="770780" y="22919"/>
                  </a:cubicBezTo>
                  <a:cubicBezTo>
                    <a:pt x="778620" y="29191"/>
                    <a:pt x="789830" y="29269"/>
                    <a:pt x="799355" y="32444"/>
                  </a:cubicBezTo>
                  <a:cubicBezTo>
                    <a:pt x="812868" y="-8094"/>
                    <a:pt x="807305" y="7867"/>
                    <a:pt x="809574" y="3293"/>
                  </a:cubicBezTo>
                  <a:lnTo>
                    <a:pt x="810997" y="0"/>
                  </a:lnTo>
                  <a:lnTo>
                    <a:pt x="1360160" y="0"/>
                  </a:lnTo>
                  <a:lnTo>
                    <a:pt x="1362074" y="5661"/>
                  </a:lnTo>
                  <a:cubicBezTo>
                    <a:pt x="1365941" y="14735"/>
                    <a:pt x="1371148" y="23212"/>
                    <a:pt x="1380380" y="32444"/>
                  </a:cubicBezTo>
                  <a:cubicBezTo>
                    <a:pt x="1388475" y="40539"/>
                    <a:pt x="1399430" y="45144"/>
                    <a:pt x="1408955" y="51494"/>
                  </a:cubicBezTo>
                  <a:cubicBezTo>
                    <a:pt x="1412174" y="32185"/>
                    <a:pt x="1414272" y="17253"/>
                    <a:pt x="1416898" y="2708"/>
                  </a:cubicBezTo>
                  <a:lnTo>
                    <a:pt x="1417545" y="0"/>
                  </a:lnTo>
                  <a:lnTo>
                    <a:pt x="1673094" y="0"/>
                  </a:lnTo>
                  <a:lnTo>
                    <a:pt x="1676689" y="5650"/>
                  </a:lnTo>
                  <a:cubicBezTo>
                    <a:pt x="1679827" y="11228"/>
                    <a:pt x="1682620" y="17800"/>
                    <a:pt x="1694705" y="41969"/>
                  </a:cubicBezTo>
                  <a:cubicBezTo>
                    <a:pt x="1697880" y="29269"/>
                    <a:pt x="1701663" y="16706"/>
                    <a:pt x="1704230" y="3869"/>
                  </a:cubicBezTo>
                  <a:lnTo>
                    <a:pt x="1704878" y="0"/>
                  </a:lnTo>
                  <a:lnTo>
                    <a:pt x="2106769" y="0"/>
                  </a:lnTo>
                  <a:lnTo>
                    <a:pt x="2112837" y="6909"/>
                  </a:lnTo>
                  <a:cubicBezTo>
                    <a:pt x="2119470" y="13291"/>
                    <a:pt x="2124839" y="13897"/>
                    <a:pt x="2151905" y="22919"/>
                  </a:cubicBezTo>
                  <a:lnTo>
                    <a:pt x="2167184" y="0"/>
                  </a:lnTo>
                  <a:lnTo>
                    <a:pt x="2459388" y="0"/>
                  </a:lnTo>
                  <a:lnTo>
                    <a:pt x="2467016" y="16085"/>
                  </a:lnTo>
                  <a:cubicBezTo>
                    <a:pt x="2473289" y="30710"/>
                    <a:pt x="2468765" y="26142"/>
                    <a:pt x="2465308" y="21786"/>
                  </a:cubicBezTo>
                  <a:lnTo>
                    <a:pt x="2463586" y="19480"/>
                  </a:lnTo>
                  <a:lnTo>
                    <a:pt x="2463329" y="19107"/>
                  </a:lnTo>
                  <a:cubicBezTo>
                    <a:pt x="2462250" y="17590"/>
                    <a:pt x="2462169" y="17534"/>
                    <a:pt x="2462645" y="18220"/>
                  </a:cubicBezTo>
                  <a:lnTo>
                    <a:pt x="2463586" y="19480"/>
                  </a:lnTo>
                  <a:lnTo>
                    <a:pt x="2469995" y="28761"/>
                  </a:lnTo>
                  <a:cubicBezTo>
                    <a:pt x="2473507" y="33920"/>
                    <a:pt x="2478456" y="41258"/>
                    <a:pt x="2485280" y="51494"/>
                  </a:cubicBezTo>
                  <a:cubicBezTo>
                    <a:pt x="2488455" y="41969"/>
                    <a:pt x="2490850" y="32147"/>
                    <a:pt x="2494805" y="22919"/>
                  </a:cubicBezTo>
                  <a:lnTo>
                    <a:pt x="2505839" y="0"/>
                  </a:lnTo>
                  <a:lnTo>
                    <a:pt x="2694830" y="0"/>
                  </a:lnTo>
                  <a:lnTo>
                    <a:pt x="2694830" y="242661"/>
                  </a:lnTo>
                  <a:lnTo>
                    <a:pt x="2628155" y="241994"/>
                  </a:lnTo>
                  <a:cubicBezTo>
                    <a:pt x="2618115" y="241994"/>
                    <a:pt x="2647076" y="248761"/>
                    <a:pt x="2656730" y="251519"/>
                  </a:cubicBezTo>
                  <a:cubicBezTo>
                    <a:pt x="2669317" y="255115"/>
                    <a:pt x="2682130" y="257869"/>
                    <a:pt x="2694830" y="261044"/>
                  </a:cubicBezTo>
                  <a:lnTo>
                    <a:pt x="2694830" y="376223"/>
                  </a:lnTo>
                  <a:lnTo>
                    <a:pt x="2637680" y="375344"/>
                  </a:lnTo>
                  <a:cubicBezTo>
                    <a:pt x="2626234" y="375529"/>
                    <a:pt x="2656730" y="388044"/>
                    <a:pt x="2666255" y="394394"/>
                  </a:cubicBezTo>
                  <a:cubicBezTo>
                    <a:pt x="2674609" y="399963"/>
                    <a:pt x="2685305" y="400744"/>
                    <a:pt x="2694830" y="403919"/>
                  </a:cubicBezTo>
                  <a:lnTo>
                    <a:pt x="2694830" y="621078"/>
                  </a:lnTo>
                  <a:lnTo>
                    <a:pt x="2685305" y="622994"/>
                  </a:lnTo>
                  <a:cubicBezTo>
                    <a:pt x="2675565" y="625429"/>
                    <a:pt x="2666255" y="629344"/>
                    <a:pt x="2656730" y="632519"/>
                  </a:cubicBezTo>
                  <a:cubicBezTo>
                    <a:pt x="2656730" y="632519"/>
                    <a:pt x="2672587" y="635790"/>
                    <a:pt x="2692421" y="639807"/>
                  </a:cubicBezTo>
                  <a:lnTo>
                    <a:pt x="2694830" y="640290"/>
                  </a:lnTo>
                  <a:lnTo>
                    <a:pt x="2694830" y="921444"/>
                  </a:lnTo>
                  <a:lnTo>
                    <a:pt x="2647205" y="937319"/>
                  </a:lnTo>
                  <a:lnTo>
                    <a:pt x="2675780" y="946844"/>
                  </a:lnTo>
                  <a:lnTo>
                    <a:pt x="2694830" y="953194"/>
                  </a:lnTo>
                  <a:lnTo>
                    <a:pt x="2694830" y="1129594"/>
                  </a:lnTo>
                  <a:lnTo>
                    <a:pt x="2675439" y="1132808"/>
                  </a:lnTo>
                  <a:cubicBezTo>
                    <a:pt x="2667512" y="1134057"/>
                    <a:pt x="2658432" y="1135473"/>
                    <a:pt x="2647205" y="1137344"/>
                  </a:cubicBezTo>
                  <a:cubicBezTo>
                    <a:pt x="2663080" y="1140519"/>
                    <a:pt x="2680350" y="1139629"/>
                    <a:pt x="2694830" y="1146869"/>
                  </a:cubicBezTo>
                  <a:lnTo>
                    <a:pt x="2694830" y="1265932"/>
                  </a:lnTo>
                  <a:lnTo>
                    <a:pt x="2685305" y="1270694"/>
                  </a:lnTo>
                  <a:lnTo>
                    <a:pt x="2694830" y="1270921"/>
                  </a:lnTo>
                  <a:lnTo>
                    <a:pt x="2694830" y="1512426"/>
                  </a:lnTo>
                  <a:lnTo>
                    <a:pt x="2692890" y="1511016"/>
                  </a:lnTo>
                  <a:cubicBezTo>
                    <a:pt x="2694019" y="1508535"/>
                    <a:pt x="2705321" y="1505322"/>
                    <a:pt x="2666255" y="1518344"/>
                  </a:cubicBezTo>
                  <a:lnTo>
                    <a:pt x="2694830" y="1525419"/>
                  </a:lnTo>
                  <a:lnTo>
                    <a:pt x="2694830" y="1575494"/>
                  </a:lnTo>
                  <a:lnTo>
                    <a:pt x="2694830" y="1858863"/>
                  </a:lnTo>
                  <a:lnTo>
                    <a:pt x="2647205" y="1870769"/>
                  </a:lnTo>
                  <a:lnTo>
                    <a:pt x="2694830" y="1882675"/>
                  </a:lnTo>
                  <a:lnTo>
                    <a:pt x="2694830" y="2144986"/>
                  </a:lnTo>
                  <a:lnTo>
                    <a:pt x="2685305" y="2146994"/>
                  </a:lnTo>
                  <a:cubicBezTo>
                    <a:pt x="2671106" y="2154094"/>
                    <a:pt x="2666255" y="2172394"/>
                    <a:pt x="2656730" y="2185094"/>
                  </a:cubicBezTo>
                  <a:lnTo>
                    <a:pt x="2694830" y="2191444"/>
                  </a:lnTo>
                  <a:lnTo>
                    <a:pt x="2694830" y="2404218"/>
                  </a:lnTo>
                  <a:lnTo>
                    <a:pt x="2535602" y="2404218"/>
                  </a:lnTo>
                  <a:lnTo>
                    <a:pt x="2530324" y="2395762"/>
                  </a:lnTo>
                  <a:cubicBezTo>
                    <a:pt x="2520580" y="2380674"/>
                    <a:pt x="2510110" y="2365214"/>
                    <a:pt x="2504330" y="2356544"/>
                  </a:cubicBezTo>
                  <a:cubicBezTo>
                    <a:pt x="2493819" y="2388078"/>
                    <a:pt x="2496242" y="2383333"/>
                    <a:pt x="2488180" y="2398852"/>
                  </a:cubicBezTo>
                  <a:lnTo>
                    <a:pt x="2485444" y="2404218"/>
                  </a:lnTo>
                  <a:lnTo>
                    <a:pt x="2095042" y="2404218"/>
                  </a:lnTo>
                  <a:lnTo>
                    <a:pt x="2085230" y="2375594"/>
                  </a:lnTo>
                  <a:cubicBezTo>
                    <a:pt x="2079671" y="2365587"/>
                    <a:pt x="2066180" y="2362894"/>
                    <a:pt x="2056655" y="2356544"/>
                  </a:cubicBezTo>
                  <a:cubicBezTo>
                    <a:pt x="2024320" y="2405046"/>
                    <a:pt x="2044560" y="2371632"/>
                    <a:pt x="2037573" y="2394931"/>
                  </a:cubicBezTo>
                  <a:lnTo>
                    <a:pt x="2034227" y="2404218"/>
                  </a:lnTo>
                  <a:lnTo>
                    <a:pt x="1860514" y="2404218"/>
                  </a:lnTo>
                  <a:lnTo>
                    <a:pt x="1853012" y="2391616"/>
                  </a:lnTo>
                  <a:cubicBezTo>
                    <a:pt x="1841317" y="2372663"/>
                    <a:pt x="1832135" y="2365732"/>
                    <a:pt x="1809005" y="2394644"/>
                  </a:cubicBezTo>
                  <a:lnTo>
                    <a:pt x="1804852" y="2404218"/>
                  </a:lnTo>
                  <a:lnTo>
                    <a:pt x="1216721" y="2404218"/>
                  </a:lnTo>
                  <a:lnTo>
                    <a:pt x="1214863" y="2394072"/>
                  </a:lnTo>
                  <a:cubicBezTo>
                    <a:pt x="1213907" y="2387460"/>
                    <a:pt x="1212561" y="2381040"/>
                    <a:pt x="1208930" y="2375594"/>
                  </a:cubicBezTo>
                  <a:cubicBezTo>
                    <a:pt x="1202580" y="2366069"/>
                    <a:pt x="1189880" y="2362894"/>
                    <a:pt x="1180355" y="2356544"/>
                  </a:cubicBezTo>
                  <a:cubicBezTo>
                    <a:pt x="1180355" y="2356544"/>
                    <a:pt x="1173775" y="2365923"/>
                    <a:pt x="1165723" y="2377757"/>
                  </a:cubicBezTo>
                  <a:lnTo>
                    <a:pt x="1148443" y="2404218"/>
                  </a:lnTo>
                  <a:lnTo>
                    <a:pt x="837503" y="2404218"/>
                  </a:lnTo>
                  <a:lnTo>
                    <a:pt x="837455" y="2404169"/>
                  </a:lnTo>
                  <a:cubicBezTo>
                    <a:pt x="827415" y="2394129"/>
                    <a:pt x="812055" y="2391469"/>
                    <a:pt x="799355" y="2385119"/>
                  </a:cubicBezTo>
                  <a:lnTo>
                    <a:pt x="792989" y="2404218"/>
                  </a:lnTo>
                  <a:lnTo>
                    <a:pt x="496949" y="2404218"/>
                  </a:lnTo>
                  <a:lnTo>
                    <a:pt x="494555" y="2394644"/>
                  </a:lnTo>
                  <a:cubicBezTo>
                    <a:pt x="481855" y="2391469"/>
                    <a:pt x="465712" y="2375862"/>
                    <a:pt x="456455" y="2385119"/>
                  </a:cubicBezTo>
                  <a:cubicBezTo>
                    <a:pt x="453041" y="2388533"/>
                    <a:pt x="450976" y="2392629"/>
                    <a:pt x="449738" y="2397147"/>
                  </a:cubicBezTo>
                  <a:lnTo>
                    <a:pt x="448891" y="2404218"/>
                  </a:lnTo>
                  <a:lnTo>
                    <a:pt x="264336" y="2404218"/>
                  </a:lnTo>
                  <a:lnTo>
                    <a:pt x="246905" y="2385119"/>
                  </a:lnTo>
                  <a:cubicBezTo>
                    <a:pt x="239192" y="2378691"/>
                    <a:pt x="227855" y="2378769"/>
                    <a:pt x="218330" y="2375594"/>
                  </a:cubicBezTo>
                  <a:cubicBezTo>
                    <a:pt x="208805" y="2385119"/>
                    <a:pt x="197227" y="2392961"/>
                    <a:pt x="189755" y="2404169"/>
                  </a:cubicBezTo>
                  <a:lnTo>
                    <a:pt x="189739" y="2404218"/>
                  </a:lnTo>
                  <a:lnTo>
                    <a:pt x="0" y="2404218"/>
                  </a:lnTo>
                  <a:lnTo>
                    <a:pt x="0" y="2033028"/>
                  </a:lnTo>
                  <a:lnTo>
                    <a:pt x="6502" y="2028758"/>
                  </a:lnTo>
                  <a:cubicBezTo>
                    <a:pt x="11426" y="2022373"/>
                    <a:pt x="15521" y="2009895"/>
                    <a:pt x="37355" y="1977143"/>
                  </a:cubicBezTo>
                  <a:lnTo>
                    <a:pt x="0" y="1972474"/>
                  </a:lnTo>
                  <a:lnTo>
                    <a:pt x="0" y="1637834"/>
                  </a:lnTo>
                  <a:lnTo>
                    <a:pt x="4807" y="1632439"/>
                  </a:lnTo>
                  <a:cubicBezTo>
                    <a:pt x="10263" y="1623819"/>
                    <a:pt x="12282" y="1614213"/>
                    <a:pt x="18305" y="1596143"/>
                  </a:cubicBezTo>
                  <a:lnTo>
                    <a:pt x="0" y="1592619"/>
                  </a:lnTo>
                  <a:lnTo>
                    <a:pt x="0" y="1098518"/>
                  </a:lnTo>
                  <a:lnTo>
                    <a:pt x="5208" y="1092509"/>
                  </a:lnTo>
                  <a:cubicBezTo>
                    <a:pt x="9574" y="1085762"/>
                    <a:pt x="13543" y="1078618"/>
                    <a:pt x="18305" y="1072268"/>
                  </a:cubicBezTo>
                  <a:lnTo>
                    <a:pt x="0" y="1066167"/>
                  </a:lnTo>
                  <a:lnTo>
                    <a:pt x="0" y="690314"/>
                  </a:lnTo>
                  <a:lnTo>
                    <a:pt x="10093" y="677391"/>
                  </a:lnTo>
                  <a:cubicBezTo>
                    <a:pt x="14013" y="672944"/>
                    <a:pt x="17496" y="668360"/>
                    <a:pt x="18305" y="662693"/>
                  </a:cubicBezTo>
                  <a:cubicBezTo>
                    <a:pt x="20156" y="649734"/>
                    <a:pt x="11955" y="637293"/>
                    <a:pt x="8780" y="624593"/>
                  </a:cubicBezTo>
                  <a:lnTo>
                    <a:pt x="0" y="622362"/>
                  </a:lnTo>
                  <a:lnTo>
                    <a:pt x="0" y="355601"/>
                  </a:lnTo>
                  <a:lnTo>
                    <a:pt x="18305" y="329318"/>
                  </a:lnTo>
                  <a:lnTo>
                    <a:pt x="0" y="323217"/>
                  </a:lnTo>
                  <a:close/>
                </a:path>
              </a:pathLst>
            </a:custGeom>
            <a:solidFill>
              <a:schemeClr val="accent2"/>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256">
                <a:defRPr/>
              </a:pPr>
              <a:endParaRPr lang="zh-CN" altLang="en-US" sz="1350">
                <a:solidFill>
                  <a:prstClr val="white"/>
                </a:solidFill>
                <a:latin typeface="Calibri"/>
                <a:ea typeface="宋体" panose="02010600030101010101" pitchFamily="2" charset="-122"/>
              </a:endParaRPr>
            </a:p>
          </p:txBody>
        </p:sp>
        <p:sp>
          <p:nvSpPr>
            <p:cNvPr id="30" name="MH_SubTitle_2">
              <a:extLst>
                <a:ext uri="{FF2B5EF4-FFF2-40B4-BE49-F238E27FC236}">
                  <a16:creationId xmlns:a16="http://schemas.microsoft.com/office/drawing/2014/main" id="{8268C39C-4D39-4E90-83F5-1CDC9B7621D3}"/>
                </a:ext>
              </a:extLst>
            </p:cNvPr>
            <p:cNvSpPr/>
            <p:nvPr>
              <p:custDataLst>
                <p:tags r:id="rId4"/>
              </p:custDataLst>
            </p:nvPr>
          </p:nvSpPr>
          <p:spPr>
            <a:xfrm rot="1113369">
              <a:off x="4972050" y="2262189"/>
              <a:ext cx="3216275" cy="25431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algn="ctr">
                <a:lnSpc>
                  <a:spcPct val="115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Thí</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nghiệm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trên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thấy</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âm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thanh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có</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thể</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lan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truyền</a:t>
              </a:r>
              <a:r>
                <a:rPr lang="en-US" sz="3200" b="1" dirty="0">
                  <a:solidFill>
                    <a:srgbClr val="002060"/>
                  </a:solidFill>
                  <a:effectLst/>
                  <a:latin typeface="Cambria" panose="02040503050406030204" pitchFamily="18" charset="0"/>
                  <a:ea typeface="Cambria" panose="02040503050406030204" pitchFamily="18" charset="0"/>
                </a:rPr>
                <a:t> qua </a:t>
              </a:r>
              <a:r>
                <a:rPr lang="en-US" sz="3200" b="1" dirty="0" err="1">
                  <a:solidFill>
                    <a:srgbClr val="002060"/>
                  </a:solidFill>
                  <a:effectLst/>
                  <a:latin typeface="Cambria" panose="02040503050406030204" pitchFamily="18" charset="0"/>
                  <a:ea typeface="Cambria" panose="02040503050406030204" pitchFamily="18" charset="0"/>
                </a:rPr>
                <a:t>môi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trường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chất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nào</a:t>
              </a:r>
              <a:r>
                <a:rPr lang="en-US" sz="3200" b="1" dirty="0">
                  <a:solidFill>
                    <a:srgbClr val="002060"/>
                  </a:solidFill>
                  <a:effectLst/>
                  <a:latin typeface="Cambria" panose="02040503050406030204" pitchFamily="18" charset="0"/>
                  <a:ea typeface="Cambria" panose="02040503050406030204" pitchFamily="18" charset="0"/>
                </a:rPr>
                <a:t>?</a:t>
              </a:r>
            </a:p>
          </p:txBody>
        </p:sp>
      </p:grpSp>
      <p:pic>
        <p:nvPicPr>
          <p:cNvPr id="3" name="图片 2">
            <a:extLst>
              <a:ext uri="{FF2B5EF4-FFF2-40B4-BE49-F238E27FC236}">
                <a16:creationId xmlns:a16="http://schemas.microsoft.com/office/drawing/2014/main" id="{1AEC981F-76ED-4D4E-985E-3FFD95DD5D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7834" y="1407529"/>
            <a:ext cx="4148218" cy="5942107"/>
          </a:xfrm>
          <a:prstGeom prst="rect">
            <a:avLst/>
          </a:prstGeom>
        </p:spPr>
      </p:pic>
      <p:sp>
        <p:nvSpPr>
          <p:cNvPr id="2" name="Rounded Rectangular Callout 9">
            <a:extLst>
              <a:ext uri="{FF2B5EF4-FFF2-40B4-BE49-F238E27FC236}">
                <a16:creationId xmlns:a16="http://schemas.microsoft.com/office/drawing/2014/main" id="{03999825-EA80-2505-5DF7-F87043609087}"/>
              </a:ext>
            </a:extLst>
          </p:cNvPr>
          <p:cNvSpPr/>
          <p:nvPr/>
        </p:nvSpPr>
        <p:spPr>
          <a:xfrm>
            <a:off x="1160976" y="4689376"/>
            <a:ext cx="6380255" cy="1339691"/>
          </a:xfrm>
          <a:prstGeom prst="wedgeRoundRectCallout">
            <a:avLst>
              <a:gd name="adj1" fmla="val 29101"/>
              <a:gd name="adj2" fmla="val 48718"/>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199" b="1">
                <a:solidFill>
                  <a:srgbClr val="FF0000"/>
                </a:solidFill>
                <a:latin typeface="Arial" panose="020B0604020202020204" pitchFamily="34" charset="0"/>
                <a:cs typeface="Arial" panose="020B0604020202020204" pitchFamily="34" charset="0"/>
              </a:rPr>
              <a:t>Âm thanh có thể lan truyền qua chất lỏng, chất rắn.</a:t>
            </a:r>
            <a:endParaRPr lang="vi-VN" sz="3199" b="1"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12591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1009180533"/>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SubTitle"/>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775</Words>
  <Application>Microsoft Office PowerPoint</Application>
  <PresentationFormat>Widescreen</PresentationFormat>
  <Paragraphs>59</Paragraphs>
  <Slides>23</Slides>
  <Notes>18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Cambria</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38</cp:revision>
  <dcterms:created xsi:type="dcterms:W3CDTF">2023-08-22T01:03:33Z</dcterms:created>
  <dcterms:modified xsi:type="dcterms:W3CDTF">2023-11-13T02:19:56Z</dcterms:modified>
</cp:coreProperties>
</file>