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93" r:id="rId2"/>
    <p:sldId id="258" r:id="rId3"/>
    <p:sldId id="283" r:id="rId4"/>
    <p:sldId id="294" r:id="rId5"/>
    <p:sldId id="296" r:id="rId6"/>
    <p:sldId id="256" r:id="rId7"/>
  </p:sldIdLst>
  <p:sldSz cx="18288000" cy="10287000"/>
  <p:notesSz cx="6858000" cy="9144000"/>
  <p:embeddedFontLst>
    <p:embeddedFont>
      <p:font typeface="Black Han San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1A"/>
    <a:srgbClr val="FCCEB9"/>
    <a:srgbClr val="F6E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86000" autoAdjust="0"/>
  </p:normalViewPr>
  <p:slideViewPr>
    <p:cSldViewPr>
      <p:cViewPr varScale="1">
        <p:scale>
          <a:sx n="43" d="100"/>
          <a:sy n="43" d="100"/>
        </p:scale>
        <p:origin x="36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40B-1A38-402F-BB9D-6A374917EA3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37F00-0790-4C9C-8E69-54EA76AD3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3A8E9FD-A081-4AB4-ABE1-DF438113A30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1.png"/><Relationship Id="rId3" Type="http://schemas.openxmlformats.org/officeDocument/2006/relationships/image" Target="../media/image28.svg"/><Relationship Id="rId21" Type="http://schemas.microsoft.com/office/2007/relationships/hdphoto" Target="../media/hdphoto6.wdp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microsoft.com/office/2007/relationships/hdphoto" Target="../media/hdphoto3.wdp"/><Relationship Id="rId10" Type="http://schemas.openxmlformats.org/officeDocument/2006/relationships/image" Target="../media/image35.png"/><Relationship Id="rId19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0.svg"/><Relationship Id="rId2" Type="http://schemas.openxmlformats.org/officeDocument/2006/relationships/image" Target="../media/image4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9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33.png"/><Relationship Id="rId3" Type="http://schemas.openxmlformats.org/officeDocument/2006/relationships/image" Target="../media/image43.png"/><Relationship Id="rId7" Type="http://schemas.openxmlformats.org/officeDocument/2006/relationships/image" Target="../media/image62.png"/><Relationship Id="rId12" Type="http://schemas.openxmlformats.org/officeDocument/2006/relationships/image" Target="../media/image6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64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18287664" cy="10286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46" b="82433" l="29079" r="3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59235" r="62396" b="22161"/>
          <a:stretch/>
        </p:blipFill>
        <p:spPr>
          <a:xfrm flipH="1">
            <a:off x="1062681" y="1409700"/>
            <a:ext cx="156519" cy="16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89691" l="9653" r="89961">
                        <a14:foregroundMark x1="44402" y1="24742" x2="44402" y2="24742"/>
                        <a14:backgroundMark x1="52124" y1="46392" x2="52124" y2="4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16139" r="37997" b="58570"/>
          <a:stretch/>
        </p:blipFill>
        <p:spPr>
          <a:xfrm>
            <a:off x="3733799" y="308300"/>
            <a:ext cx="457201" cy="3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3037" y="34287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09829" y="3819091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330966" y="106542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 dirty="0" err="1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8999" b="1" spc="539" dirty="0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99" b="1" spc="539" dirty="0" err="1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8999" b="1" spc="539" dirty="0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99" b="1" spc="539" dirty="0" err="1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8999" b="1" spc="539" dirty="0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999" b="1" spc="539" dirty="0" err="1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999" b="1" spc="539" dirty="0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62697" y="4028504"/>
            <a:ext cx="778044" cy="8288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35363">
            <a:off x="1073680" y="3511052"/>
            <a:ext cx="2157718" cy="62843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160535" y="3656711"/>
            <a:ext cx="2157718" cy="6284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83298" y="4935502"/>
            <a:ext cx="3872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/>
              <a:t>Tình</a:t>
            </a:r>
            <a:r>
              <a:rPr lang="en-GB" sz="4000" dirty="0"/>
              <a:t> </a:t>
            </a:r>
            <a:r>
              <a:rPr lang="en-GB" sz="4000" dirty="0" err="1"/>
              <a:t>thế</a:t>
            </a:r>
            <a:r>
              <a:rPr lang="en-GB" sz="4000" dirty="0"/>
              <a:t> </a:t>
            </a:r>
            <a:r>
              <a:rPr lang="en-GB" sz="4000" dirty="0" err="1"/>
              <a:t>hiểm</a:t>
            </a:r>
            <a:r>
              <a:rPr lang="en-GB" sz="4000" dirty="0"/>
              <a:t> </a:t>
            </a:r>
            <a:r>
              <a:rPr lang="en-GB" sz="4000" dirty="0" err="1"/>
              <a:t>nghèo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nước</a:t>
            </a:r>
            <a:r>
              <a:rPr lang="en-GB" sz="4000" dirty="0"/>
              <a:t> ta </a:t>
            </a:r>
            <a:r>
              <a:rPr lang="en-GB" sz="4000" dirty="0" err="1"/>
              <a:t>sau</a:t>
            </a:r>
            <a:r>
              <a:rPr lang="en-GB" sz="4000" dirty="0"/>
              <a:t> </a:t>
            </a:r>
            <a:r>
              <a:rPr lang="en-GB" sz="4000" dirty="0" err="1"/>
              <a:t>cách</a:t>
            </a:r>
            <a:r>
              <a:rPr lang="en-GB" sz="4000" dirty="0"/>
              <a:t> </a:t>
            </a:r>
            <a:r>
              <a:rPr lang="en-GB" sz="4000" dirty="0" err="1"/>
              <a:t>mạng</a:t>
            </a:r>
            <a:r>
              <a:rPr lang="en-GB" sz="4000" dirty="0"/>
              <a:t> </a:t>
            </a:r>
            <a:r>
              <a:rPr lang="en-GB" sz="4000" dirty="0" err="1"/>
              <a:t>tháng</a:t>
            </a:r>
            <a:r>
              <a:rPr lang="en-GB" sz="4000" dirty="0"/>
              <a:t> </a:t>
            </a:r>
            <a:r>
              <a:rPr lang="en-GB" sz="4000" dirty="0" err="1"/>
              <a:t>Tám</a:t>
            </a:r>
            <a:r>
              <a:rPr lang="en-GB" sz="4000" dirty="0"/>
              <a:t>.</a:t>
            </a:r>
            <a:endParaRPr lang="en-US" sz="4000" dirty="0"/>
          </a:p>
        </p:txBody>
      </p:sp>
      <p:sp>
        <p:nvSpPr>
          <p:cNvPr id="35" name="TextBox 34"/>
          <p:cNvSpPr txBox="1"/>
          <p:nvPr/>
        </p:nvSpPr>
        <p:spPr>
          <a:xfrm>
            <a:off x="6976924" y="4986657"/>
            <a:ext cx="4206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/>
              <a:t>Những</a:t>
            </a:r>
            <a:r>
              <a:rPr lang="en-GB" sz="4000" dirty="0"/>
              <a:t> </a:t>
            </a:r>
            <a:r>
              <a:rPr lang="en-GB" sz="4000" dirty="0" err="1"/>
              <a:t>sự</a:t>
            </a:r>
            <a:r>
              <a:rPr lang="en-GB" sz="4000" dirty="0"/>
              <a:t> </a:t>
            </a:r>
            <a:r>
              <a:rPr lang="en-GB" sz="4000" dirty="0" err="1"/>
              <a:t>kiện</a:t>
            </a:r>
            <a:r>
              <a:rPr lang="en-GB" sz="4000" dirty="0"/>
              <a:t>, </a:t>
            </a:r>
            <a:r>
              <a:rPr lang="en-GB" sz="4000" dirty="0" err="1"/>
              <a:t>nhân</a:t>
            </a:r>
            <a:r>
              <a:rPr lang="en-GB" sz="4000" dirty="0"/>
              <a:t> </a:t>
            </a:r>
            <a:r>
              <a:rPr lang="en-GB" sz="4000" dirty="0" err="1"/>
              <a:t>vật</a:t>
            </a:r>
            <a:r>
              <a:rPr lang="en-GB" sz="4000" dirty="0"/>
              <a:t> </a:t>
            </a:r>
            <a:r>
              <a:rPr lang="en-GB" sz="4000" dirty="0" err="1"/>
              <a:t>lịch</a:t>
            </a:r>
            <a:r>
              <a:rPr lang="en-GB" sz="4000" dirty="0"/>
              <a:t> </a:t>
            </a:r>
            <a:r>
              <a:rPr lang="en-GB" sz="4000" dirty="0" err="1"/>
              <a:t>sử</a:t>
            </a:r>
            <a:r>
              <a:rPr lang="en-GB" sz="4000" dirty="0"/>
              <a:t> </a:t>
            </a:r>
            <a:r>
              <a:rPr lang="en-GB" sz="4000" dirty="0" err="1"/>
              <a:t>tiêu</a:t>
            </a:r>
            <a:r>
              <a:rPr lang="en-GB" sz="4000" dirty="0"/>
              <a:t> </a:t>
            </a:r>
            <a:r>
              <a:rPr lang="en-GB" sz="4000" dirty="0" err="1"/>
              <a:t>biểu</a:t>
            </a:r>
            <a:r>
              <a:rPr lang="en-GB" sz="4000" dirty="0"/>
              <a:t> </a:t>
            </a:r>
            <a:r>
              <a:rPr lang="en-GB" sz="4000" dirty="0" err="1"/>
              <a:t>nhất</a:t>
            </a:r>
            <a:r>
              <a:rPr lang="en-GB" sz="4000" dirty="0"/>
              <a:t> </a:t>
            </a:r>
            <a:r>
              <a:rPr lang="en-GB" sz="4000" dirty="0" err="1"/>
              <a:t>trong</a:t>
            </a:r>
            <a:r>
              <a:rPr lang="en-GB" sz="4000" dirty="0"/>
              <a:t> </a:t>
            </a:r>
            <a:r>
              <a:rPr lang="en-GB" sz="4000" dirty="0" err="1"/>
              <a:t>giai</a:t>
            </a:r>
            <a:r>
              <a:rPr lang="en-GB" sz="4000" dirty="0"/>
              <a:t> </a:t>
            </a:r>
            <a:r>
              <a:rPr lang="en-GB" sz="4000" dirty="0" err="1"/>
              <a:t>đoạn</a:t>
            </a:r>
            <a:r>
              <a:rPr lang="en-GB" sz="4000" dirty="0"/>
              <a:t> 1945 – 1954.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12564852" y="4616086"/>
            <a:ext cx="4206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/>
              <a:t>Những</a:t>
            </a:r>
            <a:r>
              <a:rPr lang="en-GB" sz="4000" dirty="0"/>
              <a:t> </a:t>
            </a:r>
            <a:r>
              <a:rPr lang="en-GB" sz="4000" dirty="0" err="1"/>
              <a:t>diễn</a:t>
            </a:r>
            <a:r>
              <a:rPr lang="en-GB" sz="4000" dirty="0"/>
              <a:t> </a:t>
            </a:r>
            <a:r>
              <a:rPr lang="en-GB" sz="4000" dirty="0" err="1"/>
              <a:t>biến</a:t>
            </a:r>
            <a:r>
              <a:rPr lang="en-GB" sz="4000" dirty="0"/>
              <a:t> </a:t>
            </a:r>
            <a:r>
              <a:rPr lang="en-GB" sz="4000" dirty="0" err="1"/>
              <a:t>cơ</a:t>
            </a:r>
            <a:r>
              <a:rPr lang="en-GB" sz="4000" dirty="0"/>
              <a:t> </a:t>
            </a:r>
            <a:r>
              <a:rPr lang="en-GB" sz="4000" dirty="0" err="1"/>
              <a:t>bản</a:t>
            </a:r>
            <a:r>
              <a:rPr lang="en-GB" sz="4000" dirty="0"/>
              <a:t> </a:t>
            </a:r>
            <a:r>
              <a:rPr lang="en-GB" sz="4000" dirty="0" err="1"/>
              <a:t>nhất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cách</a:t>
            </a:r>
            <a:r>
              <a:rPr lang="en-GB" sz="4000" dirty="0"/>
              <a:t> </a:t>
            </a:r>
            <a:r>
              <a:rPr lang="en-GB" sz="4000" dirty="0" err="1"/>
              <a:t>mạng</a:t>
            </a:r>
            <a:r>
              <a:rPr lang="en-GB" sz="4000" dirty="0"/>
              <a:t> </a:t>
            </a:r>
            <a:r>
              <a:rPr lang="en-GB" sz="4000" dirty="0" err="1"/>
              <a:t>Việt</a:t>
            </a:r>
            <a:r>
              <a:rPr lang="en-GB" sz="4000" dirty="0"/>
              <a:t> Nam </a:t>
            </a:r>
            <a:r>
              <a:rPr lang="en-GB" sz="4000" dirty="0" err="1"/>
              <a:t>giai</a:t>
            </a:r>
            <a:r>
              <a:rPr lang="en-GB" sz="4000" dirty="0"/>
              <a:t> </a:t>
            </a:r>
            <a:r>
              <a:rPr lang="en-GB" sz="4000" dirty="0" err="1"/>
              <a:t>đoạn</a:t>
            </a:r>
            <a:r>
              <a:rPr lang="en-GB" sz="4000" dirty="0"/>
              <a:t> 1945 – 1954.</a:t>
            </a:r>
            <a:endParaRPr lang="en-US" sz="4000" dirty="0"/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7299" y="4775195"/>
            <a:ext cx="13493403" cy="2377445"/>
            <a:chOff x="0" y="0"/>
            <a:chExt cx="3748159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8159" cy="660400"/>
            </a:xfrm>
            <a:custGeom>
              <a:avLst/>
              <a:gdLst/>
              <a:ahLst/>
              <a:cxnLst/>
              <a:rect l="l" t="t" r="r" b="b"/>
              <a:pathLst>
                <a:path w="3748159" h="660400">
                  <a:moveTo>
                    <a:pt x="362369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23699" y="0"/>
                  </a:lnTo>
                  <a:cubicBezTo>
                    <a:pt x="3692279" y="0"/>
                    <a:pt x="3748159" y="55880"/>
                    <a:pt x="3748159" y="124460"/>
                  </a:cubicBezTo>
                  <a:lnTo>
                    <a:pt x="3748159" y="535940"/>
                  </a:lnTo>
                  <a:cubicBezTo>
                    <a:pt x="3748159" y="604520"/>
                    <a:pt x="3692279" y="660400"/>
                    <a:pt x="3623699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456" b="28048"/>
          <a:stretch>
            <a:fillRect/>
          </a:stretch>
        </p:blipFill>
        <p:spPr>
          <a:xfrm>
            <a:off x="0" y="813354"/>
            <a:ext cx="2256138" cy="18946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8465557"/>
            <a:ext cx="18288000" cy="1868126"/>
            <a:chOff x="0" y="0"/>
            <a:chExt cx="24384000" cy="24908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7" r="16452" b="76637"/>
            <a:stretch>
              <a:fillRect/>
            </a:stretch>
          </p:blipFill>
          <p:spPr>
            <a:xfrm flipH="1">
              <a:off x="10295350" y="0"/>
              <a:ext cx="14088650" cy="249083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13571"/>
              <a:ext cx="12192000" cy="241502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3406" y="6962956"/>
            <a:ext cx="3124659" cy="35457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63216" flipH="1">
            <a:off x="907386" y="844269"/>
            <a:ext cx="1156552" cy="11247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20053" y="7245630"/>
            <a:ext cx="1835116" cy="3097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00" y="6804115"/>
            <a:ext cx="3606360" cy="3580132"/>
          </a:xfrm>
          <a:prstGeom prst="rect">
            <a:avLst/>
          </a:prstGeom>
        </p:spPr>
      </p:pic>
      <p:sp>
        <p:nvSpPr>
          <p:cNvPr id="16" name="Google Shape;666;p57"/>
          <p:cNvSpPr txBox="1">
            <a:spLocks/>
          </p:cNvSpPr>
          <p:nvPr/>
        </p:nvSpPr>
        <p:spPr>
          <a:xfrm>
            <a:off x="5643412" y="757482"/>
            <a:ext cx="7094058" cy="1345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 err="1"/>
              <a:t>Thể</a:t>
            </a:r>
            <a:r>
              <a:rPr lang="en-US" sz="6000" b="1" dirty="0"/>
              <a:t> </a:t>
            </a:r>
            <a:r>
              <a:rPr lang="en-US" sz="6000" b="1" dirty="0" err="1"/>
              <a:t>lệ</a:t>
            </a:r>
            <a:r>
              <a:rPr lang="en-US" sz="6000" b="1" dirty="0"/>
              <a:t> </a:t>
            </a:r>
            <a:r>
              <a:rPr lang="en-US" sz="6000" b="1" dirty="0" err="1"/>
              <a:t>trò</a:t>
            </a:r>
            <a:r>
              <a:rPr lang="en-US" sz="6000" b="1" dirty="0"/>
              <a:t> </a:t>
            </a:r>
            <a:r>
              <a:rPr lang="en-US" sz="6000" b="1" dirty="0" err="1"/>
              <a:t>chơi</a:t>
            </a:r>
            <a:r>
              <a:rPr lang="en-US" sz="6000" b="1" dirty="0"/>
              <a:t>:</a:t>
            </a:r>
          </a:p>
        </p:txBody>
      </p:sp>
      <p:sp>
        <p:nvSpPr>
          <p:cNvPr id="17" name="Google Shape;1821;p84"/>
          <p:cNvSpPr/>
          <p:nvPr/>
        </p:nvSpPr>
        <p:spPr>
          <a:xfrm rot="5400000">
            <a:off x="536403" y="2321460"/>
            <a:ext cx="298794" cy="205006"/>
          </a:xfrm>
          <a:custGeom>
            <a:avLst/>
            <a:gdLst/>
            <a:ahLst/>
            <a:cxnLst/>
            <a:rect l="l" t="t" r="r" b="b"/>
            <a:pathLst>
              <a:path w="2784" h="1910" extrusionOk="0">
                <a:moveTo>
                  <a:pt x="1392" y="1"/>
                </a:moveTo>
                <a:lnTo>
                  <a:pt x="0" y="1909"/>
                </a:lnTo>
                <a:lnTo>
                  <a:pt x="2784" y="1909"/>
                </a:lnTo>
                <a:lnTo>
                  <a:pt x="13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2023933" y="2337634"/>
            <a:ext cx="13874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nhà </a:t>
            </a:r>
            <a:r>
              <a:rPr lang="en-GB" sz="4400" dirty="0" err="1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sz="4400" dirty="0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dirty="0" err="1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4400" dirty="0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dirty="0" err="1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4400" dirty="0">
                <a:solidFill>
                  <a:srgbClr val="FF6B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cần vượt qua </a:t>
            </a:r>
            <a:r>
              <a:rPr lang="vi-VN" sz="4400" dirty="0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vòng thi</a:t>
            </a:r>
            <a:endParaRPr lang="en-US" sz="4400" dirty="0">
              <a:solidFill>
                <a:srgbClr val="FF6B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66;p57"/>
          <p:cNvSpPr txBox="1"/>
          <p:nvPr/>
        </p:nvSpPr>
        <p:spPr>
          <a:xfrm>
            <a:off x="3383940" y="6188835"/>
            <a:ext cx="2419247" cy="6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 charset="-127"/>
              <a:buNone/>
              <a:defRPr sz="24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4000" dirty="0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4000" dirty="0">
              <a:solidFill>
                <a:srgbClr val="2338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666;p57"/>
          <p:cNvSpPr txBox="1"/>
          <p:nvPr/>
        </p:nvSpPr>
        <p:spPr>
          <a:xfrm>
            <a:off x="6439145" y="6188835"/>
            <a:ext cx="3198678" cy="90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 charset="-127"/>
              <a:buNone/>
              <a:defRPr sz="24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vi-VN" sz="4000" dirty="0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 chướng ngại vật</a:t>
            </a:r>
            <a:endParaRPr lang="en-US" sz="4000" dirty="0">
              <a:solidFill>
                <a:srgbClr val="2338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666;p57"/>
          <p:cNvSpPr txBox="1"/>
          <p:nvPr/>
        </p:nvSpPr>
        <p:spPr>
          <a:xfrm>
            <a:off x="10371570" y="6257759"/>
            <a:ext cx="2719452" cy="93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 charset="-127"/>
              <a:buNone/>
              <a:defRPr sz="24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4000" dirty="0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endParaRPr lang="en-US" sz="4000" dirty="0">
              <a:solidFill>
                <a:srgbClr val="2338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666;p57"/>
          <p:cNvSpPr txBox="1"/>
          <p:nvPr/>
        </p:nvSpPr>
        <p:spPr>
          <a:xfrm>
            <a:off x="13487400" y="6049340"/>
            <a:ext cx="3096480" cy="141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 charset="-127"/>
              <a:buNone/>
              <a:defRPr sz="2400" b="0" i="0" u="none" strike="noStrike" cap="none">
                <a:solidFill>
                  <a:schemeClr val="accent4"/>
                </a:solidFill>
                <a:latin typeface="Black Han Sans" charset="-127"/>
                <a:ea typeface="Black Han Sans" charset="-127"/>
                <a:cs typeface="Black Han Sans" charset="-127"/>
                <a:sym typeface="Black Han Sans" charset="-12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2338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endParaRPr lang="en-US" sz="4000" dirty="0">
              <a:solidFill>
                <a:srgbClr val="2338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63" b="61979" l="67350" r="85432">
                        <a14:foregroundMark x1="84261" y1="54167" x2="84261" y2="54167"/>
                        <a14:foregroundMark x1="82284" y1="52734" x2="82284" y2="52734"/>
                        <a14:foregroundMark x1="84261" y1="57422" x2="84261" y2="57422"/>
                        <a14:foregroundMark x1="84627" y1="56901" x2="84627" y2="56901"/>
                        <a14:foregroundMark x1="83602" y1="55339" x2="83602" y2="55339"/>
                        <a14:foregroundMark x1="82943" y1="53906" x2="84627" y2="57422"/>
                      </a14:backgroundRemoval>
                    </a14:imgEffect>
                  </a14:imgLayer>
                </a14:imgProps>
              </a:ext>
            </a:extLst>
          </a:blip>
          <a:srcRect l="67869" t="22591" r="12550" b="36775"/>
          <a:stretch/>
        </p:blipFill>
        <p:spPr>
          <a:xfrm>
            <a:off x="3398520" y="3905509"/>
            <a:ext cx="1764349" cy="20584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520" b="76819" l="46704" r="73480">
                        <a14:foregroundMark x1="53734" y1="55859" x2="53734" y2="55859"/>
                        <a14:foregroundMark x1="58492" y1="44922" x2="58492" y2="44922"/>
                        <a14:foregroundMark x1="53075" y1="44661" x2="64788" y2="42708"/>
                        <a14:foregroundMark x1="63982" y1="45443" x2="65666" y2="45182"/>
                        <a14:foregroundMark x1="50512" y1="55339" x2="64788" y2="54818"/>
                        <a14:foregroundMark x1="50878" y1="55729" x2="50732" y2="57422"/>
                        <a14:foregroundMark x1="52782" y1="67188" x2="66105" y2="67057"/>
                        <a14:foregroundMark x1="65959" y1="67188" x2="65813" y2="69010"/>
                      </a14:backgroundRemoval>
                    </a14:imgEffect>
                  </a14:imgLayer>
                </a14:imgProps>
              </a:ext>
            </a:extLst>
          </a:blip>
          <a:srcRect l="43357" t="31483" r="23173" b="18144"/>
          <a:stretch/>
        </p:blipFill>
        <p:spPr>
          <a:xfrm>
            <a:off x="6452712" y="3535089"/>
            <a:ext cx="2937515" cy="24855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802" b="76432" l="43485" r="65886"/>
                    </a14:imgEffect>
                  </a14:imgLayer>
                </a14:imgProps>
              </a:ext>
            </a:extLst>
          </a:blip>
          <a:srcRect l="43323" t="34793" r="31526" b="23786"/>
          <a:stretch/>
        </p:blipFill>
        <p:spPr>
          <a:xfrm>
            <a:off x="10680070" y="3700629"/>
            <a:ext cx="2057400" cy="190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995" b="65234" l="45974" r="72182"/>
                    </a14:imgEffect>
                  </a14:imgLayer>
                </a14:imgProps>
              </a:ext>
            </a:extLst>
          </a:blip>
          <a:srcRect l="45198" t="28467" r="28093" b="29965"/>
          <a:stretch/>
        </p:blipFill>
        <p:spPr>
          <a:xfrm>
            <a:off x="14027314" y="4079593"/>
            <a:ext cx="1828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545" r="12545"/>
          <a:stretch>
            <a:fillRect/>
          </a:stretch>
        </p:blipFill>
        <p:spPr>
          <a:xfrm rot="-558566">
            <a:off x="8549234" y="-5028645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5714">
            <a:off x="-1341892" y="-5265107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56174" y="8613792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799" y="391063"/>
            <a:ext cx="17482039" cy="3544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16949" y="6234973"/>
            <a:ext cx="838087" cy="946991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0" y="8335127"/>
            <a:ext cx="18288000" cy="1998556"/>
            <a:chOff x="0" y="0"/>
            <a:chExt cx="24384000" cy="2664741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0"/>
              <a:ext cx="13138458" cy="2602497"/>
            </a:xfrm>
            <a:prstGeom prst="rect">
              <a:avLst/>
            </a:prstGeom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547" r="16452" b="76637"/>
            <a:stretch>
              <a:fillRect/>
            </a:stretch>
          </p:blipFill>
          <p:spPr>
            <a:xfrm flipH="1">
              <a:off x="11096745" y="315590"/>
              <a:ext cx="13287255" cy="2349150"/>
            </a:xfrm>
            <a:prstGeom prst="rect">
              <a:avLst/>
            </a:prstGeom>
          </p:spPr>
        </p:pic>
      </p:grpSp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92539" y="8004605"/>
            <a:ext cx="2381840" cy="247463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59030" y="6708469"/>
            <a:ext cx="1927809" cy="3770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5993" y="1726884"/>
            <a:ext cx="13338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</a:rPr>
              <a:t>1.Chiến </a:t>
            </a:r>
            <a:r>
              <a:rPr lang="en-US" altLang="en-US" sz="4800" b="1" dirty="0" err="1">
                <a:solidFill>
                  <a:srgbClr val="C00000"/>
                </a:solidFill>
              </a:rPr>
              <a:t>dịch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Điện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Biên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Phủ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được</a:t>
            </a:r>
            <a:r>
              <a:rPr lang="en-US" altLang="en-US" sz="4800" b="1" dirty="0">
                <a:solidFill>
                  <a:srgbClr val="C00000"/>
                </a:solidFill>
              </a:rPr>
              <a:t> chia </a:t>
            </a:r>
            <a:r>
              <a:rPr lang="en-US" altLang="en-US" sz="4800" b="1" dirty="0" err="1">
                <a:solidFill>
                  <a:srgbClr val="C00000"/>
                </a:solidFill>
              </a:rPr>
              <a:t>làm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mấy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đợt</a:t>
            </a:r>
            <a:r>
              <a:rPr lang="en-US" altLang="en-US" sz="4800" b="1" dirty="0">
                <a:solidFill>
                  <a:srgbClr val="C00000"/>
                </a:solidFill>
              </a:rPr>
              <a:t> (</a:t>
            </a:r>
            <a:r>
              <a:rPr lang="en-US" altLang="en-US" sz="4800" b="1" dirty="0" err="1">
                <a:solidFill>
                  <a:srgbClr val="C00000"/>
                </a:solidFill>
              </a:rPr>
              <a:t>nêu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thời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gian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từng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</a:rPr>
              <a:t>đợt</a:t>
            </a:r>
            <a:r>
              <a:rPr lang="en-US" altLang="en-US" sz="4800" b="1" dirty="0">
                <a:solidFill>
                  <a:srgbClr val="C00000"/>
                </a:solidFill>
              </a:rPr>
              <a:t>)?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3871" y="4033035"/>
            <a:ext cx="10363200" cy="328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dịch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Biên</a:t>
            </a:r>
            <a:r>
              <a:rPr lang="en-US" sz="4400" dirty="0"/>
              <a:t> </a:t>
            </a:r>
            <a:r>
              <a:rPr lang="en-US" sz="4400" dirty="0" err="1"/>
              <a:t>Phủ</a:t>
            </a:r>
            <a:r>
              <a:rPr lang="en-US" sz="4400" dirty="0"/>
              <a:t> chia </a:t>
            </a:r>
            <a:r>
              <a:rPr lang="en-US" sz="4400" dirty="0" err="1"/>
              <a:t>làm</a:t>
            </a:r>
            <a:r>
              <a:rPr lang="en-US" sz="4400" dirty="0"/>
              <a:t> 3 </a:t>
            </a:r>
            <a:r>
              <a:rPr lang="en-US" sz="4400" dirty="0" err="1"/>
              <a:t>đợt</a:t>
            </a:r>
            <a:r>
              <a:rPr lang="en-US" sz="4400" dirty="0"/>
              <a:t>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1: </a:t>
            </a:r>
            <a:r>
              <a:rPr lang="en-US" sz="4400" dirty="0" err="1"/>
              <a:t>ngày</a:t>
            </a:r>
            <a:r>
              <a:rPr lang="en-US" sz="4400" dirty="0"/>
              <a:t> 13/3/1954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2: </a:t>
            </a:r>
            <a:r>
              <a:rPr lang="en-US" sz="4400" dirty="0" err="1"/>
              <a:t>ngày</a:t>
            </a:r>
            <a:r>
              <a:rPr lang="en-US" sz="4400" dirty="0"/>
              <a:t> 30/3/1954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/>
              <a:t> </a:t>
            </a:r>
            <a:r>
              <a:rPr lang="en-US" sz="4400" dirty="0" err="1"/>
              <a:t>Đợt</a:t>
            </a:r>
            <a:r>
              <a:rPr lang="en-US" sz="4400" dirty="0"/>
              <a:t> 3:ngày 1/5/1954</a:t>
            </a:r>
          </a:p>
        </p:txBody>
      </p:sp>
    </p:spTree>
    <p:extLst>
      <p:ext uri="{BB962C8B-B14F-4D97-AF65-F5344CB8AC3E}">
        <p14:creationId xmlns:p14="http://schemas.microsoft.com/office/powerpoint/2010/main" val="3086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6611027" y="5139849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71750" y="4299138"/>
            <a:ext cx="13448908" cy="3787442"/>
            <a:chOff x="0" y="0"/>
            <a:chExt cx="12956587" cy="432040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-375290" y="5476872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70371" y="718408"/>
            <a:ext cx="140516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6000" b="1" dirty="0">
                <a:solidFill>
                  <a:srgbClr val="C00000"/>
                </a:solidFill>
              </a:rPr>
              <a:t>2. </a:t>
            </a:r>
            <a:r>
              <a:rPr lang="en-US" altLang="en-US" sz="6000" b="1" dirty="0" err="1">
                <a:solidFill>
                  <a:srgbClr val="C00000"/>
                </a:solidFill>
              </a:rPr>
              <a:t>Cờ</a:t>
            </a:r>
            <a:r>
              <a:rPr lang="en-US" altLang="en-US" sz="6000" b="1" dirty="0">
                <a:solidFill>
                  <a:srgbClr val="C00000"/>
                </a:solidFill>
              </a:rPr>
              <a:t> “</a:t>
            </a:r>
            <a:r>
              <a:rPr lang="en-US" altLang="en-US" sz="6000" b="1" dirty="0" err="1">
                <a:solidFill>
                  <a:srgbClr val="C00000"/>
                </a:solidFill>
              </a:rPr>
              <a:t>Quyết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chiến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quyết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thắng</a:t>
            </a:r>
            <a:r>
              <a:rPr lang="en-US" altLang="en-US" sz="6000" b="1" dirty="0">
                <a:solidFill>
                  <a:srgbClr val="C00000"/>
                </a:solidFill>
              </a:rPr>
              <a:t>” </a:t>
            </a:r>
            <a:r>
              <a:rPr lang="en-US" altLang="en-US" sz="6000" b="1" dirty="0" err="1">
                <a:solidFill>
                  <a:srgbClr val="C00000"/>
                </a:solidFill>
              </a:rPr>
              <a:t>tung</a:t>
            </a:r>
            <a:r>
              <a:rPr lang="en-US" altLang="en-US" sz="6000" b="1" dirty="0">
                <a:solidFill>
                  <a:srgbClr val="C00000"/>
                </a:solidFill>
              </a:rPr>
              <a:t> bay </a:t>
            </a:r>
            <a:r>
              <a:rPr lang="en-US" altLang="en-US" sz="6000" b="1" dirty="0" err="1">
                <a:solidFill>
                  <a:srgbClr val="C00000"/>
                </a:solidFill>
              </a:rPr>
              <a:t>trên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nóc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hầm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chỉ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huy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của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giặc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Pháp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vào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thời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gian</a:t>
            </a:r>
            <a:r>
              <a:rPr lang="en-US" altLang="en-US" sz="6000" b="1" dirty="0">
                <a:solidFill>
                  <a:srgbClr val="C00000"/>
                </a:solidFill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</a:rPr>
              <a:t>nào</a:t>
            </a:r>
            <a:r>
              <a:rPr lang="en-US" altLang="en-US" sz="6000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86434" y="4759159"/>
            <a:ext cx="1124965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5400" b="1" dirty="0" err="1"/>
              <a:t>Ngày</a:t>
            </a:r>
            <a:r>
              <a:rPr lang="en-US" sz="5400" b="1" dirty="0"/>
              <a:t> 7/5/1954 </a:t>
            </a:r>
            <a:r>
              <a:rPr lang="en-US" sz="5400" b="1" dirty="0" err="1"/>
              <a:t>lá</a:t>
            </a:r>
            <a:r>
              <a:rPr lang="en-US" sz="5400" b="1" dirty="0"/>
              <a:t> </a:t>
            </a:r>
            <a:r>
              <a:rPr lang="en-US" sz="5400" b="1" dirty="0" err="1"/>
              <a:t>cờ</a:t>
            </a:r>
            <a:r>
              <a:rPr lang="en-US" sz="5400" b="1" dirty="0"/>
              <a:t> “</a:t>
            </a:r>
            <a:r>
              <a:rPr lang="en-US" sz="5400" b="1" dirty="0" err="1"/>
              <a:t>Quyết</a:t>
            </a:r>
            <a:r>
              <a:rPr lang="en-US" sz="5400" b="1" dirty="0"/>
              <a:t> </a:t>
            </a:r>
            <a:r>
              <a:rPr lang="en-US" sz="5400" b="1" dirty="0" err="1"/>
              <a:t>chiến</a:t>
            </a:r>
            <a:r>
              <a:rPr lang="en-US" sz="5400" b="1" dirty="0"/>
              <a:t> </a:t>
            </a:r>
            <a:r>
              <a:rPr lang="en-US" sz="5400" b="1" dirty="0" err="1"/>
              <a:t>quyết</a:t>
            </a:r>
            <a:r>
              <a:rPr lang="en-US" sz="5400" b="1" dirty="0"/>
              <a:t> </a:t>
            </a:r>
            <a:r>
              <a:rPr lang="en-US" sz="5400" b="1" dirty="0" err="1"/>
              <a:t>thắng</a:t>
            </a:r>
            <a:r>
              <a:rPr lang="en-US" sz="5400" b="1" dirty="0"/>
              <a:t>” </a:t>
            </a:r>
            <a:r>
              <a:rPr lang="en-US" sz="5400" b="1" dirty="0" err="1"/>
              <a:t>tung</a:t>
            </a:r>
            <a:r>
              <a:rPr lang="en-US" sz="5400" b="1" dirty="0"/>
              <a:t> bay </a:t>
            </a:r>
            <a:r>
              <a:rPr lang="en-US" sz="5400" b="1" dirty="0" err="1"/>
              <a:t>trên</a:t>
            </a:r>
            <a:r>
              <a:rPr lang="en-US" sz="5400" b="1" dirty="0"/>
              <a:t> </a:t>
            </a:r>
            <a:r>
              <a:rPr lang="en-US" sz="5400" b="1" dirty="0" err="1"/>
              <a:t>nóc</a:t>
            </a:r>
            <a:r>
              <a:rPr lang="en-US" sz="5400" b="1" dirty="0"/>
              <a:t> </a:t>
            </a:r>
            <a:r>
              <a:rPr lang="en-US" sz="5400" b="1" dirty="0" err="1"/>
              <a:t>hầm</a:t>
            </a:r>
            <a:r>
              <a:rPr lang="en-US" sz="5400" b="1" dirty="0"/>
              <a:t> </a:t>
            </a:r>
            <a:r>
              <a:rPr lang="en-US" sz="5400" b="1" dirty="0" err="1"/>
              <a:t>chỉ</a:t>
            </a:r>
            <a:r>
              <a:rPr lang="en-US" sz="5400" b="1" dirty="0"/>
              <a:t> </a:t>
            </a:r>
            <a:r>
              <a:rPr lang="en-US" sz="5400" b="1" dirty="0" err="1"/>
              <a:t>huy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giặc</a:t>
            </a:r>
            <a:r>
              <a:rPr lang="en-US" sz="5400" b="1" dirty="0"/>
              <a:t> </a:t>
            </a:r>
            <a:r>
              <a:rPr lang="en-US" sz="5400" b="1" dirty="0" err="1"/>
              <a:t>Pháp</a:t>
            </a:r>
            <a:r>
              <a:rPr lang="en-US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403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545" r="12545"/>
          <a:stretch>
            <a:fillRect/>
          </a:stretch>
        </p:blipFill>
        <p:spPr>
          <a:xfrm rot="-558566">
            <a:off x="8956597" y="-4555457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5714">
            <a:off x="-934529" y="-4791919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03860" y="-190229"/>
            <a:ext cx="2828337" cy="2789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84831" y="7629731"/>
            <a:ext cx="838087" cy="9469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388089">
            <a:off x="16933750" y="6238360"/>
            <a:ext cx="1265282" cy="495042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38412" y="8549564"/>
            <a:ext cx="3787133" cy="1832026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14184" y="9213153"/>
            <a:ext cx="3787133" cy="1832026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7700" y="8802230"/>
            <a:ext cx="3787133" cy="1832026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67691" y="9370987"/>
            <a:ext cx="3787133" cy="183202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4270" y="9718243"/>
            <a:ext cx="3787133" cy="1832026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63216" flipH="1">
            <a:off x="994288" y="4510103"/>
            <a:ext cx="1156552" cy="11247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24477" y="2286014"/>
            <a:ext cx="138662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31775">
              <a:defRPr/>
            </a:pPr>
            <a:r>
              <a:rPr lang="en-US" sz="5400" b="1" dirty="0"/>
              <a:t>3. </a:t>
            </a:r>
            <a:r>
              <a:rPr lang="en-US" sz="5400" b="1" dirty="0" err="1"/>
              <a:t>Nêu</a:t>
            </a:r>
            <a:r>
              <a:rPr lang="en-US" sz="5400" b="1" dirty="0"/>
              <a:t> ý </a:t>
            </a:r>
            <a:r>
              <a:rPr lang="en-US" sz="5400" b="1" dirty="0" err="1"/>
              <a:t>nghĩa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chiến</a:t>
            </a:r>
            <a:r>
              <a:rPr lang="en-US" sz="5400" b="1" dirty="0"/>
              <a:t> </a:t>
            </a:r>
            <a:r>
              <a:rPr lang="en-US" sz="5400" b="1" dirty="0" err="1"/>
              <a:t>thắng</a:t>
            </a:r>
            <a:r>
              <a:rPr lang="en-US" sz="5400" b="1" dirty="0"/>
              <a:t> </a:t>
            </a:r>
            <a:r>
              <a:rPr lang="en-US" sz="5400" b="1" dirty="0" err="1"/>
              <a:t>Điện</a:t>
            </a:r>
            <a:r>
              <a:rPr lang="en-US" sz="5400" b="1" dirty="0"/>
              <a:t> </a:t>
            </a:r>
            <a:r>
              <a:rPr lang="en-US" sz="5400" b="1" dirty="0" err="1"/>
              <a:t>Biên</a:t>
            </a:r>
            <a:r>
              <a:rPr lang="en-US" sz="5400" b="1" dirty="0"/>
              <a:t> </a:t>
            </a:r>
            <a:r>
              <a:rPr lang="en-US" sz="5400" b="1" dirty="0" err="1"/>
              <a:t>Phủ</a:t>
            </a:r>
            <a:r>
              <a:rPr lang="en-US" sz="5400" b="1" dirty="0"/>
              <a:t> 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45128" y="4531051"/>
            <a:ext cx="1345209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thắng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Biên</a:t>
            </a:r>
            <a:r>
              <a:rPr lang="en-US" sz="4400" dirty="0"/>
              <a:t> </a:t>
            </a:r>
            <a:r>
              <a:rPr lang="en-US" sz="4400" dirty="0" err="1"/>
              <a:t>Phủ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mốc</a:t>
            </a:r>
            <a:r>
              <a:rPr lang="en-US" sz="4400" dirty="0"/>
              <a:t> son </a:t>
            </a:r>
            <a:r>
              <a:rPr lang="en-US" sz="4400" dirty="0" err="1"/>
              <a:t>chói</a:t>
            </a:r>
            <a:r>
              <a:rPr lang="en-US" sz="4400" dirty="0"/>
              <a:t> </a:t>
            </a:r>
            <a:r>
              <a:rPr lang="en-US" sz="4400" dirty="0" err="1"/>
              <a:t>lọi</a:t>
            </a:r>
            <a:r>
              <a:rPr lang="en-US" sz="4400" dirty="0"/>
              <a:t> </a:t>
            </a:r>
            <a:r>
              <a:rPr lang="en-US" sz="4400" dirty="0" err="1"/>
              <a:t>góp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kết</a:t>
            </a:r>
            <a:r>
              <a:rPr lang="en-US" sz="4400" dirty="0"/>
              <a:t> </a:t>
            </a:r>
            <a:r>
              <a:rPr lang="en-US" sz="4400" dirty="0" err="1"/>
              <a:t>thúc</a:t>
            </a:r>
            <a:r>
              <a:rPr lang="en-US" sz="4400" dirty="0"/>
              <a:t> </a:t>
            </a:r>
            <a:r>
              <a:rPr lang="en-US" sz="4400" dirty="0" err="1"/>
              <a:t>thắng</a:t>
            </a:r>
            <a:r>
              <a:rPr lang="en-US" sz="4400" dirty="0"/>
              <a:t> </a:t>
            </a:r>
            <a:r>
              <a:rPr lang="en-US" sz="4400" dirty="0" err="1"/>
              <a:t>lợi</a:t>
            </a:r>
            <a:r>
              <a:rPr lang="en-US" sz="4400" dirty="0"/>
              <a:t> </a:t>
            </a:r>
            <a:r>
              <a:rPr lang="en-US" sz="4400" dirty="0" err="1"/>
              <a:t>chín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kháng</a:t>
            </a:r>
            <a:r>
              <a:rPr lang="en-US" sz="4400" dirty="0"/>
              <a:t> </a:t>
            </a:r>
            <a:r>
              <a:rPr lang="en-US" sz="4400" dirty="0" err="1"/>
              <a:t>chiến</a:t>
            </a:r>
            <a:r>
              <a:rPr lang="en-US" sz="4400" dirty="0"/>
              <a:t> </a:t>
            </a:r>
            <a:r>
              <a:rPr lang="en-US" sz="4400" dirty="0" err="1"/>
              <a:t>chống</a:t>
            </a:r>
            <a:r>
              <a:rPr lang="en-US" sz="4400" dirty="0"/>
              <a:t> </a:t>
            </a:r>
            <a:r>
              <a:rPr lang="en-US" sz="4400" dirty="0" err="1"/>
              <a:t>thực</a:t>
            </a:r>
            <a:r>
              <a:rPr lang="en-US" sz="4400" dirty="0"/>
              <a:t> </a:t>
            </a:r>
            <a:r>
              <a:rPr lang="en-US" sz="4400" dirty="0" err="1"/>
              <a:t>dân</a:t>
            </a:r>
            <a:r>
              <a:rPr lang="en-US" sz="4400" dirty="0"/>
              <a:t> </a:t>
            </a:r>
            <a:r>
              <a:rPr lang="en-US" sz="4400" dirty="0" err="1"/>
              <a:t>Pháp</a:t>
            </a:r>
            <a:r>
              <a:rPr lang="en-US" sz="4400" dirty="0"/>
              <a:t> </a:t>
            </a:r>
            <a:r>
              <a:rPr lang="en-US" sz="4400" dirty="0" err="1"/>
              <a:t>xâm</a:t>
            </a:r>
            <a:r>
              <a:rPr lang="en-US" sz="4400" dirty="0"/>
              <a:t> </a:t>
            </a:r>
            <a:r>
              <a:rPr lang="en-US" sz="4400" dirty="0" err="1"/>
              <a:t>lược</a:t>
            </a:r>
            <a:r>
              <a:rPr lang="en-US" sz="4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292</TotalTime>
  <Words>209</Words>
  <Application>Microsoft Office PowerPoint</Application>
  <PresentationFormat>Tùy chỉnh</PresentationFormat>
  <Paragraphs>19</Paragraphs>
  <Slides>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6</vt:i4>
      </vt:variant>
    </vt:vector>
  </HeadingPairs>
  <TitlesOfParts>
    <vt:vector size="10" baseType="lpstr">
      <vt:lpstr>Calibri</vt:lpstr>
      <vt:lpstr>Black Han Sans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WINDOWS</cp:lastModifiedBy>
  <cp:revision>32</cp:revision>
  <dcterms:created xsi:type="dcterms:W3CDTF">2006-08-16T00:00:00Z</dcterms:created>
  <dcterms:modified xsi:type="dcterms:W3CDTF">2024-01-08T05:33:18Z</dcterms:modified>
  <cp:category>9Slide.vn</cp:category>
  <dc:identifier>DAEyY0db_S8</dc:identifier>
</cp:coreProperties>
</file>