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16"/>
  </p:notesMasterIdLst>
  <p:sldIdLst>
    <p:sldId id="256" r:id="rId3"/>
    <p:sldId id="355" r:id="rId4"/>
    <p:sldId id="332" r:id="rId5"/>
    <p:sldId id="339" r:id="rId6"/>
    <p:sldId id="345" r:id="rId7"/>
    <p:sldId id="346" r:id="rId8"/>
    <p:sldId id="349" r:id="rId9"/>
    <p:sldId id="347" r:id="rId10"/>
    <p:sldId id="348" r:id="rId11"/>
    <p:sldId id="353" r:id="rId12"/>
    <p:sldId id="356" r:id="rId13"/>
    <p:sldId id="361" r:id="rId14"/>
    <p:sldId id="360" r:id="rId15"/>
  </p:sldIdLst>
  <p:sldSz cx="9144000" cy="5143500" type="screen16x9"/>
  <p:notesSz cx="6858000" cy="9144000"/>
  <p:embeddedFontLst>
    <p:embeddedFont>
      <p:font typeface="Cedarville Cursive" panose="020B0604020202020204" charset="0"/>
      <p:regular r:id="rId17"/>
    </p:embeddedFont>
    <p:embeddedFont>
      <p:font typeface="UTM Showcard" panose="02040603050506020204" pitchFamily="18" charset="0"/>
      <p:regular r:id="rId18"/>
    </p:embeddedFont>
    <p:embeddedFont>
      <p:font typeface="UTM Niagara" panose="02040603050506020204" pitchFamily="18" charset="0"/>
      <p:regular r:id="rId19"/>
    </p:embeddedFont>
    <p:embeddedFont>
      <p:font typeface="Lilita One" panose="020B0604020202020204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ontserrat Medium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UVN Binh Duong" pitchFamily="2" charset="0"/>
      <p:regular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EE5F4"/>
    <a:srgbClr val="3C4041"/>
    <a:srgbClr val="888E94"/>
    <a:srgbClr val="FFFFFF"/>
    <a:srgbClr val="8BB6C5"/>
    <a:srgbClr val="0C79A7"/>
    <a:srgbClr val="CC5153"/>
    <a:srgbClr val="9AA833"/>
    <a:srgbClr val="0A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26E74-A576-45B6-8768-BD56363016AF}">
  <a:tblStyle styleId="{90626E74-A576-45B6-8768-BD56363016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65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38249"/>
            <a:ext cx="9143943" cy="5300844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7984351" y="4332482"/>
            <a:ext cx="629515" cy="661962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8513891" y="3218632"/>
            <a:ext cx="510651" cy="738277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69675" y="3048721"/>
            <a:ext cx="638172" cy="597362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8495548" y="1440711"/>
            <a:ext cx="547356" cy="706096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18113" y="357849"/>
            <a:ext cx="688788" cy="8802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8054181" y="220421"/>
            <a:ext cx="884462" cy="658961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068553" y="141760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-1051434">
            <a:off x="7372009" y="4670328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80085" y="179094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2"/>
          <p:cNvGrpSpPr/>
          <p:nvPr/>
        </p:nvGrpSpPr>
        <p:grpSpPr>
          <a:xfrm>
            <a:off x="327356" y="4177516"/>
            <a:ext cx="572150" cy="827665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713225" y="1414225"/>
            <a:ext cx="4497000" cy="19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713225" y="3374975"/>
            <a:ext cx="4344600" cy="3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0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8410575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50852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0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8410575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304684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5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2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61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5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8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262892" y="344501"/>
            <a:ext cx="291053" cy="1000325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351333" y="334941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6182" y="1751602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40998" y="4092911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1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8470686" y="905523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7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8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8136109" y="208078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4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5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0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8410575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5383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0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8410575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5852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879" y="1612"/>
            <a:ext cx="9145759" cy="514027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0" y="834537"/>
            <a:ext cx="9145759" cy="23656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879" y="0"/>
            <a:ext cx="9145759" cy="236567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9101" y="166359"/>
            <a:ext cx="4800600" cy="23656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224"/>
            <a:ext cx="9144000" cy="51402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371600" y="4857750"/>
            <a:ext cx="5910145" cy="381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61131" y="1773168"/>
            <a:ext cx="3909131" cy="340117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2654" y="2626867"/>
            <a:ext cx="5910145" cy="2516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4B065-75F1-449B-A52A-15987C70ADBA}"/>
              </a:ext>
            </a:extLst>
          </p:cNvPr>
          <p:cNvSpPr txBox="1"/>
          <p:nvPr userDrawn="1"/>
        </p:nvSpPr>
        <p:spPr>
          <a:xfrm>
            <a:off x="0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8410575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88416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0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8410575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42022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BE1B745-3E4F-4821-9A81-248D8885034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2884715" y="-1792375"/>
            <a:ext cx="762000" cy="762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0902723" y="7051588"/>
            <a:ext cx="762000" cy="762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0902723" y="-1619250"/>
            <a:ext cx="762000" cy="762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2802392" y="7051588"/>
            <a:ext cx="762000" cy="762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9" r:id="rId3"/>
    <p:sldLayoutId id="2147483680" r:id="rId4"/>
    <p:sldLayoutId id="214748368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FE5C7D8-7E9B-47E6-8427-AEEBA0ED44B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2884715" y="-1792375"/>
            <a:ext cx="762000" cy="762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0902723" y="7051588"/>
            <a:ext cx="762000" cy="762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0902723" y="-1619250"/>
            <a:ext cx="762000" cy="762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2802392" y="7051588"/>
            <a:ext cx="762000" cy="762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01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8.gif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20.jpeg"/><Relationship Id="rId10" Type="http://schemas.openxmlformats.org/officeDocument/2006/relationships/image" Target="../media/image27.svg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20.jpeg"/><Relationship Id="rId10" Type="http://schemas.openxmlformats.org/officeDocument/2006/relationships/image" Target="../media/image33.sv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20.jpeg"/><Relationship Id="rId10" Type="http://schemas.openxmlformats.org/officeDocument/2006/relationships/image" Target="../media/image29.sv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8.png"/><Relationship Id="rId7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slide" Target="slide12.xml"/><Relationship Id="rId4" Type="http://schemas.microsoft.com/office/2007/relationships/hdphoto" Target="../media/hdphoto2.wdp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ow-capped mountains and sky">
            <a:extLst>
              <a:ext uri="{FF2B5EF4-FFF2-40B4-BE49-F238E27FC236}">
                <a16:creationId xmlns:a16="http://schemas.microsoft.com/office/drawing/2014/main" id="{85029EE7-B112-43F7-B4DE-164C21FD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09" name="矩形 9">
            <a:extLst>
              <a:ext uri="{FF2B5EF4-FFF2-40B4-BE49-F238E27FC236}">
                <a16:creationId xmlns:a16="http://schemas.microsoft.com/office/drawing/2014/main" id="{2D44ABD2-ABFD-4BE4-B890-60B8FCD40A7A}"/>
              </a:ext>
            </a:extLst>
          </p:cNvPr>
          <p:cNvSpPr/>
          <p:nvPr/>
        </p:nvSpPr>
        <p:spPr>
          <a:xfrm>
            <a:off x="1860804" y="840522"/>
            <a:ext cx="5422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53000">
                      <a:srgbClr val="FFC000"/>
                    </a:gs>
                    <a:gs pos="12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卡通简体" panose="03000509000000000000" pitchFamily="65" charset="-122"/>
              </a:rPr>
              <a:t>KIỂM TRA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53000">
                      <a:srgbClr val="FFC000"/>
                    </a:gs>
                    <a:gs pos="12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卡通简体" panose="03000509000000000000" pitchFamily="65" charset="-122"/>
              </a:rPr>
              <a:t>CUỐI HỌC KÌ I</a:t>
            </a:r>
            <a:endParaRPr lang="zh-CN" altLang="en-US" sz="6000" b="1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53000">
                    <a:srgbClr val="FFC000"/>
                  </a:gs>
                  <a:gs pos="1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微软雅黑" pitchFamily="34" charset="-122"/>
            </a:endParaRPr>
          </a:p>
        </p:txBody>
      </p:sp>
      <p:sp>
        <p:nvSpPr>
          <p:cNvPr id="111" name="矩形 11">
            <a:extLst>
              <a:ext uri="{FF2B5EF4-FFF2-40B4-BE49-F238E27FC236}">
                <a16:creationId xmlns:a16="http://schemas.microsoft.com/office/drawing/2014/main" id="{C94C4BBC-C4D0-4D33-8C61-60869ECBECC0}"/>
              </a:ext>
            </a:extLst>
          </p:cNvPr>
          <p:cNvSpPr/>
          <p:nvPr/>
        </p:nvSpPr>
        <p:spPr>
          <a:xfrm>
            <a:off x="2987824" y="133350"/>
            <a:ext cx="31683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400">
                <a:solidFill>
                  <a:srgbClr val="C94025"/>
                </a:solidFill>
                <a:latin typeface="UTM Niagara" panose="02040603050506020204" pitchFamily="18" charset="0"/>
              </a:rPr>
              <a:t>LỊCH SỬ</a:t>
            </a:r>
            <a:endParaRPr lang="zh-CN" altLang="en-US" sz="5400" dirty="0">
              <a:solidFill>
                <a:srgbClr val="C94025"/>
              </a:solidFill>
              <a:latin typeface="UTM Niagara" panose="020406030505060202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FB6AAD5-852D-437D-8638-60087726F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2939143" cy="20574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2D48F37-5C48-45D1-A190-0E109984B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5400" y="13390"/>
            <a:ext cx="762000" cy="1938992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9369AE9B-8AD9-4EE9-856E-3D6CEB29A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19458" y="115989"/>
            <a:ext cx="1175004" cy="1722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B8D8A-5314-446E-8923-48C7EFFA8B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83171" y="2562841"/>
            <a:ext cx="1860855" cy="2517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25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85185E-6 L 0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9" grpId="1"/>
      <p:bldP spid="111" grpId="0"/>
      <p:bldP spid="1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w on the peak of a mountain">
            <a:extLst>
              <a:ext uri="{FF2B5EF4-FFF2-40B4-BE49-F238E27FC236}">
                <a16:creationId xmlns:a16="http://schemas.microsoft.com/office/drawing/2014/main" id="{4E9FBA5B-400E-4150-B51C-06691B2A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Mountain covered by thick white snow">
            <a:extLst>
              <a:ext uri="{FF2B5EF4-FFF2-40B4-BE49-F238E27FC236}">
                <a16:creationId xmlns:a16="http://schemas.microsoft.com/office/drawing/2014/main" id="{A511171E-9A64-4756-AD56-DEC3293F0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1C982-4486-446F-923C-956E1D739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991" y="1546879"/>
            <a:ext cx="2736193" cy="3701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B234A-26D7-41AB-A046-CED26B2CC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4" b="91875" l="46875" r="94219">
                        <a14:foregroundMark x1="85938" y1="12031" x2="85938" y2="12031"/>
                        <a14:foregroundMark x1="77969" y1="8594" x2="77969" y2="8594"/>
                        <a14:foregroundMark x1="72656" y1="89844" x2="72656" y2="89844"/>
                        <a14:foregroundMark x1="85156" y1="91875" x2="85156" y2="91875"/>
                        <a14:foregroundMark x1="46875" y1="91406" x2="46875" y2="91406"/>
                      </a14:backgroundRemoval>
                    </a14:imgEffect>
                  </a14:imgLayer>
                </a14:imgProps>
              </a:ext>
            </a:extLst>
          </a:blip>
          <a:srcRect l="43704" t="7038" b="4444"/>
          <a:stretch/>
        </p:blipFill>
        <p:spPr>
          <a:xfrm>
            <a:off x="7035799" y="209550"/>
            <a:ext cx="1828801" cy="2875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DE97E-86AB-4FAA-A377-21C795A9B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94" b="92813" l="16406" r="44063">
                        <a14:foregroundMark x1="26250" y1="16094" x2="26250" y2="16094"/>
                        <a14:foregroundMark x1="28438" y1="92813" x2="28438" y2="92813"/>
                        <a14:foregroundMark x1="42031" y1="36094" x2="42031" y2="36094"/>
                        <a14:foregroundMark x1="44063" y1="39219" x2="44063" y2="39219"/>
                        <a14:foregroundMark x1="16406" y1="50313" x2="16406" y2="50313"/>
                      </a14:backgroundRemoval>
                    </a14:imgEffect>
                  </a14:imgLayer>
                </a14:imgProps>
              </a:ext>
            </a:extLst>
          </a:blip>
          <a:srcRect l="14194" t="11481" r="54695"/>
          <a:stretch/>
        </p:blipFill>
        <p:spPr>
          <a:xfrm flipH="1">
            <a:off x="6075679" y="850691"/>
            <a:ext cx="1582419" cy="4502359"/>
          </a:xfrm>
          <a:prstGeom prst="rect">
            <a:avLst/>
          </a:prstGeom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4DC0F8B-3DEE-4B26-9715-7893E751CA1D}"/>
              </a:ext>
            </a:extLst>
          </p:cNvPr>
          <p:cNvSpPr/>
          <p:nvPr/>
        </p:nvSpPr>
        <p:spPr>
          <a:xfrm>
            <a:off x="2708606" y="25400"/>
            <a:ext cx="3682036" cy="1657350"/>
          </a:xfrm>
          <a:prstGeom prst="borderCallout1">
            <a:avLst>
              <a:gd name="adj1" fmla="val 34226"/>
              <a:gd name="adj2" fmla="val 103442"/>
              <a:gd name="adj3" fmla="val 66578"/>
              <a:gd name="adj4" fmla="val 113639"/>
            </a:avLst>
          </a:prstGeom>
          <a:solidFill>
            <a:srgbClr val="BEE5F4"/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spc="-4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D185B-85B2-4DAB-A54C-ADD23F82999A}"/>
              </a:ext>
            </a:extLst>
          </p:cNvPr>
          <p:cNvSpPr txBox="1"/>
          <p:nvPr/>
        </p:nvSpPr>
        <p:spPr>
          <a:xfrm>
            <a:off x="2718764" y="11490"/>
            <a:ext cx="36820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-4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Chúc mừng bạn vừa chinh phục được ngọn núi lịch sử.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-4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Tôi có thể hỏi bạn vài câu chứ?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5DEDE711-2528-4829-A10C-24925C0E4A4C}"/>
              </a:ext>
            </a:extLst>
          </p:cNvPr>
          <p:cNvSpPr/>
          <p:nvPr/>
        </p:nvSpPr>
        <p:spPr>
          <a:xfrm>
            <a:off x="46686" y="303714"/>
            <a:ext cx="1981200" cy="939452"/>
          </a:xfrm>
          <a:prstGeom prst="wedgeRectCallout">
            <a:avLst>
              <a:gd name="adj1" fmla="val -3525"/>
              <a:gd name="adj2" fmla="val 84130"/>
            </a:avLst>
          </a:prstGeom>
          <a:solidFill>
            <a:schemeClr val="accent6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nhiên.</a:t>
            </a:r>
          </a:p>
        </p:txBody>
      </p:sp>
    </p:spTree>
    <p:extLst>
      <p:ext uri="{BB962C8B-B14F-4D97-AF65-F5344CB8AC3E}">
        <p14:creationId xmlns:p14="http://schemas.microsoft.com/office/powerpoint/2010/main" val="36503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w on the peak of a mountain">
            <a:extLst>
              <a:ext uri="{FF2B5EF4-FFF2-40B4-BE49-F238E27FC236}">
                <a16:creationId xmlns:a16="http://schemas.microsoft.com/office/drawing/2014/main" id="{4E9FBA5B-400E-4150-B51C-06691B2A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Mountain covered by thick white snow">
            <a:extLst>
              <a:ext uri="{FF2B5EF4-FFF2-40B4-BE49-F238E27FC236}">
                <a16:creationId xmlns:a16="http://schemas.microsoft.com/office/drawing/2014/main" id="{A511171E-9A64-4756-AD56-DEC3293F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1C982-4486-446F-923C-956E1D739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991" y="1546879"/>
            <a:ext cx="2736193" cy="3701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B234A-26D7-41AB-A046-CED26B2CC0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94" b="91875" l="46875" r="94219">
                        <a14:foregroundMark x1="85938" y1="12031" x2="85938" y2="12031"/>
                        <a14:foregroundMark x1="77969" y1="8594" x2="77969" y2="8594"/>
                        <a14:foregroundMark x1="72656" y1="89844" x2="72656" y2="89844"/>
                        <a14:foregroundMark x1="85156" y1="91875" x2="85156" y2="91875"/>
                        <a14:foregroundMark x1="46875" y1="91406" x2="46875" y2="91406"/>
                      </a14:backgroundRemoval>
                    </a14:imgEffect>
                  </a14:imgLayer>
                </a14:imgProps>
              </a:ext>
            </a:extLst>
          </a:blip>
          <a:srcRect l="43704" t="7038" b="4444"/>
          <a:stretch/>
        </p:blipFill>
        <p:spPr>
          <a:xfrm>
            <a:off x="7035799" y="209550"/>
            <a:ext cx="1828801" cy="2875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DE97E-86AB-4FAA-A377-21C795A9B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94" b="92813" l="16406" r="44063">
                        <a14:foregroundMark x1="26250" y1="16094" x2="26250" y2="16094"/>
                        <a14:foregroundMark x1="28438" y1="92813" x2="28438" y2="92813"/>
                        <a14:foregroundMark x1="42031" y1="36094" x2="42031" y2="36094"/>
                        <a14:foregroundMark x1="44063" y1="39219" x2="44063" y2="39219"/>
                        <a14:foregroundMark x1="16406" y1="50313" x2="16406" y2="50313"/>
                      </a14:backgroundRemoval>
                    </a14:imgEffect>
                  </a14:imgLayer>
                </a14:imgProps>
              </a:ext>
            </a:extLst>
          </a:blip>
          <a:srcRect l="14194" t="11481" r="54695"/>
          <a:stretch/>
        </p:blipFill>
        <p:spPr>
          <a:xfrm flipH="1">
            <a:off x="6075679" y="850691"/>
            <a:ext cx="1582419" cy="4502359"/>
          </a:xfrm>
          <a:prstGeom prst="rect">
            <a:avLst/>
          </a:prstGeom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4DC0F8B-3DEE-4B26-9715-7893E751CA1D}"/>
              </a:ext>
            </a:extLst>
          </p:cNvPr>
          <p:cNvSpPr/>
          <p:nvPr/>
        </p:nvSpPr>
        <p:spPr>
          <a:xfrm>
            <a:off x="3886197" y="19050"/>
            <a:ext cx="2504443" cy="1815882"/>
          </a:xfrm>
          <a:prstGeom prst="borderCallout1">
            <a:avLst>
              <a:gd name="adj1" fmla="val 34226"/>
              <a:gd name="adj2" fmla="val 103442"/>
              <a:gd name="adj3" fmla="val 66578"/>
              <a:gd name="adj4" fmla="val 113639"/>
            </a:avLst>
          </a:prstGeom>
          <a:solidFill>
            <a:srgbClr val="BEE5F4"/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spc="-4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D185B-85B2-4DAB-A54C-ADD23F82999A}"/>
              </a:ext>
            </a:extLst>
          </p:cNvPr>
          <p:cNvSpPr txBox="1"/>
          <p:nvPr/>
        </p:nvSpPr>
        <p:spPr>
          <a:xfrm>
            <a:off x="3876040" y="38100"/>
            <a:ext cx="2514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-4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2800" b="1" i="0" u="none" strike="noStrike" kern="0" cap="none" spc="-4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sao cần phải sớm hợp nhất các tổ chức cộng sản?</a:t>
            </a:r>
            <a:endParaRPr kumimoji="0" lang="en-US" sz="2800" b="1" i="0" u="none" strike="noStrike" kern="0" cap="none" spc="-4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5DEDE711-2528-4829-A10C-24925C0E4A4C}"/>
              </a:ext>
            </a:extLst>
          </p:cNvPr>
          <p:cNvSpPr/>
          <p:nvPr/>
        </p:nvSpPr>
        <p:spPr>
          <a:xfrm>
            <a:off x="46686" y="0"/>
            <a:ext cx="3687114" cy="1243166"/>
          </a:xfrm>
          <a:prstGeom prst="wedgeRectCallout">
            <a:avLst>
              <a:gd name="adj1" fmla="val -25914"/>
              <a:gd name="adj2" fmla="val 923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tăng thêm sức mạnh của cách mạng.</a:t>
            </a:r>
          </a:p>
        </p:txBody>
      </p:sp>
      <p:pic>
        <p:nvPicPr>
          <p:cNvPr id="1026" name="Picture 2" descr="Hình ảnh vỗ tay đẹp cho Powerpoint">
            <a:extLst>
              <a:ext uri="{FF2B5EF4-FFF2-40B4-BE49-F238E27FC236}">
                <a16:creationId xmlns:a16="http://schemas.microsoft.com/office/drawing/2014/main" id="{4D9DAB8C-EB8C-4B3A-96C3-20B2F0E320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20" y="2033597"/>
            <a:ext cx="258318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84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e trees covered in snow">
            <a:extLst>
              <a:ext uri="{FF2B5EF4-FFF2-40B4-BE49-F238E27FC236}">
                <a16:creationId xmlns:a16="http://schemas.microsoft.com/office/drawing/2014/main" id="{196F0538-865E-4BED-A31A-3FB31ACCD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矩形 11">
            <a:extLst>
              <a:ext uri="{FF2B5EF4-FFF2-40B4-BE49-F238E27FC236}">
                <a16:creationId xmlns:a16="http://schemas.microsoft.com/office/drawing/2014/main" id="{82D4F503-771C-4F63-A39A-8EA444D8FEB6}"/>
              </a:ext>
            </a:extLst>
          </p:cNvPr>
          <p:cNvSpPr/>
          <p:nvPr/>
        </p:nvSpPr>
        <p:spPr>
          <a:xfrm>
            <a:off x="762000" y="495865"/>
            <a:ext cx="31683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400">
                <a:solidFill>
                  <a:srgbClr val="C94025"/>
                </a:solidFill>
                <a:latin typeface="UTM Niagara" panose="02040603050506020204" pitchFamily="18" charset="0"/>
              </a:rPr>
              <a:t>Dặn dò</a:t>
            </a:r>
            <a:endParaRPr lang="zh-CN" altLang="en-US" sz="5400" dirty="0">
              <a:solidFill>
                <a:srgbClr val="C94025"/>
              </a:solidFill>
              <a:latin typeface="UTM Niagara" panose="02040603050506020204" pitchFamily="18" charset="0"/>
            </a:endParaRPr>
          </a:p>
        </p:txBody>
      </p:sp>
      <p:sp>
        <p:nvSpPr>
          <p:cNvPr id="6" name="ĐC SHARE MIỄN PHÍ BỞI NK POWERSKILLS3">
            <a:extLst>
              <a:ext uri="{FF2B5EF4-FFF2-40B4-BE49-F238E27FC236}">
                <a16:creationId xmlns:a16="http://schemas.microsoft.com/office/drawing/2014/main" id="{8BF1CA8C-6784-4CF7-ACEF-D81C0227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57350"/>
            <a:ext cx="5740400" cy="1431429"/>
          </a:xfrm>
          <a:prstGeom prst="bevel">
            <a:avLst/>
          </a:prstGeom>
          <a:solidFill>
            <a:srgbClr val="BEE5F4"/>
          </a:solidFill>
          <a:ln w="3175">
            <a:solidFill>
              <a:srgbClr val="E6E6E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>
              <a:spcBef>
                <a:spcPct val="0"/>
              </a:spcBef>
              <a:buClrTx/>
              <a:buNone/>
            </a:pPr>
            <a:r>
              <a:rPr lang="nl-NL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Chiến thắng lịch sử Điện Biên Phủ.</a:t>
            </a:r>
            <a:endParaRPr lang="en-US" altLang="en-US" sz="2800" b="1" kern="120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D0AE3B6B-C93B-46CB-86D4-5A139B3B0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72200" y="1247772"/>
            <a:ext cx="2971800" cy="3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ow-capped mountains and sky">
            <a:extLst>
              <a:ext uri="{FF2B5EF4-FFF2-40B4-BE49-F238E27FC236}">
                <a16:creationId xmlns:a16="http://schemas.microsoft.com/office/drawing/2014/main" id="{85029EE7-B112-43F7-B4DE-164C21FD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09" name="矩形 9">
            <a:extLst>
              <a:ext uri="{FF2B5EF4-FFF2-40B4-BE49-F238E27FC236}">
                <a16:creationId xmlns:a16="http://schemas.microsoft.com/office/drawing/2014/main" id="{2D44ABD2-ABFD-4BE4-B890-60B8FCD40A7A}"/>
              </a:ext>
            </a:extLst>
          </p:cNvPr>
          <p:cNvSpPr/>
          <p:nvPr/>
        </p:nvSpPr>
        <p:spPr>
          <a:xfrm>
            <a:off x="1886179" y="1483798"/>
            <a:ext cx="5422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53000">
                      <a:srgbClr val="FFC000"/>
                    </a:gs>
                    <a:gs pos="12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卡通简体" panose="03000509000000000000" pitchFamily="65" charset="-122"/>
              </a:rPr>
              <a:t>HỌC TỐT</a:t>
            </a:r>
            <a:endParaRPr lang="zh-CN" altLang="en-US" sz="6000" b="1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53000">
                    <a:srgbClr val="FFC000"/>
                  </a:gs>
                  <a:gs pos="1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微软雅黑" pitchFamily="34" charset="-122"/>
            </a:endParaRPr>
          </a:p>
        </p:txBody>
      </p:sp>
      <p:sp>
        <p:nvSpPr>
          <p:cNvPr id="111" name="矩形 11">
            <a:extLst>
              <a:ext uri="{FF2B5EF4-FFF2-40B4-BE49-F238E27FC236}">
                <a16:creationId xmlns:a16="http://schemas.microsoft.com/office/drawing/2014/main" id="{C94C4BBC-C4D0-4D33-8C61-60869ECBECC0}"/>
              </a:ext>
            </a:extLst>
          </p:cNvPr>
          <p:cNvSpPr/>
          <p:nvPr/>
        </p:nvSpPr>
        <p:spPr>
          <a:xfrm>
            <a:off x="3013199" y="776626"/>
            <a:ext cx="31683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400">
                <a:solidFill>
                  <a:srgbClr val="C94025"/>
                </a:solidFill>
                <a:latin typeface="UTM Niagara" panose="02040603050506020204" pitchFamily="18" charset="0"/>
              </a:rPr>
              <a:t>CHÚC CÁC EM</a:t>
            </a:r>
            <a:endParaRPr lang="zh-CN" altLang="en-US" sz="5400" dirty="0">
              <a:solidFill>
                <a:srgbClr val="C94025"/>
              </a:solidFill>
              <a:latin typeface="UTM Niagara" panose="02040603050506020204" pitchFamily="18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B7EFEBC-C02E-4D18-890B-FAB66BD43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2939143" cy="20574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E8DB948-BC6D-4AE2-ADD5-DEC4EA21D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5400" y="13390"/>
            <a:ext cx="762000" cy="1938992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26E6EB5D-FF0E-45CB-BA52-3F68291FB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19458" y="115989"/>
            <a:ext cx="1175004" cy="1722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286FD6-0F9B-4C77-AD37-D469466AA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83171" y="2562841"/>
            <a:ext cx="1860855" cy="25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5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96296E-6 L 2.22222E-6 -0.07223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9" grpId="1"/>
      <p:bldP spid="111" grpId="0"/>
      <p:bldP spid="1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e trees covered in snow">
            <a:extLst>
              <a:ext uri="{FF2B5EF4-FFF2-40B4-BE49-F238E27FC236}">
                <a16:creationId xmlns:a16="http://schemas.microsoft.com/office/drawing/2014/main" id="{196F0538-865E-4BED-A31A-3FB31ACCD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矩形 11">
            <a:extLst>
              <a:ext uri="{FF2B5EF4-FFF2-40B4-BE49-F238E27FC236}">
                <a16:creationId xmlns:a16="http://schemas.microsoft.com/office/drawing/2014/main" id="{82D4F503-771C-4F63-A39A-8EA444D8FEB6}"/>
              </a:ext>
            </a:extLst>
          </p:cNvPr>
          <p:cNvSpPr/>
          <p:nvPr/>
        </p:nvSpPr>
        <p:spPr>
          <a:xfrm>
            <a:off x="762000" y="495865"/>
            <a:ext cx="31683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400">
                <a:solidFill>
                  <a:srgbClr val="C94025"/>
                </a:solidFill>
                <a:latin typeface="UTM Niagara" panose="02040603050506020204" pitchFamily="18" charset="0"/>
              </a:rPr>
              <a:t>Mục tiêu</a:t>
            </a:r>
            <a:endParaRPr lang="zh-CN" altLang="en-US" sz="5400" dirty="0">
              <a:solidFill>
                <a:srgbClr val="C94025"/>
              </a:solidFill>
              <a:latin typeface="UTM Niagara" panose="02040603050506020204" pitchFamily="18" charset="0"/>
            </a:endParaRPr>
          </a:p>
        </p:txBody>
      </p:sp>
      <p:sp>
        <p:nvSpPr>
          <p:cNvPr id="6" name="ĐC SHARE MIỄN PHÍ BỞI NK POWERSKILLS3">
            <a:extLst>
              <a:ext uri="{FF2B5EF4-FFF2-40B4-BE49-F238E27FC236}">
                <a16:creationId xmlns:a16="http://schemas.microsoft.com/office/drawing/2014/main" id="{8BF1CA8C-6784-4CF7-ACEF-D81C0227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57350"/>
            <a:ext cx="5791200" cy="2740164"/>
          </a:xfrm>
          <a:prstGeom prst="bevel">
            <a:avLst/>
          </a:prstGeom>
          <a:solidFill>
            <a:srgbClr val="BEE5F4"/>
          </a:solidFill>
          <a:ln w="3175">
            <a:solidFill>
              <a:srgbClr val="E6E6E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>
              <a:spcBef>
                <a:spcPct val="0"/>
              </a:spcBef>
              <a:buClrTx/>
              <a:buNone/>
            </a:pPr>
            <a:r>
              <a:rPr lang="nl-NL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những sự kiện lịch sử tiêu biểu từ 1858 đến trước chiến dịch Điện Biên Phủ 1954.</a:t>
            </a:r>
            <a:endParaRPr lang="en-US" altLang="en-US" sz="2800" b="1" kern="120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D0AE3B6B-C93B-46CB-86D4-5A139B3B0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72200" y="1247772"/>
            <a:ext cx="2971800" cy="3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 - 9Slide.vn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86642"/>
            <a:ext cx="7848600" cy="1191816"/>
          </a:xfrm>
          <a:prstGeom prst="roundRect">
            <a:avLst/>
          </a:prstGeom>
          <a:solidFill>
            <a:srgbClr val="0A4C29"/>
          </a:solidFill>
          <a:ln w="38100">
            <a:solidFill>
              <a:srgbClr val="9AA833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</a:pPr>
            <a:r>
              <a:rPr lang="nl-NL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nl-NL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dân Pháp nổ súng mở đầu xâm lược nước ta vào năm nào?</a:t>
            </a:r>
            <a:endParaRPr lang="en-US" altLang="en-US" sz="2800" b="1" kern="120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5867400" y="2724150"/>
            <a:ext cx="2454843" cy="77203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1860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5832544" y="1796087"/>
            <a:ext cx="2454843" cy="77203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1859</a:t>
            </a: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18874" y="2724150"/>
            <a:ext cx="2454842" cy="77203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1858</a:t>
            </a: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18874" y="1821391"/>
            <a:ext cx="2454842" cy="77203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1862</a:t>
            </a: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6700" y="194103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7892" y="2752920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8918" y="277726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29" y="1880084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36" y="1478458"/>
            <a:ext cx="2667938" cy="3735112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D508A8A8-48E8-45A3-B285-C9F2B77A0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80384" y="2837486"/>
            <a:ext cx="3233057" cy="2057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13BC53-93AB-4884-A960-BEADB6ADD0DE}"/>
              </a:ext>
            </a:extLst>
          </p:cNvPr>
          <p:cNvSpPr txBox="1"/>
          <p:nvPr/>
        </p:nvSpPr>
        <p:spPr>
          <a:xfrm>
            <a:off x="-2743201" y="274704"/>
            <a:ext cx="253091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khung câu hỏi để hiện vật phẩm.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0988E-6 L -0.46649 -0.157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-787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 - 9Slide.vn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130933"/>
            <a:ext cx="8686800" cy="1328023"/>
          </a:xfrm>
          <a:prstGeom prst="roundRect">
            <a:avLst/>
          </a:prstGeom>
          <a:solidFill>
            <a:srgbClr val="0A4C29"/>
          </a:solidFill>
          <a:ln w="38100">
            <a:solidFill>
              <a:srgbClr val="9AA833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Câu 2: </a:t>
            </a:r>
            <a:r>
              <a:rPr lang="en-US"/>
              <a:t>Năm 1862, Trương Định nhận chức Bình Tây Đại nguyên soái vì:</a:t>
            </a:r>
            <a:endParaRPr lang="en-US" altLang="en-US"/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397057" y="4161919"/>
            <a:ext cx="6386400" cy="91191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Định vốn rất ghét triều đình nhà Nguyễn.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62201" y="3158840"/>
            <a:ext cx="6386400" cy="91191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lại niềm tin yêu của nghĩa quân và nhân dân.</a:t>
            </a: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362200" y="2295641"/>
            <a:ext cx="6386399" cy="77203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Định ghét thực dân Pháp.</a:t>
            </a: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362200" y="1432442"/>
            <a:ext cx="6386399" cy="77203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tuân theo lệnh vua.</a:t>
            </a: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4699" y="148635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385607" y="3247578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59557" y="4395134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4699" y="229564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486351"/>
            <a:ext cx="2667938" cy="3735112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57D4FBB-6D30-487F-BFF2-CE97AD80A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>
            <a:off x="4306571" y="1752816"/>
            <a:ext cx="2497656" cy="23205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16620E3-E716-4559-A462-A2F50CE198E7}"/>
              </a:ext>
            </a:extLst>
          </p:cNvPr>
          <p:cNvSpPr txBox="1"/>
          <p:nvPr/>
        </p:nvSpPr>
        <p:spPr>
          <a:xfrm>
            <a:off x="-2743201" y="274704"/>
            <a:ext cx="253091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khung câu hỏi để hiện vật phẩm.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3</a:t>
            </a:r>
          </a:p>
        </p:txBody>
      </p:sp>
    </p:spTree>
    <p:extLst>
      <p:ext uri="{BB962C8B-B14F-4D97-AF65-F5344CB8AC3E}">
        <p14:creationId xmlns:p14="http://schemas.microsoft.com/office/powerpoint/2010/main" val="30419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-0.49132 0.0425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66" y="213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 - 9Slide.vn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1156"/>
            <a:ext cx="8991600" cy="1055608"/>
          </a:xfrm>
          <a:prstGeom prst="roundRect">
            <a:avLst/>
          </a:prstGeom>
          <a:solidFill>
            <a:srgbClr val="0A4C29"/>
          </a:solidFill>
          <a:ln w="38100">
            <a:solidFill>
              <a:srgbClr val="9AA833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Câu 3: </a:t>
            </a:r>
            <a:r>
              <a:rPr lang="en-US" sz="2800"/>
              <a:t>Tại sao sống trong điều kiện khó khăn thiếu thốn ở Nhật, nhóm thanh niên Việt Nam vẫn hăng say học tập?</a:t>
            </a:r>
            <a:endParaRPr lang="en-US" altLang="en-US" sz="2800"/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337618" y="4248366"/>
            <a:ext cx="6705601" cy="88498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Vì mong muốn xin được một công việc ổn định tại Nhật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37618" y="3267009"/>
            <a:ext cx="6705601" cy="88498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Vì mong muốn học tập xong để mau chóng sang Pháp làm việc</a:t>
            </a: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337618" y="2285651"/>
            <a:ext cx="6705600" cy="884981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Vì mong muốn học tập xong để trở về nước phục vụ cho chính quyền thực dân.</a:t>
            </a: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337618" y="1322987"/>
            <a:ext cx="6705600" cy="866287"/>
          </a:xfrm>
          <a:prstGeom prst="round2DiagRect">
            <a:avLst/>
          </a:prstGeom>
          <a:solidFill>
            <a:srgbClr val="9AA833"/>
          </a:solidFill>
          <a:ln w="38100">
            <a:solidFill>
              <a:srgbClr val="0B4C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buClrTx/>
            </a:pPr>
            <a:r>
              <a:rPr lang="en-US" sz="28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Vì mong muốn học tập xong để trở về cứu nước.</a:t>
            </a: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96200" y="338736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04108" y="1488901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59557" y="4392238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78058" y="251855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78458"/>
            <a:ext cx="2438400" cy="3735112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5E7FE563-2493-4D5E-B54B-EBAABE63F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91451" y="1488901"/>
            <a:ext cx="2167512" cy="2778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EFAE3E-85A3-47FE-B0E5-A6977861E006}"/>
              </a:ext>
            </a:extLst>
          </p:cNvPr>
          <p:cNvSpPr txBox="1"/>
          <p:nvPr/>
        </p:nvSpPr>
        <p:spPr>
          <a:xfrm>
            <a:off x="-2743201" y="274704"/>
            <a:ext cx="253091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khung câu hỏi để hiện vật phẩm.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3</a:t>
            </a:r>
          </a:p>
        </p:txBody>
      </p:sp>
    </p:spTree>
    <p:extLst>
      <p:ext uri="{BB962C8B-B14F-4D97-AF65-F5344CB8AC3E}">
        <p14:creationId xmlns:p14="http://schemas.microsoft.com/office/powerpoint/2010/main" val="37694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-0.49132 0.0425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66" y="213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30587"/>
            <a:ext cx="2366367" cy="331291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3276600" y="3943350"/>
            <a:ext cx="630912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3920021" y="3270217"/>
            <a:ext cx="735543" cy="68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4737321" y="2564283"/>
            <a:ext cx="537545" cy="733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4487046" y="1838749"/>
            <a:ext cx="668736" cy="585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3961100" y="1374510"/>
            <a:ext cx="414987" cy="353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3804180" y="170383"/>
            <a:ext cx="627266" cy="1047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2698000" y="3702436"/>
            <a:ext cx="696248" cy="11949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33960" y="1495318"/>
            <a:ext cx="792214" cy="1109100"/>
          </a:xfrm>
          <a:prstGeom prst="rect">
            <a:avLst/>
          </a:prstGeom>
        </p:spPr>
      </p:pic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124" y="467035"/>
            <a:ext cx="792214" cy="11091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5435373" y="0"/>
            <a:ext cx="3708627" cy="14465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400">
                <a:solidFill>
                  <a:srgbClr val="FFFF00"/>
                </a:solidFill>
                <a:latin typeface="UTM Showcard" panose="02040603050506020204" pitchFamily="18" charset="0"/>
                <a:ea typeface="迷你简少儿" panose="03000509000000000000" pitchFamily="65" charset="-122"/>
              </a:rPr>
              <a:t>CHINH PHỤC</a:t>
            </a:r>
          </a:p>
          <a:p>
            <a:pPr algn="ctr"/>
            <a:r>
              <a:rPr lang="en-US" altLang="zh-CN" sz="4400">
                <a:solidFill>
                  <a:srgbClr val="FFFF00"/>
                </a:solidFill>
                <a:latin typeface="UTM Showcard" panose="02040603050506020204" pitchFamily="18" charset="0"/>
                <a:ea typeface="迷你简少儿" panose="03000509000000000000" pitchFamily="65" charset="-122"/>
              </a:rPr>
              <a:t>ĐỈNH NÚI</a:t>
            </a:r>
            <a:endParaRPr lang="zh-CN" altLang="en-US" sz="4400" dirty="0">
              <a:solidFill>
                <a:srgbClr val="FFFF00"/>
              </a:solidFill>
              <a:latin typeface="UTM Showcard" panose="02040603050506020204" pitchFamily="18" charset="0"/>
              <a:ea typeface="迷你简少儿" panose="03000509000000000000" pitchFamily="65" charset="-122"/>
            </a:endParaRPr>
          </a:p>
        </p:txBody>
      </p:sp>
      <p:sp>
        <p:nvSpPr>
          <p:cNvPr id="32" name="1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3685594" y="3899997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838200">
                  <a:srgbClr val="FF0000">
                    <a:alpha val="5000"/>
                  </a:srgbClr>
                </a:glow>
              </a:effectLst>
            </a:endParaRPr>
          </a:p>
        </p:txBody>
      </p:sp>
      <p:sp>
        <p:nvSpPr>
          <p:cNvPr id="34" name="2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4509906" y="3173951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838200">
                  <a:srgbClr val="FF0000">
                    <a:alpha val="5000"/>
                  </a:srgbClr>
                </a:glow>
              </a:effectLst>
            </a:endParaRPr>
          </a:p>
        </p:txBody>
      </p:sp>
      <p:sp>
        <p:nvSpPr>
          <p:cNvPr id="35" name="3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5163907" y="2476401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838200">
                  <a:srgbClr val="FF0000">
                    <a:alpha val="5000"/>
                  </a:srgbClr>
                </a:glow>
              </a:effectLst>
            </a:endParaRPr>
          </a:p>
        </p:txBody>
      </p:sp>
      <p:sp>
        <p:nvSpPr>
          <p:cNvPr id="36" name="4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4376087" y="1616831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838200">
                  <a:srgbClr val="FF0000">
                    <a:alpha val="5000"/>
                  </a:srgbClr>
                </a:glow>
              </a:effectLst>
            </a:endParaRPr>
          </a:p>
        </p:txBody>
      </p:sp>
      <p:sp>
        <p:nvSpPr>
          <p:cNvPr id="37" name="5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3771681" y="1185091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838200">
                  <a:srgbClr val="FF0000">
                    <a:alpha val="5000"/>
                  </a:srgbClr>
                </a:glow>
              </a:effectLst>
            </a:endParaRPr>
          </a:p>
        </p:txBody>
      </p:sp>
      <p:sp>
        <p:nvSpPr>
          <p:cNvPr id="40" name="6 - 9Slide.vn">
            <a:hlinkClick r:id="rId11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4398947" y="-19036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838200">
                  <a:srgbClr val="FF0000">
                    <a:alpha val="5000"/>
                  </a:srgbClr>
                </a:glo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2743201" y="274704"/>
            <a:ext cx="253091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từng chấm tròn để qua slide theo trình tự leo núi.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15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1156"/>
            <a:ext cx="8991600" cy="1191816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Câu 1: </a:t>
            </a:r>
            <a:r>
              <a:rPr lang="nl-NL"/>
              <a:t>Nguyễn Tất Thành ra đi tìm đường cứu nước vào thời gian nào?</a:t>
            </a:r>
            <a:endParaRPr lang="en-US" altLang="en-US" sz="2800"/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717390" y="4352572"/>
            <a:ext cx="3709219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16/5/1911 </a:t>
            </a:r>
            <a:endParaRPr lang="en-US" sz="3000" b="1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717390" y="3414222"/>
            <a:ext cx="3709219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15/6/1911</a:t>
            </a:r>
            <a:endParaRPr lang="en-US" sz="3000" b="1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717390" y="2475872"/>
            <a:ext cx="3709218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6/5/1911 </a:t>
            </a:r>
            <a:endParaRPr lang="en-US" sz="3000" b="1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55123" y="1552636"/>
            <a:ext cx="3709218" cy="70037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5/6/1911 </a:t>
            </a:r>
            <a:endParaRPr lang="en-US" sz="3000" b="1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940" y="342909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066491" y="1472747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940" y="4376084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40441" y="249074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78458"/>
            <a:ext cx="2717390" cy="3735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2743201" y="274704"/>
            <a:ext cx="25309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8</a:t>
            </a:r>
          </a:p>
        </p:txBody>
      </p:sp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595849" y="2572326"/>
            <a:ext cx="1548151" cy="2372525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31" y="169231"/>
            <a:ext cx="8311138" cy="1191816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nl-NL" sz="3200"/>
              <a:t>Câu 2: </a:t>
            </a:r>
            <a:r>
              <a:rPr lang="en-US" sz="3200"/>
              <a:t>Đảng Cộng sản Việt Nam ra đời vào thời gian nào?</a:t>
            </a:r>
            <a:endParaRPr lang="en-US" altLang="en-US" sz="3200"/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366435" y="4244930"/>
            <a:ext cx="3835027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3/2/1929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331579" y="3316867"/>
            <a:ext cx="3835027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2/3/1929</a:t>
            </a: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352800" y="2381217"/>
            <a:ext cx="3835025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3/2/1930</a:t>
            </a: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352800" y="1478458"/>
            <a:ext cx="3835025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2/3/1930</a:t>
            </a: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30809" y="1598098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32001" y="2409987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18137" y="429804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21448" y="3400864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36" y="1478458"/>
            <a:ext cx="2667938" cy="373511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2743201" y="274704"/>
            <a:ext cx="25309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8</a:t>
            </a:r>
          </a:p>
        </p:txBody>
      </p:sp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130933"/>
            <a:ext cx="8686800" cy="1191816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Câu 3: Ngày kỉ niệm </a:t>
            </a:r>
            <a:r>
              <a:rPr lang="en-US"/>
              <a:t>Cách mạng tháng Tám thành công là ngày nào? </a:t>
            </a:r>
            <a:endParaRPr lang="en-US" altLang="en-US"/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54256" y="4242339"/>
            <a:ext cx="4176600" cy="83149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28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08/08/1945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19400" y="3284074"/>
            <a:ext cx="4176600" cy="836514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28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19/08/1945</a:t>
            </a: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19399" y="2326225"/>
            <a:ext cx="4176599" cy="83609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28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18/09/1945</a:t>
            </a: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19399" y="1432442"/>
            <a:ext cx="4176599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</a:pPr>
            <a:r>
              <a:rPr lang="en-US" sz="2800" b="1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18/08/1945</a:t>
            </a: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72098" y="148635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33006" y="3247578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06956" y="4395134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72098" y="229564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486351"/>
            <a:ext cx="2667938" cy="3735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2743201" y="274704"/>
            <a:ext cx="25309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 qua slide 8</a:t>
            </a:r>
          </a:p>
        </p:txBody>
      </p:sp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596</TotalTime>
  <Words>464</Words>
  <Application>Microsoft Office PowerPoint</Application>
  <PresentationFormat>On-screen Show (16:9)</PresentationFormat>
  <Paragraphs>57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Cedarville Cursive</vt:lpstr>
      <vt:lpstr>UTM Showcard</vt:lpstr>
      <vt:lpstr>UTM Niagara</vt:lpstr>
      <vt:lpstr>迷你简少儿</vt:lpstr>
      <vt:lpstr>Lilita One</vt:lpstr>
      <vt:lpstr>Calibri Light</vt:lpstr>
      <vt:lpstr>Times New Roman</vt:lpstr>
      <vt:lpstr>Montserrat Medium</vt:lpstr>
      <vt:lpstr>Calibri</vt:lpstr>
      <vt:lpstr>微软雅黑</vt:lpstr>
      <vt:lpstr>UVN Binh Duong</vt:lpstr>
      <vt:lpstr>Arial</vt:lpstr>
      <vt:lpstr>方正卡通简体</vt:lpstr>
      <vt:lpstr>Montserrat</vt:lpstr>
      <vt:lpstr>Welcome Winter!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Windows 10</cp:lastModifiedBy>
  <cp:revision>27</cp:revision>
  <dcterms:modified xsi:type="dcterms:W3CDTF">2023-06-03T08:07:56Z</dcterms:modified>
  <cp:category>9Slide.vn</cp:category>
</cp:coreProperties>
</file>