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89" r:id="rId2"/>
    <p:sldId id="258" r:id="rId3"/>
    <p:sldId id="259" r:id="rId4"/>
    <p:sldId id="260" r:id="rId5"/>
    <p:sldId id="261" r:id="rId6"/>
    <p:sldId id="276" r:id="rId7"/>
    <p:sldId id="277" r:id="rId8"/>
    <p:sldId id="278" r:id="rId9"/>
    <p:sldId id="262" r:id="rId10"/>
    <p:sldId id="279" r:id="rId11"/>
    <p:sldId id="263" r:id="rId12"/>
    <p:sldId id="280" r:id="rId13"/>
    <p:sldId id="281" r:id="rId14"/>
    <p:sldId id="282" r:id="rId15"/>
    <p:sldId id="283" r:id="rId16"/>
    <p:sldId id="264" r:id="rId17"/>
    <p:sldId id="284" r:id="rId18"/>
    <p:sldId id="285" r:id="rId19"/>
    <p:sldId id="286" r:id="rId20"/>
    <p:sldId id="287" r:id="rId21"/>
    <p:sldId id="288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27.xml"/><Relationship Id="rId1" Type="http://schemas.openxmlformats.org/officeDocument/2006/relationships/slide" Target="../slides/slide24.xml"/><Relationship Id="rId4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F2A32-DAB3-47A6-93D2-ECA14212145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25B4E-F0F7-4B75-A89B-0EE45E727CB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2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9E69A0D-2300-47BE-BDA3-66ECE3610C01}" type="parTrans" cxnId="{44C4DFAE-93DF-42B4-BA7C-21F259C60B25}">
      <dgm:prSet/>
      <dgm:spPr/>
      <dgm:t>
        <a:bodyPr/>
        <a:lstStyle/>
        <a:p>
          <a:endParaRPr lang="en-US"/>
        </a:p>
      </dgm:t>
    </dgm:pt>
    <dgm:pt modelId="{88B6361D-6E4E-49E5-989B-FAE0F05FFDAC}" type="sibTrans" cxnId="{44C4DFAE-93DF-42B4-BA7C-21F259C60B25}">
      <dgm:prSet/>
      <dgm:spPr/>
      <dgm:t>
        <a:bodyPr/>
        <a:lstStyle/>
        <a:p>
          <a:endParaRPr lang="en-US"/>
        </a:p>
      </dgm:t>
    </dgm:pt>
    <dgm:pt modelId="{2D5E12C7-5C5C-4575-8C1C-892FD2359BF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trike="noStrike" dirty="0">
              <a:latin typeface="Times New Roman" pitchFamily="18" charset="0"/>
              <a:cs typeface="Times New Roman" pitchFamily="18" charset="0"/>
            </a:rPr>
            <a:t>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38BC636-D157-4257-B6EA-6FBCC6E8AF0D}" type="parTrans" cxnId="{7EF952A4-7E53-4C05-BD15-4805F6954CC3}">
      <dgm:prSet/>
      <dgm:spPr/>
      <dgm:t>
        <a:bodyPr/>
        <a:lstStyle/>
        <a:p>
          <a:endParaRPr lang="en-US"/>
        </a:p>
      </dgm:t>
    </dgm:pt>
    <dgm:pt modelId="{01AC4DA5-13FF-486B-AEE7-A4F7497C34B5}" type="sibTrans" cxnId="{7EF952A4-7E53-4C05-BD15-4805F6954CC3}">
      <dgm:prSet/>
      <dgm:spPr/>
      <dgm:t>
        <a:bodyPr/>
        <a:lstStyle/>
        <a:p>
          <a:endParaRPr lang="en-US"/>
        </a:p>
      </dgm:t>
    </dgm:pt>
    <dgm:pt modelId="{6F87B04E-9118-43A5-AE17-F7CE20601CD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4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1713ABB-0498-45EE-B6B6-D1BDBEC60D30}" type="parTrans" cxnId="{3EF772AF-8462-4C89-99C5-51E8F2E0045F}">
      <dgm:prSet/>
      <dgm:spPr/>
      <dgm:t>
        <a:bodyPr/>
        <a:lstStyle/>
        <a:p>
          <a:endParaRPr lang="en-US"/>
        </a:p>
      </dgm:t>
    </dgm:pt>
    <dgm:pt modelId="{8B2D9DF4-BBA1-4336-856E-186FA980C846}" type="sibTrans" cxnId="{3EF772AF-8462-4C89-99C5-51E8F2E0045F}">
      <dgm:prSet/>
      <dgm:spPr/>
      <dgm:t>
        <a:bodyPr/>
        <a:lstStyle/>
        <a:p>
          <a:endParaRPr lang="en-US"/>
        </a:p>
      </dgm:t>
    </dgm:pt>
    <dgm:pt modelId="{F35C0485-04B3-4927-AD1D-B42D8259DFC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1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939A293-DE14-40B9-ABD5-4FA78A2836CB}" type="sibTrans" cxnId="{3C8812F2-ADC8-461D-A2A8-C808ECC0E8D3}">
      <dgm:prSet/>
      <dgm:spPr/>
      <dgm:t>
        <a:bodyPr/>
        <a:lstStyle/>
        <a:p>
          <a:endParaRPr lang="en-US"/>
        </a:p>
      </dgm:t>
    </dgm:pt>
    <dgm:pt modelId="{A8369FC6-2A43-4CAE-8CA9-5157715DDD63}" type="parTrans" cxnId="{3C8812F2-ADC8-461D-A2A8-C808ECC0E8D3}">
      <dgm:prSet/>
      <dgm:spPr/>
      <dgm:t>
        <a:bodyPr/>
        <a:lstStyle/>
        <a:p>
          <a:endParaRPr lang="en-US"/>
        </a:p>
      </dgm:t>
    </dgm:pt>
    <dgm:pt modelId="{8D258683-75DA-4AE2-B424-AEF978DAD6A4}" type="pres">
      <dgm:prSet presAssocID="{E27F2A32-DAB3-47A6-93D2-ECA14212145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1DA9CF-52D0-476C-9F49-7DC74100EA53}" type="pres">
      <dgm:prSet presAssocID="{E27F2A32-DAB3-47A6-93D2-ECA142121456}" presName="diamond" presStyleLbl="bgShp" presStyleIdx="0" presStyleCnt="1"/>
      <dgm:spPr/>
    </dgm:pt>
    <dgm:pt modelId="{8F524AC0-8299-471E-969C-0BC38456588D}" type="pres">
      <dgm:prSet presAssocID="{E27F2A32-DAB3-47A6-93D2-ECA1421214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EC8038-9BEA-41D2-9494-85428DBEF164}" type="pres">
      <dgm:prSet presAssocID="{E27F2A32-DAB3-47A6-93D2-ECA1421214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5E586-B6BF-431F-8B4C-19A9F3FCDD80}" type="pres">
      <dgm:prSet presAssocID="{E27F2A32-DAB3-47A6-93D2-ECA1421214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73D395-9488-4499-9A03-6592E3CF81AB}" type="pres">
      <dgm:prSet presAssocID="{E27F2A32-DAB3-47A6-93D2-ECA142121456}" presName="quad4" presStyleLbl="node1" presStyleIdx="3" presStyleCnt="4" custLinFactNeighborX="962" custLinFactNeighborY="2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F952A4-7E53-4C05-BD15-4805F6954CC3}" srcId="{E27F2A32-DAB3-47A6-93D2-ECA142121456}" destId="{2D5E12C7-5C5C-4575-8C1C-892FD2359BF6}" srcOrd="2" destOrd="0" parTransId="{938BC636-D157-4257-B6EA-6FBCC6E8AF0D}" sibTransId="{01AC4DA5-13FF-486B-AEE7-A4F7497C34B5}"/>
    <dgm:cxn modelId="{3EF772AF-8462-4C89-99C5-51E8F2E0045F}" srcId="{E27F2A32-DAB3-47A6-93D2-ECA142121456}" destId="{6F87B04E-9118-43A5-AE17-F7CE20601CD2}" srcOrd="3" destOrd="0" parTransId="{61713ABB-0498-45EE-B6B6-D1BDBEC60D30}" sibTransId="{8B2D9DF4-BBA1-4336-856E-186FA980C846}"/>
    <dgm:cxn modelId="{38F77FA2-2AAD-4F23-B25A-D25C4E6183C5}" type="presOf" srcId="{E27F2A32-DAB3-47A6-93D2-ECA142121456}" destId="{8D258683-75DA-4AE2-B424-AEF978DAD6A4}" srcOrd="0" destOrd="0" presId="urn:microsoft.com/office/officeart/2005/8/layout/matrix3"/>
    <dgm:cxn modelId="{4EEB085F-727B-4EA4-A9E6-06E118B67736}" type="presOf" srcId="{F35C0485-04B3-4927-AD1D-B42D8259DFC6}" destId="{8F524AC0-8299-471E-969C-0BC38456588D}" srcOrd="0" destOrd="0" presId="urn:microsoft.com/office/officeart/2005/8/layout/matrix3"/>
    <dgm:cxn modelId="{0B16212A-13A3-4D8E-9194-668A92D1CC33}" type="presOf" srcId="{6F87B04E-9118-43A5-AE17-F7CE20601CD2}" destId="{6C73D395-9488-4499-9A03-6592E3CF81AB}" srcOrd="0" destOrd="0" presId="urn:microsoft.com/office/officeart/2005/8/layout/matrix3"/>
    <dgm:cxn modelId="{44C4DFAE-93DF-42B4-BA7C-21F259C60B25}" srcId="{E27F2A32-DAB3-47A6-93D2-ECA142121456}" destId="{69D25B4E-F0F7-4B75-A89B-0EE45E727CB5}" srcOrd="1" destOrd="0" parTransId="{99E69A0D-2300-47BE-BDA3-66ECE3610C01}" sibTransId="{88B6361D-6E4E-49E5-989B-FAE0F05FFDAC}"/>
    <dgm:cxn modelId="{5DD39C9B-75F2-4004-A4AB-B2AF266F6E6A}" type="presOf" srcId="{2D5E12C7-5C5C-4575-8C1C-892FD2359BF6}" destId="{74B5E586-B6BF-431F-8B4C-19A9F3FCDD80}" srcOrd="0" destOrd="0" presId="urn:microsoft.com/office/officeart/2005/8/layout/matrix3"/>
    <dgm:cxn modelId="{6C409034-172D-4B63-AA82-2AEBF25EFBA5}" type="presOf" srcId="{69D25B4E-F0F7-4B75-A89B-0EE45E727CB5}" destId="{9EEC8038-9BEA-41D2-9494-85428DBEF164}" srcOrd="0" destOrd="0" presId="urn:microsoft.com/office/officeart/2005/8/layout/matrix3"/>
    <dgm:cxn modelId="{3C8812F2-ADC8-461D-A2A8-C808ECC0E8D3}" srcId="{E27F2A32-DAB3-47A6-93D2-ECA142121456}" destId="{F35C0485-04B3-4927-AD1D-B42D8259DFC6}" srcOrd="0" destOrd="0" parTransId="{A8369FC6-2A43-4CAE-8CA9-5157715DDD63}" sibTransId="{5939A293-DE14-40B9-ABD5-4FA78A2836CB}"/>
    <dgm:cxn modelId="{34C33797-7202-4EA2-81E3-4A30F494ED59}" type="presParOf" srcId="{8D258683-75DA-4AE2-B424-AEF978DAD6A4}" destId="{981DA9CF-52D0-476C-9F49-7DC74100EA53}" srcOrd="0" destOrd="0" presId="urn:microsoft.com/office/officeart/2005/8/layout/matrix3"/>
    <dgm:cxn modelId="{6E4E296F-319B-453A-9063-6B4216A70936}" type="presParOf" srcId="{8D258683-75DA-4AE2-B424-AEF978DAD6A4}" destId="{8F524AC0-8299-471E-969C-0BC38456588D}" srcOrd="1" destOrd="0" presId="urn:microsoft.com/office/officeart/2005/8/layout/matrix3"/>
    <dgm:cxn modelId="{FB09CFFB-E73F-459F-A9C8-1806E3DDF548}" type="presParOf" srcId="{8D258683-75DA-4AE2-B424-AEF978DAD6A4}" destId="{9EEC8038-9BEA-41D2-9494-85428DBEF164}" srcOrd="2" destOrd="0" presId="urn:microsoft.com/office/officeart/2005/8/layout/matrix3"/>
    <dgm:cxn modelId="{E0FB8D45-8662-4140-B057-0F20B2831568}" type="presParOf" srcId="{8D258683-75DA-4AE2-B424-AEF978DAD6A4}" destId="{74B5E586-B6BF-431F-8B4C-19A9F3FCDD80}" srcOrd="3" destOrd="0" presId="urn:microsoft.com/office/officeart/2005/8/layout/matrix3"/>
    <dgm:cxn modelId="{FA4CF269-94D9-493E-8CAC-69990BF02E16}" type="presParOf" srcId="{8D258683-75DA-4AE2-B424-AEF978DAD6A4}" destId="{6C73D395-9488-4499-9A03-6592E3CF81A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A9CF-52D0-476C-9F49-7DC74100EA53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4AC0-8299-471E-969C-0BC38456588D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>
        <a:off x="1479451" y="463451"/>
        <a:ext cx="1430218" cy="1430218"/>
      </dsp:txXfrm>
    </dsp:sp>
    <dsp:sp modelId="{9EEC8038-9BEA-41D2-9494-85428DBEF164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2</a:t>
          </a:r>
        </a:p>
      </dsp:txBody>
      <dsp:txXfrm>
        <a:off x="3186331" y="463451"/>
        <a:ext cx="1430218" cy="1430218"/>
      </dsp:txXfrm>
    </dsp:sp>
    <dsp:sp modelId="{74B5E586-B6BF-431F-8B4C-19A9F3FCDD80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strike="noStrike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>
        <a:off x="1479451" y="2170331"/>
        <a:ext cx="1430218" cy="1430218"/>
      </dsp:txXfrm>
    </dsp:sp>
    <dsp:sp modelId="{6C73D395-9488-4499-9A03-6592E3CF81AB}">
      <dsp:nvSpPr>
        <dsp:cNvPr id="0" name=""/>
        <dsp:cNvSpPr/>
      </dsp:nvSpPr>
      <dsp:spPr>
        <a:xfrm>
          <a:off x="3124207" y="2133598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4</a:t>
          </a:r>
        </a:p>
      </dsp:txBody>
      <dsp:txXfrm>
        <a:off x="3201578" y="2210969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AEA7-A232-4040-A8AF-B7D9D69247E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0CE1-1ED9-4A04-8C45-AFBD312F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0C8165-AB1A-464E-A57C-1ED447EC07AC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9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2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6073-1A6D-497E-94DF-7D328D62D37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098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Luật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Bảo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vệ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sóc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dục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endParaRPr lang="en-US" sz="5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320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59" name="Picture 3" descr="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D1F9">
                  <a:alpha val="39000"/>
                </a:srgbClr>
              </a:gs>
              <a:gs pos="50000">
                <a:schemeClr val="bg1"/>
              </a:gs>
              <a:gs pos="100000">
                <a:srgbClr val="FBD1F9">
                  <a:alpha val="39000"/>
                </a:srgbClr>
              </a:gs>
            </a:gsLst>
            <a:lin ang="5400000" scaled="1"/>
          </a:gradFill>
          <a:ln w="88900">
            <a:pattFill prst="sphere">
              <a:fgClr>
                <a:srgbClr val="DD1DB8"/>
              </a:fgClr>
              <a:bgClr>
                <a:schemeClr val="bg2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WordArt 5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001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9933FF"/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Tìm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hiểu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9933FF"/>
                </a:solidFill>
                <a:cs typeface="Times New Roman" panose="02020603050405020304" pitchFamily="18" charset="0"/>
              </a:rPr>
              <a:t>bài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9933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0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827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43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2">
                  <a:alpha val="39000"/>
                </a:schemeClr>
              </a:gs>
              <a:gs pos="50000">
                <a:schemeClr val="bg1"/>
              </a:gs>
              <a:gs pos="100000">
                <a:schemeClr val="bg2">
                  <a:alpha val="39000"/>
                </a:schemeClr>
              </a:gs>
            </a:gsLst>
            <a:lin ang="5400000" scaled="1"/>
          </a:gradFill>
          <a:ln w="88900">
            <a:pattFill prst="sphere">
              <a:fgClr>
                <a:srgbClr val="DD1DB8"/>
              </a:fgClr>
              <a:bgClr>
                <a:schemeClr val="bg2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cs typeface="Times New Roman" panose="02020603050405020304" pitchFamily="18" charset="0"/>
            </a:endParaRP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53704" y="381000"/>
            <a:ext cx="838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nl-NL" altLang="en-US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Những điều luật nào trong bài nêu lên quyền của trẻ em Việt Nam?</a:t>
            </a:r>
            <a:r>
              <a:rPr lang="en-US" altLang="en-US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81000" y="3429000"/>
            <a:ext cx="838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nl-NL" altLang="en-US" sz="4800" b="1" dirty="0">
                <a:cs typeface="Times New Roman" panose="02020603050405020304" pitchFamily="18" charset="0"/>
              </a:rPr>
              <a:t>- Những điều luật nào trong bài nêu lên quyền của trẻ em Việt Nam là điều 15, 16, 17</a:t>
            </a:r>
            <a:endParaRPr lang="en-US" altLang="en-US" sz="4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AF9FC">
                  <a:alpha val="67999"/>
                </a:srgbClr>
              </a:gs>
              <a:gs pos="100000">
                <a:srgbClr val="FFFFFF"/>
              </a:gs>
            </a:gsLst>
            <a:lin ang="5400000" scaled="1"/>
          </a:gradFill>
          <a:ln w="76200" cmpd="tri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152400" y="166568"/>
            <a:ext cx="88392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nl-NL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Đặt tên cho mỗi điều luật nói trên 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15,16,17 )</a:t>
            </a:r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en-US" sz="4400" b="1" dirty="0"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r>
              <a:rPr lang="en-US" altLang="en-US" sz="4400" b="1" dirty="0"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cs typeface="Times New Roman" panose="02020603050405020304" pitchFamily="18" charset="0"/>
              </a:rPr>
              <a:t> 15: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chăm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sóc</a:t>
            </a:r>
            <a:r>
              <a:rPr lang="en-US" altLang="en-US" sz="4400" b="1" dirty="0"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bảo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vệ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sức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khỏe</a:t>
            </a:r>
            <a:r>
              <a:rPr lang="en-US" altLang="en-US" sz="44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400" b="1" dirty="0"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cs typeface="Times New Roman" panose="02020603050405020304" pitchFamily="18" charset="0"/>
              </a:rPr>
              <a:t> 16: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400" b="1" dirty="0"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cs typeface="Times New Roman" panose="02020603050405020304" pitchFamily="18" charset="0"/>
              </a:rPr>
              <a:t> 17: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vui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giải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trí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82968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8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8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 algn="ctr">
            <a:solidFill>
              <a:srgbClr val="DD1D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93" name="Text Box 105"/>
          <p:cNvSpPr txBox="1">
            <a:spLocks noChangeArrowheads="1"/>
          </p:cNvSpPr>
          <p:nvPr/>
        </p:nvSpPr>
        <p:spPr bwMode="auto">
          <a:xfrm>
            <a:off x="304800" y="1143000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luật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bổn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phận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cs typeface="Times New Roman" panose="02020603050405020304" pitchFamily="18" charset="0"/>
              </a:rPr>
              <a:t>?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37995" name="Text Box 107"/>
          <p:cNvSpPr txBox="1">
            <a:spLocks noChangeArrowheads="1"/>
          </p:cNvSpPr>
          <p:nvPr/>
        </p:nvSpPr>
        <p:spPr bwMode="auto">
          <a:xfrm>
            <a:off x="609600" y="2695039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21</a:t>
            </a:r>
          </a:p>
        </p:txBody>
      </p:sp>
      <p:sp>
        <p:nvSpPr>
          <p:cNvPr id="37996" name="Rectangle 108"/>
          <p:cNvSpPr>
            <a:spLocks noChangeArrowheads="1"/>
          </p:cNvSpPr>
          <p:nvPr/>
        </p:nvSpPr>
        <p:spPr bwMode="auto">
          <a:xfrm>
            <a:off x="304800" y="3838039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 err="1"/>
              <a:t>Nêu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những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bổn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phận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của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trẻ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em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được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quy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định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trong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luật</a:t>
            </a:r>
            <a:r>
              <a:rPr lang="en-US" alt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1216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2362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53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13841"/>
            <a:ext cx="8686800" cy="332496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40140" y="1479598"/>
            <a:ext cx="838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1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53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8001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127000" cap="rnd" algn="ctr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126432"/>
      </p:ext>
    </p:extLst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53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8001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  <a:headEnd/>
                <a:tailE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127000" cap="rnd" algn="ctr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8305800" cy="3390900"/>
          </a:xfrm>
          <a:prstGeom prst="rect">
            <a:avLst/>
          </a:prstGeom>
          <a:gradFill rotWithShape="1">
            <a:gsLst>
              <a:gs pos="0">
                <a:srgbClr val="FEE6F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CC"/>
                </a:solidFill>
              </a:rPr>
              <a:t>Đọc giọng thông báo rõ ràng, ngắt giọng làm rõ từng điều luật, từng khoản mục</a:t>
            </a:r>
          </a:p>
        </p:txBody>
      </p:sp>
    </p:spTree>
    <p:extLst>
      <p:ext uri="{BB962C8B-B14F-4D97-AF65-F5344CB8AC3E}">
        <p14:creationId xmlns:p14="http://schemas.microsoft.com/office/powerpoint/2010/main" val="1529264076"/>
      </p:ext>
    </p:extLst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4000" b="1"/>
              <a:t>* Điều 21: Trẻ em có bổn phận sau đây: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000" b="1"/>
              <a:t>Yêu quý, kính trọng, hiếu thảo với ông bà, cha mẹ; kính trọng thầy giáo, cô giáo; lễ phép với người lớn, thương yêu em nhỏ; đoàn kết với bạn bè; giúp đỡ người già yếu, người khuyết tật, tàn tật, người gặp hoàn cảnh khó khăn theo khả năng của mình </a:t>
            </a:r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533400" y="2057400"/>
            <a:ext cx="655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3124200" y="2752725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>
            <a:off x="1543050" y="33528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6472238" y="33528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2362200" y="3886200"/>
            <a:ext cx="1866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>
            <a:off x="6824663" y="3967163"/>
            <a:ext cx="17097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8" grpId="0" animBg="1"/>
      <p:bldP spid="271369" grpId="0" animBg="1"/>
      <p:bldP spid="271370" grpId="0" animBg="1"/>
      <p:bldP spid="271371" grpId="0" animBg="1"/>
      <p:bldP spid="271372" grpId="0" animBg="1"/>
      <p:bldP spid="2713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91000"/>
            <a:ext cx="2219325" cy="20669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87680" y="1905000"/>
            <a:ext cx="6858000" cy="2971800"/>
          </a:xfrm>
          <a:prstGeom prst="cloudCallout">
            <a:avLst>
              <a:gd name="adj1" fmla="val 44150"/>
              <a:gd name="adj2" fmla="val 873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3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/>
              <a:t>2. Chăm chỉ học tập, giữ gìn vệ sinh , rèn luyện thân thể , thực hiện trật tự công cộng và an toàn giao thông, giữ gìn của công, tôn trọng tài sản của người khác, bảo vệ môi trường.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/>
              <a:t>3. Yêu lao động , giúp đỡ gia đình làm những việc vừa sức mình.</a:t>
            </a:r>
          </a:p>
        </p:txBody>
      </p:sp>
      <p:sp>
        <p:nvSpPr>
          <p:cNvPr id="272387" name="Line 3"/>
          <p:cNvSpPr>
            <a:spLocks noChangeShapeType="1"/>
          </p:cNvSpPr>
          <p:nvPr/>
        </p:nvSpPr>
        <p:spPr bwMode="auto">
          <a:xfrm>
            <a:off x="609600" y="1219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8" name="Line 4"/>
          <p:cNvSpPr>
            <a:spLocks noChangeShapeType="1"/>
          </p:cNvSpPr>
          <p:nvPr/>
        </p:nvSpPr>
        <p:spPr bwMode="auto">
          <a:xfrm>
            <a:off x="304800" y="19050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9" name="Line 5"/>
          <p:cNvSpPr>
            <a:spLocks noChangeShapeType="1"/>
          </p:cNvSpPr>
          <p:nvPr/>
        </p:nvSpPr>
        <p:spPr bwMode="auto">
          <a:xfrm>
            <a:off x="5181600" y="1295400"/>
            <a:ext cx="1609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5133975" y="1919288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381000" y="32766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4495800" y="32766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4267200" y="39624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4210050" y="4962525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>
            <a:off x="552450" y="4924425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/>
      <p:bldP spid="272388" grpId="0" animBg="1"/>
      <p:bldP spid="272389" grpId="0" animBg="1"/>
      <p:bldP spid="272390" grpId="0" animBg="1"/>
      <p:bldP spid="272391" grpId="0" animBg="1"/>
      <p:bldP spid="272392" grpId="0" animBg="1"/>
      <p:bldP spid="272393" grpId="0" animBg="1"/>
      <p:bldP spid="272394" grpId="0" animBg="1"/>
      <p:bldP spid="2723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3200" b="1"/>
              <a:t>* Điều 21: Trẻ em có bổn phận sau đây: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b="1">
                <a:solidFill>
                  <a:srgbClr val="FF0000"/>
                </a:solidFill>
              </a:rPr>
              <a:t>Yêu quý, kính trọng, hiếu thảo</a:t>
            </a:r>
            <a:r>
              <a:rPr lang="en-US" altLang="en-US" sz="3200" b="1"/>
              <a:t> với ông bà, cha mẹ; </a:t>
            </a:r>
            <a:r>
              <a:rPr lang="en-US" altLang="en-US" sz="3200" b="1">
                <a:solidFill>
                  <a:srgbClr val="FF0000"/>
                </a:solidFill>
              </a:rPr>
              <a:t>kính trọng</a:t>
            </a:r>
            <a:r>
              <a:rPr lang="en-US" altLang="en-US" sz="3200" b="1"/>
              <a:t> thầy giáo, cô giáo; </a:t>
            </a:r>
            <a:r>
              <a:rPr lang="en-US" altLang="en-US" sz="3200" b="1">
                <a:solidFill>
                  <a:srgbClr val="FF0000"/>
                </a:solidFill>
              </a:rPr>
              <a:t>lễ phép</a:t>
            </a:r>
            <a:r>
              <a:rPr lang="en-US" altLang="en-US" sz="3200" b="1"/>
              <a:t> với người lớn, </a:t>
            </a:r>
            <a:r>
              <a:rPr lang="en-US" altLang="en-US" sz="3200" b="1">
                <a:solidFill>
                  <a:srgbClr val="FF0000"/>
                </a:solidFill>
              </a:rPr>
              <a:t>thương yêu</a:t>
            </a:r>
            <a:r>
              <a:rPr lang="en-US" altLang="en-US" sz="3200" b="1"/>
              <a:t> em nhỏ; </a:t>
            </a:r>
            <a:r>
              <a:rPr lang="en-US" altLang="en-US" sz="3200" b="1">
                <a:solidFill>
                  <a:srgbClr val="FF0000"/>
                </a:solidFill>
              </a:rPr>
              <a:t>đoàn kết</a:t>
            </a:r>
            <a:r>
              <a:rPr lang="en-US" altLang="en-US" sz="3200" b="1"/>
              <a:t> với bạn bè; </a:t>
            </a:r>
            <a:r>
              <a:rPr lang="en-US" altLang="en-US" sz="3200" b="1">
                <a:solidFill>
                  <a:srgbClr val="FF0000"/>
                </a:solidFill>
              </a:rPr>
              <a:t>giúp đỡ</a:t>
            </a:r>
            <a:r>
              <a:rPr lang="en-US" altLang="en-US" sz="3200" b="1"/>
              <a:t> người già yếu, người khuyết tật, tàn tật, người gặp hoàn cảnh khó khăn theo khả năng của mình</a:t>
            </a:r>
            <a:r>
              <a:rPr lang="en-US" altLang="en-US" sz="4000" b="1"/>
              <a:t>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0" y="3767138"/>
            <a:ext cx="91440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2. </a:t>
            </a:r>
            <a:r>
              <a:rPr lang="en-US" altLang="en-US" sz="3200" b="1">
                <a:solidFill>
                  <a:srgbClr val="FF0000"/>
                </a:solidFill>
              </a:rPr>
              <a:t>Chăm chỉ</a:t>
            </a:r>
            <a:r>
              <a:rPr lang="en-US" altLang="en-US" sz="3200" b="1"/>
              <a:t> học tập, giữ gìn vệ sinh , </a:t>
            </a:r>
            <a:r>
              <a:rPr lang="en-US" altLang="en-US" sz="3200" b="1">
                <a:solidFill>
                  <a:srgbClr val="FF0000"/>
                </a:solidFill>
              </a:rPr>
              <a:t>rèn luyện</a:t>
            </a:r>
            <a:r>
              <a:rPr lang="en-US" altLang="en-US" sz="3200" b="1"/>
              <a:t> thân thể , </a:t>
            </a:r>
            <a:r>
              <a:rPr lang="en-US" altLang="en-US" sz="3200" b="1">
                <a:solidFill>
                  <a:srgbClr val="FF0000"/>
                </a:solidFill>
              </a:rPr>
              <a:t>thực hiện</a:t>
            </a:r>
            <a:r>
              <a:rPr lang="en-US" altLang="en-US" sz="3200" b="1"/>
              <a:t> trật tự công cộng và an toàn giao thông, </a:t>
            </a:r>
            <a:r>
              <a:rPr lang="en-US" altLang="en-US" sz="3200" b="1">
                <a:solidFill>
                  <a:srgbClr val="FF0000"/>
                </a:solidFill>
              </a:rPr>
              <a:t>giữ gìn</a:t>
            </a:r>
            <a:r>
              <a:rPr lang="en-US" altLang="en-US" sz="3200" b="1"/>
              <a:t> của công, </a:t>
            </a:r>
            <a:r>
              <a:rPr lang="en-US" altLang="en-US" sz="3200" b="1">
                <a:solidFill>
                  <a:srgbClr val="FF0000"/>
                </a:solidFill>
              </a:rPr>
              <a:t>tôn trọng</a:t>
            </a:r>
            <a:r>
              <a:rPr lang="en-US" altLang="en-US" sz="3200" b="1"/>
              <a:t> tài sản của người khác, </a:t>
            </a:r>
            <a:r>
              <a:rPr lang="en-US" altLang="en-US" sz="3200" b="1">
                <a:solidFill>
                  <a:srgbClr val="FF0000"/>
                </a:solidFill>
              </a:rPr>
              <a:t>bảo vệ</a:t>
            </a:r>
            <a:r>
              <a:rPr lang="en-US" altLang="en-US" sz="3200" b="1"/>
              <a:t> môi trường.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3. </a:t>
            </a:r>
            <a:r>
              <a:rPr lang="en-US" altLang="en-US" sz="3200" b="1">
                <a:solidFill>
                  <a:srgbClr val="FF0000"/>
                </a:solidFill>
              </a:rPr>
              <a:t>Yêu </a:t>
            </a:r>
            <a:r>
              <a:rPr lang="en-US" altLang="en-US" sz="3200" b="1"/>
              <a:t>lao động , </a:t>
            </a:r>
            <a:r>
              <a:rPr lang="en-US" altLang="en-US" sz="3200" b="1">
                <a:solidFill>
                  <a:srgbClr val="FF0000"/>
                </a:solidFill>
              </a:rPr>
              <a:t>giúp đỡ</a:t>
            </a:r>
            <a:r>
              <a:rPr lang="en-US" altLang="en-US" sz="3200" b="1"/>
              <a:t> gia đình làm những việc vừa sức mình.</a:t>
            </a:r>
          </a:p>
        </p:txBody>
      </p:sp>
    </p:spTree>
    <p:extLst>
      <p:ext uri="{BB962C8B-B14F-4D97-AF65-F5344CB8AC3E}">
        <p14:creationId xmlns:p14="http://schemas.microsoft.com/office/powerpoint/2010/main" val="1208801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57200"/>
            <a:ext cx="617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2862239"/>
              </p:ext>
            </p:extLst>
          </p:nvPr>
        </p:nvGraphicFramePr>
        <p:xfrm>
          <a:off x="13716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1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7377"/>
            <a:ext cx="8485909" cy="1175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409" y="145129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01" y="1443224"/>
            <a:ext cx="157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617" y="1443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09" y="221329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,…………..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109" y="3429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109" y="4876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………....,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ight Arrow 9">
            <a:hlinkClick r:id="rId2" action="ppaction://hlinksldjump"/>
          </p:cNvPr>
          <p:cNvSpPr/>
          <p:nvPr/>
        </p:nvSpPr>
        <p:spPr>
          <a:xfrm rot="10800000">
            <a:off x="7697288" y="6180318"/>
            <a:ext cx="9135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65278 0.122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5 0.36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901 0.511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1220"/>
            <a:ext cx="8669847" cy="2697162"/>
          </a:xfrm>
        </p:spPr>
        <p:txBody>
          <a:bodyPr>
            <a:normAutofit/>
          </a:bodyPr>
          <a:lstStyle/>
          <a:p>
            <a:pPr algn="just"/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955" y="275732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4" y="2881794"/>
            <a:ext cx="648772" cy="700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1982" y="455940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28313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597586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 rot="10588710">
            <a:off x="7391400" y="5975866"/>
            <a:ext cx="106680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09" y="381000"/>
            <a:ext cx="5715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4953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543800" y="58674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5867400" cy="4019550"/>
          </a:xfrm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45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696200" y="6172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33" y="-454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17030"/>
          <a:stretch/>
        </p:blipFill>
        <p:spPr>
          <a:xfrm>
            <a:off x="658091" y="4724400"/>
            <a:ext cx="1870364" cy="16002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90600" y="304800"/>
            <a:ext cx="8153401" cy="4114800"/>
          </a:xfrm>
          <a:prstGeom prst="cloudCallout">
            <a:avLst>
              <a:gd name="adj1" fmla="val -29743"/>
              <a:gd name="adj2" fmla="val 1041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…………….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480569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83099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7467600" y="57150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6666 -0.182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7" grpId="1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91" y="304800"/>
            <a:ext cx="88011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39446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A. 5 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310732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4 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81520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C. 3 ý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7391400" y="57912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313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159190" y="510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696200" y="59436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991600" cy="559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khênh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rích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8912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096000" cy="4019550"/>
          </a:xfrm>
        </p:spPr>
      </p:pic>
      <p:sp>
        <p:nvSpPr>
          <p:cNvPr id="5" name="TextBox 4"/>
          <p:cNvSpPr txBox="1"/>
          <p:nvPr/>
        </p:nvSpPr>
        <p:spPr>
          <a:xfrm>
            <a:off x="990600" y="4800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/>
              <a:t>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467600" y="60198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219200"/>
            <a:ext cx="6934200" cy="3276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Cảm</a:t>
            </a:r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ơn</a:t>
            </a:r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cá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em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9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“Theo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3" t="6124"/>
          <a:stretch/>
        </p:blipFill>
        <p:spPr>
          <a:xfrm rot="5400000">
            <a:off x="2705100" y="2019300"/>
            <a:ext cx="3733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87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0" y="609600"/>
            <a:ext cx="1882140" cy="1981200"/>
          </a:xfr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0969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-1" y="-41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45200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5080000"/>
            <a:ext cx="14446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4300"/>
            <a:ext cx="17684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1750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931863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2036763" y="752770"/>
            <a:ext cx="4648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TẬP ĐỌC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1919810" y="2424059"/>
            <a:ext cx="6332584" cy="23215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Luật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Bảo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vệ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sóc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340052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6858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DDDDDD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Luyện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đọc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39" name="Picture 3" descr="WhitecornerFlower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0" cy="3048000"/>
          </a:xfrm>
        </p:spPr>
      </p:pic>
      <p:pic>
        <p:nvPicPr>
          <p:cNvPr id="14340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3" name="Text Box 93"/>
          <p:cNvSpPr txBox="1">
            <a:spLocks noChangeArrowheads="1"/>
          </p:cNvSpPr>
          <p:nvPr/>
        </p:nvSpPr>
        <p:spPr bwMode="auto">
          <a:xfrm>
            <a:off x="2590800" y="2133600"/>
            <a:ext cx="36766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 dirty="0" err="1"/>
              <a:t>sức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khoẻ</a:t>
            </a:r>
            <a:endParaRPr lang="en-US" altLang="en-US" sz="4000" b="1" dirty="0"/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 dirty="0" err="1"/>
              <a:t>giữ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gìn</a:t>
            </a:r>
            <a:endParaRPr lang="en-US" altLang="en-US" sz="4000" b="1" dirty="0"/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 dirty="0" err="1"/>
              <a:t>lễ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phép</a:t>
            </a:r>
            <a:endParaRPr lang="en-US" altLang="en-US" sz="4000" b="1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4000" b="1" dirty="0"/>
              <a:t>-   </a:t>
            </a:r>
            <a:r>
              <a:rPr lang="en-US" altLang="en-US" sz="4000" b="1" dirty="0" err="1"/>
              <a:t>tài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sản</a:t>
            </a:r>
            <a:r>
              <a:rPr lang="en-US" altLang="en-US" sz="4000" dirty="0"/>
              <a:t> </a:t>
            </a:r>
          </a:p>
        </p:txBody>
      </p:sp>
      <p:sp>
        <p:nvSpPr>
          <p:cNvPr id="15367" name="Text Box 103"/>
          <p:cNvSpPr txBox="1">
            <a:spLocks noChangeArrowheads="1"/>
          </p:cNvSpPr>
          <p:nvPr/>
        </p:nvSpPr>
        <p:spPr bwMode="auto">
          <a:xfrm>
            <a:off x="2867025" y="685800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đọc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3302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1139</Words>
  <Application>Microsoft Office PowerPoint</Application>
  <PresentationFormat>On-screen Show (4:3)</PresentationFormat>
  <Paragraphs>96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 Khởi động.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2: Trẻ em có quyền được vui chơi, giải trí lành mạnh, được hoạt động văn hóa, nghệ thuật, thể dục, thể thao, du lịch phù hợp với lứa tuổi.</vt:lpstr>
      <vt:lpstr>PowerPoint Presentation</vt:lpstr>
      <vt:lpstr>PowerPoint Presentation</vt:lpstr>
      <vt:lpstr>Câu hỏi 3: </vt:lpstr>
      <vt:lpstr>Câu hỏi 4: Trong điều 21 trong bài bổn phận của trẻ em gồm bao nhiêu ý?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Windows User</cp:lastModifiedBy>
  <cp:revision>52</cp:revision>
  <dcterms:created xsi:type="dcterms:W3CDTF">2017-09-09T00:17:23Z</dcterms:created>
  <dcterms:modified xsi:type="dcterms:W3CDTF">2023-04-23T07:39:27Z</dcterms:modified>
</cp:coreProperties>
</file>