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2"/>
  </p:notesMasterIdLst>
  <p:sldIdLst>
    <p:sldId id="316" r:id="rId2"/>
    <p:sldId id="318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312" r:id="rId17"/>
    <p:sldId id="275" r:id="rId18"/>
    <p:sldId id="278" r:id="rId19"/>
    <p:sldId id="279" r:id="rId20"/>
    <p:sldId id="280" r:id="rId21"/>
    <p:sldId id="281" r:id="rId22"/>
    <p:sldId id="282" r:id="rId23"/>
    <p:sldId id="276" r:id="rId24"/>
    <p:sldId id="277" r:id="rId25"/>
    <p:sldId id="283" r:id="rId26"/>
    <p:sldId id="313" r:id="rId27"/>
    <p:sldId id="284" r:id="rId28"/>
    <p:sldId id="285" r:id="rId29"/>
    <p:sldId id="287" r:id="rId30"/>
    <p:sldId id="286" r:id="rId31"/>
    <p:sldId id="288" r:id="rId32"/>
    <p:sldId id="289" r:id="rId33"/>
    <p:sldId id="304" r:id="rId34"/>
    <p:sldId id="293" r:id="rId35"/>
    <p:sldId id="291" r:id="rId36"/>
    <p:sldId id="296" r:id="rId37"/>
    <p:sldId id="297" r:id="rId38"/>
    <p:sldId id="292" r:id="rId39"/>
    <p:sldId id="294" r:id="rId40"/>
    <p:sldId id="295" r:id="rId41"/>
  </p:sldIdLst>
  <p:sldSz cx="118872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D70"/>
    <a:srgbClr val="F7D77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822" y="186"/>
      </p:cViewPr>
      <p:guideLst>
        <p:guide orient="horz" pos="2160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14CC46-84C9-4325-8A01-26A9C3ADA7D8}" type="datetimeFigureOut">
              <a:rPr lang="en-US"/>
              <a:pPr>
                <a:defRPr/>
              </a:pPr>
              <a:t>4/2/2023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361DAC-9A71-48C1-A881-BD3DBF9DE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3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685800"/>
            <a:ext cx="5943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50180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60B880-63AE-4AAC-A4DD-7A959102AD6B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4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43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62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13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81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7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0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65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25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45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69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9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FF17-64D8-4636-8F0E-78C8E77D0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0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571809" y="1011523"/>
            <a:ext cx="8560235" cy="786384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5 -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</a:p>
        </p:txBody>
      </p:sp>
      <p:grpSp>
        <p:nvGrpSpPr>
          <p:cNvPr id="13" name="Nhóm 12"/>
          <p:cNvGrpSpPr/>
          <p:nvPr/>
        </p:nvGrpSpPr>
        <p:grpSpPr>
          <a:xfrm>
            <a:off x="16239" y="-36226"/>
            <a:ext cx="12115800" cy="6858000"/>
            <a:chOff x="1249363" y="0"/>
            <a:chExt cx="9571037" cy="7086600"/>
          </a:xfrm>
        </p:grpSpPr>
        <p:pic>
          <p:nvPicPr>
            <p:cNvPr id="14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1676400" y="0"/>
              <a:ext cx="914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V="1">
              <a:off x="1371600" y="6019800"/>
              <a:ext cx="914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V="1">
              <a:off x="-1828800" y="3200400"/>
              <a:ext cx="685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6858000" y="3429000"/>
              <a:ext cx="685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 descr="XMASCA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8726" y="5867400"/>
              <a:ext cx="197167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69637">
              <a:off x="1249363" y="5661025"/>
              <a:ext cx="11350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020752">
              <a:off x="9512301" y="20638"/>
              <a:ext cx="11350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6619011">
              <a:off x="9321800" y="5692775"/>
              <a:ext cx="113665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164617">
              <a:off x="1459707" y="-26194"/>
              <a:ext cx="1135063" cy="137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ộp_Văn_Bản 6">
            <a:extLst>
              <a:ext uri="{FF2B5EF4-FFF2-40B4-BE49-F238E27FC236}">
                <a16:creationId xmlns:a16="http://schemas.microsoft.com/office/drawing/2014/main" xmlns="" id="{1F85A74C-03F7-429D-9FBC-9428E0920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7" y="2409471"/>
            <a:ext cx="1112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</a:rPr>
              <a:t>Châu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Đại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Dương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</a:rPr>
              <a:t>và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châu</a:t>
            </a:r>
            <a:r>
              <a:rPr lang="en-US" sz="5400" b="1" dirty="0">
                <a:solidFill>
                  <a:srgbClr val="FF0000"/>
                </a:solidFill>
              </a:rPr>
              <a:t> Nam </a:t>
            </a:r>
            <a:r>
              <a:rPr lang="en-US" sz="5400" b="1" dirty="0" err="1">
                <a:solidFill>
                  <a:srgbClr val="FF0000"/>
                </a:solidFill>
              </a:rPr>
              <a:t>Cực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26" name="Picture 24" descr="Ear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65" y="4163797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7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uoc do tu nhien chau Dai Duo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863" y="128588"/>
            <a:ext cx="5830887" cy="5259387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9230" y="5534026"/>
            <a:ext cx="109755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dirty="0" err="1"/>
              <a:t>Hình</a:t>
            </a:r>
            <a:r>
              <a:rPr lang="en-US" altLang="en-US" sz="4400" dirty="0"/>
              <a:t> 1. </a:t>
            </a:r>
            <a:r>
              <a:rPr lang="en-US" altLang="en-US" sz="4400" dirty="0" err="1"/>
              <a:t>Lược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đồ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tự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nhiên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châu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Đại</a:t>
            </a:r>
            <a:r>
              <a:rPr lang="en-US" altLang="en-US" sz="4400" dirty="0"/>
              <a:t> </a:t>
            </a:r>
            <a:r>
              <a:rPr lang="en-US" altLang="en-US" sz="4400" dirty="0" err="1"/>
              <a:t>Dương</a:t>
            </a:r>
            <a:endParaRPr lang="en-US" altLang="en-US" sz="4400" dirty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617664" y="371475"/>
            <a:ext cx="304958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gồm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đất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nào</a:t>
            </a:r>
            <a:r>
              <a:rPr lang="en-US" alt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726872" y="5388883"/>
            <a:ext cx="88936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dirty="0" err="1"/>
              <a:t>Lược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đồ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châu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lục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đại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dương</a:t>
            </a:r>
            <a:r>
              <a:rPr lang="en-US" altLang="en-US" sz="40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dirty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00050" y="179388"/>
            <a:ext cx="31051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Cho </a:t>
            </a:r>
            <a:r>
              <a:rPr lang="en-US" altLang="en-US" sz="40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lục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địa</a:t>
            </a:r>
            <a:r>
              <a:rPr lang="en-US" altLang="en-US" sz="4000" b="1" dirty="0">
                <a:solidFill>
                  <a:srgbClr val="FF0000"/>
                </a:solidFill>
              </a:rPr>
              <a:t> Ô- x </a:t>
            </a:r>
            <a:r>
              <a:rPr lang="en-US" altLang="en-US" sz="4000" b="1" dirty="0" err="1">
                <a:solidFill>
                  <a:srgbClr val="FF0000"/>
                </a:solidFill>
              </a:rPr>
              <a:t>trây</a:t>
            </a:r>
            <a:r>
              <a:rPr lang="en-US" altLang="en-US" sz="4000" b="1" dirty="0">
                <a:solidFill>
                  <a:srgbClr val="FF0000"/>
                </a:solidFill>
              </a:rPr>
              <a:t>- li- a </a:t>
            </a:r>
            <a:r>
              <a:rPr lang="en-US" altLang="en-US" sz="4000" b="1" dirty="0" err="1">
                <a:solidFill>
                  <a:srgbClr val="FF0000"/>
                </a:solidFill>
              </a:rPr>
              <a:t>nằm</a:t>
            </a:r>
            <a:r>
              <a:rPr lang="en-US" altLang="en-US" sz="4000" b="1" dirty="0">
                <a:solidFill>
                  <a:srgbClr val="FF0000"/>
                </a:solidFill>
              </a:rPr>
              <a:t> ở </a:t>
            </a:r>
            <a:r>
              <a:rPr lang="en-US" altLang="en-US" sz="4000" b="1" dirty="0" err="1">
                <a:solidFill>
                  <a:srgbClr val="FF0000"/>
                </a:solidFill>
              </a:rPr>
              <a:t>bán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cầu</a:t>
            </a:r>
            <a:r>
              <a:rPr lang="en-US" altLang="en-US" sz="4000" b="1" dirty="0">
                <a:solidFill>
                  <a:srgbClr val="FF0000"/>
                </a:solidFill>
              </a:rPr>
              <a:t> Nam hay </a:t>
            </a:r>
            <a:r>
              <a:rPr lang="en-US" altLang="en-US" sz="4000" b="1" dirty="0" err="1">
                <a:solidFill>
                  <a:srgbClr val="FF0000"/>
                </a:solidFill>
              </a:rPr>
              <a:t>bán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cầu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Bắc</a:t>
            </a:r>
            <a:r>
              <a:rPr lang="en-US" altLang="en-US" sz="4000" b="1" dirty="0">
                <a:solidFill>
                  <a:srgbClr val="FF0000"/>
                </a:solidFill>
              </a:rPr>
              <a:t>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dirty="0"/>
          </a:p>
        </p:txBody>
      </p:sp>
      <p:pic>
        <p:nvPicPr>
          <p:cNvPr id="17412" name="Picture 5" descr="C__Data_Users_DefApps_AppData_INTERNETEXPLORER_Temp_Saved Images_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7" y="179388"/>
            <a:ext cx="70215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uoc do tu nhien chau Dai Duo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9387" y="0"/>
            <a:ext cx="6361112" cy="5191125"/>
          </a:xfrm>
          <a:noFill/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65414" y="5533200"/>
            <a:ext cx="107061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dirty="0" err="1"/>
              <a:t>Hình</a:t>
            </a:r>
            <a:r>
              <a:rPr lang="en-US" altLang="en-US" sz="4000" b="1" dirty="0"/>
              <a:t> 1. </a:t>
            </a:r>
            <a:r>
              <a:rPr lang="en-US" altLang="en-US" sz="4000" b="1" dirty="0" err="1"/>
              <a:t>Lược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đồ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tự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nhiên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châu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Đại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Dương</a:t>
            </a:r>
            <a:endParaRPr lang="en-US" altLang="en-US" sz="4000" b="1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b="1" dirty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95300" y="265113"/>
            <a:ext cx="339883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/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chỉ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vị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trí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</a:rPr>
              <a:t>quần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thuộc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60749" y="96838"/>
            <a:ext cx="105506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Vị trí địa lí, giới hạn của Châu Đại Dương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1731963"/>
            <a:ext cx="113157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/>
              <a:t>- </a:t>
            </a:r>
            <a:r>
              <a:rPr lang="en-US" altLang="en-US" sz="4400" b="1" dirty="0" err="1"/>
              <a:t>Châu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gồm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lục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địa</a:t>
            </a:r>
            <a:r>
              <a:rPr lang="en-US" altLang="en-US" sz="4400" b="1" dirty="0"/>
              <a:t> Ô- x </a:t>
            </a:r>
            <a:r>
              <a:rPr lang="en-US" altLang="en-US" sz="4400" b="1" dirty="0" err="1"/>
              <a:t>trây</a:t>
            </a:r>
            <a:r>
              <a:rPr lang="en-US" altLang="en-US" sz="4400" b="1" dirty="0"/>
              <a:t>- li- a, </a:t>
            </a:r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đảo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quần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đảo</a:t>
            </a:r>
            <a:r>
              <a:rPr lang="en-US" altLang="en-US" sz="4400" b="1" dirty="0"/>
              <a:t> ở </a:t>
            </a:r>
            <a:r>
              <a:rPr lang="en-US" altLang="en-US" sz="4400" b="1" dirty="0" err="1"/>
              <a:t>trung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tâm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Tây</a:t>
            </a:r>
            <a:r>
              <a:rPr lang="en-US" altLang="en-US" sz="4400" b="1" dirty="0"/>
              <a:t> Nam </a:t>
            </a:r>
            <a:r>
              <a:rPr lang="en-US" altLang="en-US" sz="4400" b="1" dirty="0" err="1"/>
              <a:t>Thái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Bình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0749" y="4121141"/>
            <a:ext cx="113157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/>
              <a:t>- </a:t>
            </a:r>
            <a:r>
              <a:rPr lang="en-US" altLang="en-US" sz="4400" b="1" dirty="0" err="1"/>
              <a:t>Lục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địa</a:t>
            </a:r>
            <a:r>
              <a:rPr lang="en-US" altLang="en-US" sz="4400" b="1" dirty="0"/>
              <a:t> </a:t>
            </a:r>
            <a:r>
              <a:rPr lang="en-US" altLang="en-US" sz="4400" b="1"/>
              <a:t>Ô- xtrây- </a:t>
            </a:r>
            <a:r>
              <a:rPr lang="en-US" altLang="en-US" sz="4400" b="1" dirty="0"/>
              <a:t>li- a </a:t>
            </a:r>
            <a:r>
              <a:rPr lang="en-US" altLang="en-US" sz="4400" b="1" dirty="0" err="1"/>
              <a:t>nằm</a:t>
            </a:r>
            <a:r>
              <a:rPr lang="en-US" altLang="en-US" sz="4400" b="1" dirty="0"/>
              <a:t> ở </a:t>
            </a:r>
            <a:r>
              <a:rPr lang="en-US" altLang="en-US" sz="4400" b="1" dirty="0" err="1"/>
              <a:t>bán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cầu</a:t>
            </a:r>
            <a:r>
              <a:rPr lang="en-US" altLang="en-US" sz="4400" b="1" dirty="0"/>
              <a:t>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utoUpdateAnimBg="0"/>
      <p:bldP spid="17415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2368550" y="3800476"/>
            <a:ext cx="70564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sz="6000" b="1"/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931142" y="3391045"/>
            <a:ext cx="951864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</a:rPr>
              <a:t> 2: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Đặc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điểm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tự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nhiên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8713" y="0"/>
            <a:ext cx="115061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err="1"/>
              <a:t>Thứ</a:t>
            </a:r>
            <a:r>
              <a:rPr lang="en-US" altLang="en-US" sz="4000" b="1"/>
              <a:t> </a:t>
            </a:r>
            <a:r>
              <a:rPr lang="en-US" altLang="en-US" sz="4000" b="1" smtClean="0"/>
              <a:t>tư </a:t>
            </a:r>
            <a:r>
              <a:rPr lang="en-US" altLang="en-US" sz="4000" b="1" err="1"/>
              <a:t>ngày</a:t>
            </a:r>
            <a:r>
              <a:rPr lang="en-US" altLang="en-US" sz="4000" b="1"/>
              <a:t> </a:t>
            </a:r>
            <a:r>
              <a:rPr lang="en-US" altLang="en-US" sz="4000" b="1" smtClean="0"/>
              <a:t>5 </a:t>
            </a:r>
            <a:r>
              <a:rPr lang="en-US" altLang="en-US" sz="4000" b="1" err="1"/>
              <a:t>tháng</a:t>
            </a:r>
            <a:r>
              <a:rPr lang="en-US" altLang="en-US" sz="4000" b="1"/>
              <a:t> </a:t>
            </a:r>
            <a:r>
              <a:rPr lang="en-US" altLang="en-US" sz="4000" b="1" smtClean="0"/>
              <a:t>4 </a:t>
            </a:r>
            <a:r>
              <a:rPr lang="en-US" altLang="en-US" sz="4000" b="1" err="1"/>
              <a:t>năm</a:t>
            </a:r>
            <a:r>
              <a:rPr lang="en-US" altLang="en-US" sz="4000" b="1"/>
              <a:t> </a:t>
            </a:r>
            <a:r>
              <a:rPr lang="en-US" altLang="en-US" sz="4000" b="1" smtClean="0"/>
              <a:t>2023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u="sng" err="1"/>
              <a:t>Địa</a:t>
            </a:r>
            <a:r>
              <a:rPr lang="en-US" altLang="en-US" sz="4000" b="1" u="sng"/>
              <a:t> </a:t>
            </a:r>
            <a:r>
              <a:rPr lang="en-US" altLang="en-US" sz="4000" b="1" smtClean="0"/>
              <a:t>lí: </a:t>
            </a:r>
            <a:r>
              <a:rPr lang="en-US" altLang="en-US" sz="4000" b="1" smtClean="0">
                <a:solidFill>
                  <a:srgbClr val="FF0000"/>
                </a:solidFill>
              </a:rPr>
              <a:t>Châu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</a:rPr>
              <a:t>Dương</a:t>
            </a:r>
            <a:r>
              <a:rPr lang="en-US" altLang="en-US" sz="4000" b="1">
                <a:solidFill>
                  <a:srgbClr val="FF0000"/>
                </a:solidFill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</a:rPr>
              <a:t>và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Nam </a:t>
            </a:r>
            <a:r>
              <a:rPr lang="en-US" altLang="en-US" sz="4000" b="1" dirty="0" err="1">
                <a:solidFill>
                  <a:srgbClr val="FF0000"/>
                </a:solidFill>
              </a:rPr>
              <a:t>Cực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767032" y="2734632"/>
            <a:ext cx="75847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THẢO LUẬN NHÓM ĐÔI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347211" y="3839010"/>
            <a:ext cx="92567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/>
              <a:t>Dựa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vào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thông</a:t>
            </a:r>
            <a:r>
              <a:rPr lang="en-US" altLang="en-US" sz="4400" b="1" dirty="0"/>
              <a:t> tin </a:t>
            </a:r>
            <a:r>
              <a:rPr lang="en-US" altLang="en-US" sz="4400" b="1" dirty="0" err="1"/>
              <a:t>trong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sách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giáo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khoa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trang</a:t>
            </a:r>
            <a:r>
              <a:rPr lang="en-US" altLang="en-US" sz="4400" b="1" dirty="0"/>
              <a:t> 126, </a:t>
            </a:r>
            <a:r>
              <a:rPr lang="en-US" altLang="en-US" sz="4400" b="1" dirty="0" err="1"/>
              <a:t>hoàn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thành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phiếu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học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tập</a:t>
            </a:r>
            <a:r>
              <a:rPr lang="en-US" altLang="en-US" sz="4400" b="1" dirty="0"/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8713" y="0"/>
            <a:ext cx="115061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err="1"/>
              <a:t>Thứ</a:t>
            </a:r>
            <a:r>
              <a:rPr lang="en-US" altLang="en-US" sz="4000" b="1"/>
              <a:t> </a:t>
            </a:r>
            <a:r>
              <a:rPr lang="en-US" altLang="en-US" sz="4000" b="1" smtClean="0"/>
              <a:t>tư </a:t>
            </a:r>
            <a:r>
              <a:rPr lang="en-US" altLang="en-US" sz="4000" b="1" err="1"/>
              <a:t>ngày</a:t>
            </a:r>
            <a:r>
              <a:rPr lang="en-US" altLang="en-US" sz="4000" b="1"/>
              <a:t> </a:t>
            </a:r>
            <a:r>
              <a:rPr lang="en-US" altLang="en-US" sz="4000" b="1" smtClean="0"/>
              <a:t>5 </a:t>
            </a:r>
            <a:r>
              <a:rPr lang="en-US" altLang="en-US" sz="4000" b="1" err="1"/>
              <a:t>tháng</a:t>
            </a:r>
            <a:r>
              <a:rPr lang="en-US" altLang="en-US" sz="4000" b="1"/>
              <a:t> </a:t>
            </a:r>
            <a:r>
              <a:rPr lang="en-US" altLang="en-US" sz="4000" b="1" smtClean="0"/>
              <a:t>4 </a:t>
            </a:r>
            <a:r>
              <a:rPr lang="en-US" altLang="en-US" sz="4000" b="1" err="1"/>
              <a:t>năm</a:t>
            </a:r>
            <a:r>
              <a:rPr lang="en-US" altLang="en-US" sz="4000" b="1"/>
              <a:t> </a:t>
            </a:r>
            <a:r>
              <a:rPr lang="en-US" altLang="en-US" sz="4000" b="1" smtClean="0"/>
              <a:t>2023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u="sng" err="1"/>
              <a:t>Địa</a:t>
            </a:r>
            <a:r>
              <a:rPr lang="en-US" altLang="en-US" sz="4000" b="1" u="sng"/>
              <a:t> </a:t>
            </a:r>
            <a:r>
              <a:rPr lang="en-US" altLang="en-US" sz="4000" b="1" smtClean="0"/>
              <a:t>lí: </a:t>
            </a:r>
            <a:r>
              <a:rPr lang="en-US" altLang="en-US" sz="4000" b="1" smtClean="0">
                <a:solidFill>
                  <a:srgbClr val="FF0000"/>
                </a:solidFill>
              </a:rPr>
              <a:t>Châu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</a:rPr>
              <a:t>Dương</a:t>
            </a:r>
            <a:r>
              <a:rPr lang="en-US" altLang="en-US" sz="4000" b="1">
                <a:solidFill>
                  <a:srgbClr val="FF0000"/>
                </a:solidFill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</a:rPr>
              <a:t>và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Nam </a:t>
            </a:r>
            <a:r>
              <a:rPr lang="en-US" altLang="en-US" sz="4000" b="1" dirty="0" err="1">
                <a:solidFill>
                  <a:srgbClr val="FF0000"/>
                </a:solidFill>
              </a:rPr>
              <a:t>Cực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2"/>
          <p:cNvSpPr txBox="1">
            <a:spLocks noChangeArrowheads="1"/>
          </p:cNvSpPr>
          <p:nvPr/>
        </p:nvSpPr>
        <p:spPr bwMode="auto">
          <a:xfrm>
            <a:off x="1655763" y="87740"/>
            <a:ext cx="8697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/>
              <a:t>PHIẾU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endParaRPr lang="en-US" altLang="en-US" sz="2800" b="1" dirty="0"/>
          </a:p>
        </p:txBody>
      </p:sp>
      <p:sp>
        <p:nvSpPr>
          <p:cNvPr id="22531" name="Text Box 47"/>
          <p:cNvSpPr txBox="1">
            <a:spLocks noChangeArrowheads="1"/>
          </p:cNvSpPr>
          <p:nvPr/>
        </p:nvSpPr>
        <p:spPr bwMode="auto">
          <a:xfrm>
            <a:off x="2022476" y="459295"/>
            <a:ext cx="8330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/>
              <a:t>Châu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Dương</a:t>
            </a:r>
            <a:endParaRPr lang="en-US" altLang="en-US" sz="2800" b="1" dirty="0"/>
          </a:p>
        </p:txBody>
      </p:sp>
      <p:sp>
        <p:nvSpPr>
          <p:cNvPr id="22532" name="Text Box 46"/>
          <p:cNvSpPr txBox="1">
            <a:spLocks noChangeArrowheads="1"/>
          </p:cNvSpPr>
          <p:nvPr/>
        </p:nvSpPr>
        <p:spPr bwMode="auto">
          <a:xfrm>
            <a:off x="374074" y="1238049"/>
            <a:ext cx="208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/>
              <a:t>Tiêu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chí</a:t>
            </a:r>
            <a:r>
              <a:rPr lang="en-US" altLang="en-US" sz="2800" b="1" dirty="0"/>
              <a:t> </a:t>
            </a:r>
          </a:p>
        </p:txBody>
      </p:sp>
      <p:sp>
        <p:nvSpPr>
          <p:cNvPr id="22533" name="Text Box 50"/>
          <p:cNvSpPr txBox="1">
            <a:spLocks noChangeArrowheads="1"/>
          </p:cNvSpPr>
          <p:nvPr/>
        </p:nvSpPr>
        <p:spPr bwMode="auto">
          <a:xfrm>
            <a:off x="470768" y="1918208"/>
            <a:ext cx="2254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b="1"/>
              <a:t>Khí hậu</a:t>
            </a:r>
          </a:p>
        </p:txBody>
      </p:sp>
      <p:sp>
        <p:nvSpPr>
          <p:cNvPr id="22534" name="Text Box 48"/>
          <p:cNvSpPr txBox="1">
            <a:spLocks noChangeArrowheads="1"/>
          </p:cNvSpPr>
          <p:nvPr/>
        </p:nvSpPr>
        <p:spPr bwMode="auto">
          <a:xfrm>
            <a:off x="3470077" y="1203038"/>
            <a:ext cx="37931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/>
              <a:t>Lục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địa</a:t>
            </a:r>
            <a:r>
              <a:rPr lang="en-US" altLang="en-US" sz="2800" b="1" dirty="0"/>
              <a:t> Ô- </a:t>
            </a:r>
            <a:r>
              <a:rPr lang="en-US" altLang="en-US" sz="2800" b="1" dirty="0" err="1"/>
              <a:t>xtrây</a:t>
            </a:r>
            <a:r>
              <a:rPr lang="en-US" altLang="en-US" sz="2800" b="1" dirty="0"/>
              <a:t>- li- a</a:t>
            </a:r>
          </a:p>
        </p:txBody>
      </p:sp>
      <p:sp>
        <p:nvSpPr>
          <p:cNvPr id="22535" name="Text Box 49"/>
          <p:cNvSpPr txBox="1">
            <a:spLocks noChangeArrowheads="1"/>
          </p:cNvSpPr>
          <p:nvPr/>
        </p:nvSpPr>
        <p:spPr bwMode="auto">
          <a:xfrm>
            <a:off x="7374735" y="1271532"/>
            <a:ext cx="4488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đảo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quần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đảo</a:t>
            </a:r>
            <a:endParaRPr lang="en-US" altLang="en-US" sz="2800" b="1" dirty="0"/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2863057" y="1801033"/>
            <a:ext cx="45328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khô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hạn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hoang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mạc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xa</a:t>
            </a:r>
            <a:r>
              <a:rPr lang="en-US" altLang="en-US" sz="3200" b="1" dirty="0">
                <a:solidFill>
                  <a:srgbClr val="FF0000"/>
                </a:solidFill>
              </a:rPr>
              <a:t>-van</a:t>
            </a: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7633856" y="1918208"/>
            <a:ext cx="34505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Khí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hậu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nóng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ẩm</a:t>
            </a:r>
            <a:r>
              <a:rPr lang="en-US" altLang="en-US" sz="3600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2538" name="Đường kết nối thẳng 14"/>
          <p:cNvCxnSpPr>
            <a:cxnSpLocks noChangeShapeType="1"/>
          </p:cNvCxnSpPr>
          <p:nvPr/>
        </p:nvCxnSpPr>
        <p:spPr bwMode="auto">
          <a:xfrm>
            <a:off x="761206" y="1183410"/>
            <a:ext cx="9144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Đường kết nối thẳng 19"/>
          <p:cNvCxnSpPr>
            <a:cxnSpLocks noChangeShapeType="1"/>
          </p:cNvCxnSpPr>
          <p:nvPr/>
        </p:nvCxnSpPr>
        <p:spPr bwMode="auto">
          <a:xfrm rot="5400000">
            <a:off x="365918" y="3625649"/>
            <a:ext cx="47767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Đường kết nối thẳng 22"/>
          <p:cNvCxnSpPr>
            <a:cxnSpLocks noChangeShapeType="1"/>
          </p:cNvCxnSpPr>
          <p:nvPr/>
        </p:nvCxnSpPr>
        <p:spPr bwMode="auto">
          <a:xfrm rot="5400000">
            <a:off x="4860644" y="3805182"/>
            <a:ext cx="506888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Đường kết nối thẳng 24"/>
          <p:cNvCxnSpPr>
            <a:cxnSpLocks noChangeShapeType="1"/>
          </p:cNvCxnSpPr>
          <p:nvPr/>
        </p:nvCxnSpPr>
        <p:spPr bwMode="auto">
          <a:xfrm>
            <a:off x="1037503" y="1761269"/>
            <a:ext cx="9144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Đường kết nối thẳng 21"/>
          <p:cNvCxnSpPr>
            <a:cxnSpLocks noChangeShapeType="1"/>
          </p:cNvCxnSpPr>
          <p:nvPr/>
        </p:nvCxnSpPr>
        <p:spPr bwMode="auto">
          <a:xfrm>
            <a:off x="1045441" y="3311789"/>
            <a:ext cx="913606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606499" y="3539652"/>
            <a:ext cx="19827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b="1" dirty="0" err="1"/>
              <a:t>Động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vật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thực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vật</a:t>
            </a:r>
            <a:endParaRPr lang="en-US" altLang="en-US" sz="3600" b="1" dirty="0"/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2661846" y="3370693"/>
            <a:ext cx="471288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bạch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đàn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keo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mọc</a:t>
            </a:r>
            <a:r>
              <a:rPr lang="en-US" altLang="en-US" sz="3200" b="1" dirty="0">
                <a:solidFill>
                  <a:srgbClr val="FF0000"/>
                </a:solidFill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nơi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độc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đáo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căng-gu-ru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gấu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cô</a:t>
            </a:r>
            <a:r>
              <a:rPr lang="en-US" altLang="en-US" sz="3200" b="1" dirty="0">
                <a:solidFill>
                  <a:srgbClr val="FF0000"/>
                </a:solidFill>
              </a:rPr>
              <a:t>-a-la,…</a:t>
            </a:r>
          </a:p>
        </p:txBody>
      </p: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7633856" y="3539652"/>
            <a:ext cx="34505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Rừng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rậm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hoặc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rừng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dừa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bao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phủ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utoUpdateAnimBg="0"/>
      <p:bldP spid="17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3"/>
          <p:cNvSpPr>
            <a:spLocks noChangeArrowheads="1"/>
          </p:cNvSpPr>
          <p:nvPr/>
        </p:nvSpPr>
        <p:spPr bwMode="auto">
          <a:xfrm>
            <a:off x="1620838" y="1695450"/>
            <a:ext cx="600075" cy="2667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sz="4800" b="1"/>
          </a:p>
        </p:txBody>
      </p:sp>
      <p:sp>
        <p:nvSpPr>
          <p:cNvPr id="24579" name="Text Box 54"/>
          <p:cNvSpPr txBox="1">
            <a:spLocks noChangeArrowheads="1"/>
          </p:cNvSpPr>
          <p:nvPr/>
        </p:nvSpPr>
        <p:spPr bwMode="auto">
          <a:xfrm>
            <a:off x="2520950" y="1695450"/>
            <a:ext cx="77295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 b="1"/>
              <a:t>Thực vật và động vật độc đáo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__Data_Users_DefApps_AppData_INTERNETEXPLORER_Temp_Saved Images_110511luongtinh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0" y="733426"/>
            <a:ext cx="7778750" cy="4911725"/>
          </a:xfr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14764" y="5937250"/>
            <a:ext cx="3749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/>
              <a:t>Cá hề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__Data_Users_DefApps_AppData_INTERNETEXPLORER_Temp_Saved Images_kangaro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0901" y="774701"/>
            <a:ext cx="7699375" cy="4676775"/>
          </a:xfr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35414" y="5910263"/>
            <a:ext cx="3722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/>
              <a:t>Căng- gu- 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47800" y="1722438"/>
            <a:ext cx="94488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371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dirty="0" err="1">
                <a:solidFill>
                  <a:srgbClr val="990099"/>
                </a:solidFill>
              </a:rPr>
              <a:t>Khởi</a:t>
            </a:r>
            <a:r>
              <a:rPr lang="en-US" sz="8000" dirty="0">
                <a:solidFill>
                  <a:srgbClr val="990099"/>
                </a:solidFill>
              </a:rPr>
              <a:t> </a:t>
            </a:r>
            <a:r>
              <a:rPr lang="en-US" sz="8000" dirty="0" err="1">
                <a:solidFill>
                  <a:srgbClr val="990099"/>
                </a:solidFill>
              </a:rPr>
              <a:t>động</a:t>
            </a:r>
            <a:endParaRPr lang="en-US" sz="80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__Data_Users_DefApps_AppData_INTERNETEXPLORER_Temp_Saved Images_da-dieu-dau-me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76" y="558800"/>
            <a:ext cx="7324725" cy="5151438"/>
          </a:xfr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774951" y="6070600"/>
            <a:ext cx="601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/>
              <a:t>Đà điểu Châu 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__Data_Users_DefApps_AppData_INTERNETEXPLORER_Temp_Saved Images_dong-vat-leo-cay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4276" y="373063"/>
            <a:ext cx="6778625" cy="52578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187700" y="6043613"/>
            <a:ext cx="5391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/>
              <a:t>Gấu cô- a- 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__Data_Users_DefApps_AppData_INTERNETEXPLORER_Temp_Saved Images_movit_can_2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1551" y="641350"/>
            <a:ext cx="7312025" cy="4762500"/>
          </a:xfr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454400" y="5910263"/>
            <a:ext cx="461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/>
              <a:t>Thú mỏ vịt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503075" y="3213824"/>
            <a:ext cx="804227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Hoạt động 3: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Người dân và hoạt động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 kinh tế của Châu Đại Dương.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8713" y="0"/>
            <a:ext cx="115061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err="1"/>
              <a:t>Thứ</a:t>
            </a:r>
            <a:r>
              <a:rPr lang="en-US" altLang="en-US" sz="4000" b="1"/>
              <a:t> </a:t>
            </a:r>
            <a:r>
              <a:rPr lang="en-US" altLang="en-US" sz="4000" b="1" smtClean="0"/>
              <a:t>tư </a:t>
            </a:r>
            <a:r>
              <a:rPr lang="en-US" altLang="en-US" sz="4000" b="1" err="1"/>
              <a:t>ngày</a:t>
            </a:r>
            <a:r>
              <a:rPr lang="en-US" altLang="en-US" sz="4000" b="1"/>
              <a:t> </a:t>
            </a:r>
            <a:r>
              <a:rPr lang="en-US" altLang="en-US" sz="4000" b="1" smtClean="0"/>
              <a:t>5 </a:t>
            </a:r>
            <a:r>
              <a:rPr lang="en-US" altLang="en-US" sz="4000" b="1" err="1"/>
              <a:t>tháng</a:t>
            </a:r>
            <a:r>
              <a:rPr lang="en-US" altLang="en-US" sz="4000" b="1"/>
              <a:t> </a:t>
            </a:r>
            <a:r>
              <a:rPr lang="en-US" altLang="en-US" sz="4000" b="1" smtClean="0"/>
              <a:t>4 </a:t>
            </a:r>
            <a:r>
              <a:rPr lang="en-US" altLang="en-US" sz="4000" b="1" err="1"/>
              <a:t>năm</a:t>
            </a:r>
            <a:r>
              <a:rPr lang="en-US" altLang="en-US" sz="4000" b="1"/>
              <a:t> </a:t>
            </a:r>
            <a:r>
              <a:rPr lang="en-US" altLang="en-US" sz="4000" b="1" smtClean="0"/>
              <a:t>2023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u="sng" err="1"/>
              <a:t>Địa</a:t>
            </a:r>
            <a:r>
              <a:rPr lang="en-US" altLang="en-US" sz="4000" b="1" u="sng"/>
              <a:t> </a:t>
            </a:r>
            <a:r>
              <a:rPr lang="en-US" altLang="en-US" sz="4000" b="1" smtClean="0"/>
              <a:t>lí: </a:t>
            </a:r>
            <a:r>
              <a:rPr lang="en-US" altLang="en-US" sz="4000" b="1" smtClean="0">
                <a:solidFill>
                  <a:srgbClr val="FF0000"/>
                </a:solidFill>
              </a:rPr>
              <a:t>Châu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</a:rPr>
              <a:t>Dương</a:t>
            </a:r>
            <a:r>
              <a:rPr lang="en-US" altLang="en-US" sz="4000" b="1">
                <a:solidFill>
                  <a:srgbClr val="FF0000"/>
                </a:solidFill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</a:rPr>
              <a:t>và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Nam </a:t>
            </a:r>
            <a:r>
              <a:rPr lang="en-US" altLang="en-US" sz="4000" b="1" dirty="0" err="1">
                <a:solidFill>
                  <a:srgbClr val="FF0000"/>
                </a:solidFill>
              </a:rPr>
              <a:t>Cực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426641" y="246064"/>
            <a:ext cx="8048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THẢO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LUẬN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NHÓM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ĐÔI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800100" y="1254125"/>
            <a:ext cx="10744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+ </a:t>
            </a:r>
            <a:r>
              <a:rPr lang="en-US" altLang="en-US" sz="4400" b="1" dirty="0" err="1">
                <a:solidFill>
                  <a:srgbClr val="FF0000"/>
                </a:solidFill>
              </a:rPr>
              <a:t>Dựa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vào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bảng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liệu</a:t>
            </a:r>
            <a:r>
              <a:rPr lang="en-US" altLang="en-US" sz="4400" b="1" dirty="0">
                <a:solidFill>
                  <a:srgbClr val="FF0000"/>
                </a:solidFill>
              </a:rPr>
              <a:t> ở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 17, </a:t>
            </a:r>
            <a:r>
              <a:rPr lang="en-US" altLang="en-US" sz="4400" b="1" dirty="0" err="1">
                <a:solidFill>
                  <a:srgbClr val="FF0000"/>
                </a:solidFill>
              </a:rPr>
              <a:t>em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hãy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nêu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nhận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xét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dân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của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4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+ </a:t>
            </a:r>
            <a:r>
              <a:rPr lang="en-US" altLang="en-US" sz="4400" b="1" dirty="0" err="1">
                <a:solidFill>
                  <a:srgbClr val="FF0000"/>
                </a:solidFill>
              </a:rPr>
              <a:t>Dân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cư</a:t>
            </a:r>
            <a:r>
              <a:rPr lang="en-US" altLang="en-US" sz="4400" b="1" dirty="0">
                <a:solidFill>
                  <a:srgbClr val="FF0000"/>
                </a:solidFill>
              </a:rPr>
              <a:t> ở </a:t>
            </a:r>
            <a:r>
              <a:rPr lang="en-US" altLang="en-US" sz="4400" b="1" dirty="0" err="1">
                <a:solidFill>
                  <a:srgbClr val="FF0000"/>
                </a:solidFill>
              </a:rPr>
              <a:t>lục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địa</a:t>
            </a:r>
            <a:r>
              <a:rPr lang="en-US" altLang="en-US" sz="4400" b="1" dirty="0">
                <a:solidFill>
                  <a:srgbClr val="FF0000"/>
                </a:solidFill>
              </a:rPr>
              <a:t> Ô- </a:t>
            </a:r>
            <a:r>
              <a:rPr lang="en-US" altLang="en-US" sz="4400" b="1" dirty="0" err="1">
                <a:solidFill>
                  <a:srgbClr val="FF0000"/>
                </a:solidFill>
              </a:rPr>
              <a:t>xtrây</a:t>
            </a:r>
            <a:r>
              <a:rPr lang="en-US" altLang="en-US" sz="4400" b="1" dirty="0">
                <a:solidFill>
                  <a:srgbClr val="FF0000"/>
                </a:solidFill>
              </a:rPr>
              <a:t>- li- a </a:t>
            </a:r>
            <a:r>
              <a:rPr lang="en-US" altLang="en-US" sz="4400" b="1" dirty="0" err="1">
                <a:solidFill>
                  <a:srgbClr val="FF0000"/>
                </a:solidFill>
              </a:rPr>
              <a:t>và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đảo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gì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khác</a:t>
            </a:r>
            <a:r>
              <a:rPr lang="en-US" altLang="en-US" sz="4400" b="1" dirty="0">
                <a:solidFill>
                  <a:srgbClr val="FF0000"/>
                </a:solidFill>
              </a:rPr>
              <a:t> 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+ </a:t>
            </a:r>
            <a:r>
              <a:rPr lang="en-US" altLang="en-US" sz="44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bày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đặc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điểm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kinh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tế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của</a:t>
            </a:r>
            <a:r>
              <a:rPr lang="en-US" altLang="en-US" sz="4400" b="1" dirty="0">
                <a:solidFill>
                  <a:srgbClr val="FF0000"/>
                </a:solidFill>
              </a:rPr>
              <a:t> Ô- </a:t>
            </a:r>
            <a:r>
              <a:rPr lang="en-US" altLang="en-US" sz="4400" b="1" dirty="0" err="1">
                <a:solidFill>
                  <a:srgbClr val="FF0000"/>
                </a:solidFill>
              </a:rPr>
              <a:t>xtrây</a:t>
            </a:r>
            <a:r>
              <a:rPr lang="en-US" altLang="en-US" sz="4400" b="1" dirty="0">
                <a:solidFill>
                  <a:srgbClr val="FF0000"/>
                </a:solidFill>
              </a:rPr>
              <a:t>- li-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530350" y="195264"/>
            <a:ext cx="891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Bảng số liệu về dân số các châu lục</a:t>
            </a:r>
          </a:p>
        </p:txBody>
      </p:sp>
      <p:sp>
        <p:nvSpPr>
          <p:cNvPr id="32771" name="Hình Chữ nhật 7"/>
          <p:cNvSpPr>
            <a:spLocks noChangeArrowheads="1"/>
          </p:cNvSpPr>
          <p:nvPr/>
        </p:nvSpPr>
        <p:spPr bwMode="auto">
          <a:xfrm>
            <a:off x="2335213" y="1141414"/>
            <a:ext cx="234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Châu lục</a:t>
            </a:r>
          </a:p>
        </p:txBody>
      </p:sp>
      <p:sp>
        <p:nvSpPr>
          <p:cNvPr id="32772" name="Hình Chữ nhật 8"/>
          <p:cNvSpPr>
            <a:spLocks noChangeArrowheads="1"/>
          </p:cNvSpPr>
          <p:nvPr/>
        </p:nvSpPr>
        <p:spPr bwMode="auto">
          <a:xfrm>
            <a:off x="1600201" y="2154239"/>
            <a:ext cx="197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Châu Á</a:t>
            </a:r>
          </a:p>
        </p:txBody>
      </p:sp>
      <p:sp>
        <p:nvSpPr>
          <p:cNvPr id="32773" name="Hình Chữ nhật 10"/>
          <p:cNvSpPr>
            <a:spLocks noChangeArrowheads="1"/>
          </p:cNvSpPr>
          <p:nvPr/>
        </p:nvSpPr>
        <p:spPr bwMode="auto">
          <a:xfrm>
            <a:off x="1600200" y="3748089"/>
            <a:ext cx="2178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Châu Mĩ</a:t>
            </a:r>
          </a:p>
        </p:txBody>
      </p:sp>
      <p:sp>
        <p:nvSpPr>
          <p:cNvPr id="32774" name="Hình Chữ nhật 11"/>
          <p:cNvSpPr>
            <a:spLocks noChangeArrowheads="1"/>
          </p:cNvSpPr>
          <p:nvPr/>
        </p:nvSpPr>
        <p:spPr bwMode="auto">
          <a:xfrm>
            <a:off x="1584326" y="4468814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Châu Phi</a:t>
            </a:r>
          </a:p>
        </p:txBody>
      </p:sp>
      <p:sp>
        <p:nvSpPr>
          <p:cNvPr id="32775" name="Hình Chữ nhật 12"/>
          <p:cNvSpPr>
            <a:spLocks noChangeArrowheads="1"/>
          </p:cNvSpPr>
          <p:nvPr/>
        </p:nvSpPr>
        <p:spPr bwMode="auto">
          <a:xfrm>
            <a:off x="1570039" y="2882901"/>
            <a:ext cx="243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Châu Âu </a:t>
            </a:r>
          </a:p>
        </p:txBody>
      </p:sp>
      <p:sp>
        <p:nvSpPr>
          <p:cNvPr id="32776" name="Hình Chữ nhật 13"/>
          <p:cNvSpPr>
            <a:spLocks noChangeArrowheads="1"/>
          </p:cNvSpPr>
          <p:nvPr/>
        </p:nvSpPr>
        <p:spPr bwMode="auto">
          <a:xfrm>
            <a:off x="1600200" y="5221289"/>
            <a:ext cx="4281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Châu Đại Dương</a:t>
            </a:r>
          </a:p>
        </p:txBody>
      </p:sp>
      <p:sp>
        <p:nvSpPr>
          <p:cNvPr id="32777" name="Hình Chữ nhật 14"/>
          <p:cNvSpPr>
            <a:spLocks noChangeArrowheads="1"/>
          </p:cNvSpPr>
          <p:nvPr/>
        </p:nvSpPr>
        <p:spPr bwMode="auto">
          <a:xfrm>
            <a:off x="1600201" y="5929314"/>
            <a:ext cx="3890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Châu Nam Cực</a:t>
            </a:r>
          </a:p>
        </p:txBody>
      </p:sp>
      <p:sp>
        <p:nvSpPr>
          <p:cNvPr id="32778" name="Hình Chữ nhật 15"/>
          <p:cNvSpPr>
            <a:spLocks noChangeArrowheads="1"/>
          </p:cNvSpPr>
          <p:nvPr/>
        </p:nvSpPr>
        <p:spPr bwMode="auto">
          <a:xfrm>
            <a:off x="7302501" y="2109789"/>
            <a:ext cx="1325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4054</a:t>
            </a:r>
          </a:p>
        </p:txBody>
      </p:sp>
      <p:sp>
        <p:nvSpPr>
          <p:cNvPr id="32779" name="Hình Chữ nhật 16"/>
          <p:cNvSpPr>
            <a:spLocks noChangeArrowheads="1"/>
          </p:cNvSpPr>
          <p:nvPr/>
        </p:nvSpPr>
        <p:spPr bwMode="auto">
          <a:xfrm>
            <a:off x="7588251" y="2882901"/>
            <a:ext cx="103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941</a:t>
            </a:r>
          </a:p>
        </p:txBody>
      </p:sp>
      <p:sp>
        <p:nvSpPr>
          <p:cNvPr id="32780" name="Hình Chữ nhật 17"/>
          <p:cNvSpPr>
            <a:spLocks noChangeArrowheads="1"/>
          </p:cNvSpPr>
          <p:nvPr/>
        </p:nvSpPr>
        <p:spPr bwMode="auto">
          <a:xfrm>
            <a:off x="7677150" y="3716339"/>
            <a:ext cx="104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973</a:t>
            </a:r>
          </a:p>
        </p:txBody>
      </p:sp>
      <p:sp>
        <p:nvSpPr>
          <p:cNvPr id="32781" name="Hình Chữ nhật 18"/>
          <p:cNvSpPr>
            <a:spLocks noChangeArrowheads="1"/>
          </p:cNvSpPr>
          <p:nvPr/>
        </p:nvSpPr>
        <p:spPr bwMode="auto">
          <a:xfrm>
            <a:off x="7729539" y="4424364"/>
            <a:ext cx="118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732 </a:t>
            </a:r>
          </a:p>
        </p:txBody>
      </p:sp>
      <p:sp>
        <p:nvSpPr>
          <p:cNvPr id="32782" name="Hình Chữ nhật 19"/>
          <p:cNvSpPr>
            <a:spLocks noChangeArrowheads="1"/>
          </p:cNvSpPr>
          <p:nvPr/>
        </p:nvSpPr>
        <p:spPr bwMode="auto">
          <a:xfrm>
            <a:off x="7588250" y="5132389"/>
            <a:ext cx="1182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2"/>
                </a:solidFill>
                <a:ea typeface="SimSun" panose="02010600030101010101" pitchFamily="2" charset="-122"/>
              </a:rPr>
              <a:t>34,4</a:t>
            </a:r>
          </a:p>
        </p:txBody>
      </p:sp>
      <p:sp>
        <p:nvSpPr>
          <p:cNvPr id="32783" name="Hình Chữ nhật 20"/>
          <p:cNvSpPr>
            <a:spLocks noChangeArrowheads="1"/>
          </p:cNvSpPr>
          <p:nvPr/>
        </p:nvSpPr>
        <p:spPr bwMode="auto">
          <a:xfrm>
            <a:off x="6135688" y="9572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tx2"/>
                </a:solidFill>
                <a:ea typeface="SimSun" panose="02010600030101010101" pitchFamily="2" charset="-122"/>
              </a:rPr>
              <a:t>Dân số năm 2004 </a:t>
            </a:r>
          </a:p>
          <a:p>
            <a:pPr algn="ctr" eaLnBrk="1" hangingPunct="1"/>
            <a:r>
              <a:rPr lang="en-US" altLang="en-US" sz="3600" b="1">
                <a:solidFill>
                  <a:schemeClr val="tx2"/>
                </a:solidFill>
                <a:ea typeface="SimSun" panose="02010600030101010101" pitchFamily="2" charset="-122"/>
              </a:rPr>
              <a:t>( triệu người )</a:t>
            </a:r>
          </a:p>
        </p:txBody>
      </p:sp>
      <p:cxnSp>
        <p:nvCxnSpPr>
          <p:cNvPr id="32784" name="Đường kết nối thẳng 23"/>
          <p:cNvCxnSpPr>
            <a:cxnSpLocks noChangeShapeType="1"/>
          </p:cNvCxnSpPr>
          <p:nvPr/>
        </p:nvCxnSpPr>
        <p:spPr bwMode="auto">
          <a:xfrm>
            <a:off x="1584325" y="2154239"/>
            <a:ext cx="86804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5" name="Đường kết nối thẳng 25"/>
          <p:cNvCxnSpPr>
            <a:cxnSpLocks noChangeShapeType="1"/>
          </p:cNvCxnSpPr>
          <p:nvPr/>
        </p:nvCxnSpPr>
        <p:spPr bwMode="auto">
          <a:xfrm rot="5400000">
            <a:off x="-1321594" y="3785394"/>
            <a:ext cx="5684838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Đường kết nối thẳng 27"/>
          <p:cNvCxnSpPr>
            <a:cxnSpLocks noChangeShapeType="1"/>
          </p:cNvCxnSpPr>
          <p:nvPr/>
        </p:nvCxnSpPr>
        <p:spPr bwMode="auto">
          <a:xfrm>
            <a:off x="1531939" y="6637338"/>
            <a:ext cx="87328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Đường kết nối thẳng 29"/>
          <p:cNvCxnSpPr>
            <a:cxnSpLocks noChangeShapeType="1"/>
          </p:cNvCxnSpPr>
          <p:nvPr/>
        </p:nvCxnSpPr>
        <p:spPr bwMode="auto">
          <a:xfrm rot="5400000">
            <a:off x="3295651" y="3797301"/>
            <a:ext cx="56800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Đường kết nối thẳng 31"/>
          <p:cNvCxnSpPr>
            <a:cxnSpLocks noChangeShapeType="1"/>
          </p:cNvCxnSpPr>
          <p:nvPr/>
        </p:nvCxnSpPr>
        <p:spPr bwMode="auto">
          <a:xfrm rot="5400000">
            <a:off x="7423945" y="3798095"/>
            <a:ext cx="56800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Đường kết nối thẳng 36"/>
          <p:cNvCxnSpPr>
            <a:cxnSpLocks noChangeShapeType="1"/>
          </p:cNvCxnSpPr>
          <p:nvPr/>
        </p:nvCxnSpPr>
        <p:spPr bwMode="auto">
          <a:xfrm>
            <a:off x="1511300" y="952500"/>
            <a:ext cx="86931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0" name="Đường kết nối thẳng 38"/>
          <p:cNvCxnSpPr>
            <a:cxnSpLocks noChangeShapeType="1"/>
          </p:cNvCxnSpPr>
          <p:nvPr/>
        </p:nvCxnSpPr>
        <p:spPr bwMode="auto">
          <a:xfrm>
            <a:off x="1570039" y="2862264"/>
            <a:ext cx="8694737" cy="206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1" name="Đường kết nối thẳng 41"/>
          <p:cNvCxnSpPr>
            <a:cxnSpLocks noChangeShapeType="1"/>
          </p:cNvCxnSpPr>
          <p:nvPr/>
        </p:nvCxnSpPr>
        <p:spPr bwMode="auto">
          <a:xfrm>
            <a:off x="1570039" y="3716339"/>
            <a:ext cx="869473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2" name="Đường kết nối thẳng 43"/>
          <p:cNvCxnSpPr>
            <a:cxnSpLocks noChangeShapeType="1"/>
          </p:cNvCxnSpPr>
          <p:nvPr/>
        </p:nvCxnSpPr>
        <p:spPr bwMode="auto">
          <a:xfrm>
            <a:off x="1531939" y="4468814"/>
            <a:ext cx="873283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Đường kết nối thẳng 45"/>
          <p:cNvCxnSpPr>
            <a:cxnSpLocks noChangeShapeType="1"/>
          </p:cNvCxnSpPr>
          <p:nvPr/>
        </p:nvCxnSpPr>
        <p:spPr bwMode="auto">
          <a:xfrm>
            <a:off x="1531939" y="5176838"/>
            <a:ext cx="8732837" cy="44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Đường kết nối thẳng 48"/>
          <p:cNvCxnSpPr>
            <a:cxnSpLocks noChangeShapeType="1"/>
          </p:cNvCxnSpPr>
          <p:nvPr/>
        </p:nvCxnSpPr>
        <p:spPr bwMode="auto">
          <a:xfrm>
            <a:off x="1570039" y="5929314"/>
            <a:ext cx="869473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8" name="AutoShape 56"/>
          <p:cNvSpPr>
            <a:spLocks noChangeArrowheads="1"/>
          </p:cNvSpPr>
          <p:nvPr/>
        </p:nvSpPr>
        <p:spPr bwMode="auto">
          <a:xfrm>
            <a:off x="1947864" y="973138"/>
            <a:ext cx="711905" cy="227012"/>
          </a:xfrm>
          <a:prstGeom prst="rightArrow">
            <a:avLst>
              <a:gd name="adj1" fmla="val 50000"/>
              <a:gd name="adj2" fmla="val 63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sz="4800" b="1">
              <a:solidFill>
                <a:schemeClr val="tx2"/>
              </a:solidFill>
            </a:endParaRP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2300288" y="1946276"/>
            <a:ext cx="8882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Châu Đại Dương có số dân ít nhất trong các châu lục có dân cư sinh sống.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9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__Data_Users_DefApps_AppData_INTERNETEXPLORER_Temp_Saved Images_1452292178_australia-d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4651" y="280989"/>
            <a:ext cx="3451225" cy="2587625"/>
          </a:xfrm>
          <a:noFill/>
        </p:spPr>
      </p:pic>
      <p:pic>
        <p:nvPicPr>
          <p:cNvPr id="29699" name="Picture 3" descr="C__Data_Users_DefApps_AppData_INTERNETEXPLORER_Temp_Saved Images_boomerang-6-823898-1371335427_500x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4651" y="3175001"/>
            <a:ext cx="3451225" cy="3298825"/>
          </a:xfrm>
          <a:noFill/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19100" y="2898778"/>
            <a:ext cx="1201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dirty="0" err="1"/>
              <a:t>Dân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cư</a:t>
            </a:r>
            <a:endParaRPr lang="en-US" altLang="en-US" sz="4000" dirty="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76500" y="295275"/>
            <a:ext cx="424815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dirty="0" err="1"/>
              <a:t>Người</a:t>
            </a:r>
            <a:r>
              <a:rPr lang="en-US" altLang="en-US" sz="4000" dirty="0"/>
              <a:t> da </a:t>
            </a:r>
            <a:r>
              <a:rPr lang="en-US" altLang="en-US" sz="4000" dirty="0" err="1"/>
              <a:t>trắng</a:t>
            </a:r>
            <a:endParaRPr lang="en-US" altLang="en-US" sz="4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dirty="0"/>
              <a:t>( </a:t>
            </a:r>
            <a:r>
              <a:rPr lang="en-US" altLang="en-US" sz="4000" dirty="0" err="1"/>
              <a:t>Lục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địa</a:t>
            </a:r>
            <a:r>
              <a:rPr lang="en-US" altLang="en-US" sz="4000" dirty="0"/>
              <a:t> Ô- x </a:t>
            </a:r>
            <a:r>
              <a:rPr lang="en-US" altLang="en-US" sz="4000" dirty="0" err="1"/>
              <a:t>trây</a:t>
            </a:r>
            <a:r>
              <a:rPr lang="en-US" altLang="en-US" sz="4000" dirty="0"/>
              <a:t>- li- a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quần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đảo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Niu</a:t>
            </a:r>
            <a:r>
              <a:rPr lang="en-US" altLang="en-US" sz="4000" dirty="0"/>
              <a:t> Di- </a:t>
            </a:r>
            <a:r>
              <a:rPr lang="en-US" altLang="en-US" sz="4000" dirty="0" err="1"/>
              <a:t>len</a:t>
            </a:r>
            <a:r>
              <a:rPr lang="en-US" altLang="en-US" sz="4000" dirty="0"/>
              <a:t> )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750345" y="3540125"/>
            <a:ext cx="397430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dirty="0" err="1"/>
              <a:t>Người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bản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địa</a:t>
            </a:r>
            <a:r>
              <a:rPr lang="en-US" altLang="en-US" sz="4000" dirty="0"/>
              <a:t> ( </a:t>
            </a:r>
            <a:r>
              <a:rPr lang="en-US" altLang="en-US" sz="4000" dirty="0" err="1"/>
              <a:t>Trên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đảo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khác</a:t>
            </a:r>
            <a:r>
              <a:rPr lang="en-US" altLang="en-US" sz="4000" dirty="0"/>
              <a:t> ) </a:t>
            </a:r>
            <a:r>
              <a:rPr lang="en-US" altLang="en-US" sz="4000" dirty="0" err="1"/>
              <a:t>có</a:t>
            </a:r>
            <a:r>
              <a:rPr lang="en-US" altLang="en-US" sz="4000" dirty="0"/>
              <a:t> da </a:t>
            </a:r>
            <a:r>
              <a:rPr lang="en-US" altLang="en-US" sz="4000" dirty="0" err="1"/>
              <a:t>màu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sẫm</a:t>
            </a:r>
            <a:r>
              <a:rPr lang="en-US" altLang="en-US" sz="4000" dirty="0"/>
              <a:t>, </a:t>
            </a:r>
            <a:r>
              <a:rPr lang="en-US" altLang="en-US" sz="4000" dirty="0" err="1"/>
              <a:t>mắt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đen</a:t>
            </a:r>
            <a:r>
              <a:rPr lang="en-US" altLang="en-US" sz="4000" dirty="0"/>
              <a:t>, </a:t>
            </a:r>
            <a:r>
              <a:rPr lang="en-US" altLang="en-US" sz="4000" dirty="0" err="1"/>
              <a:t>tóc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xoăn</a:t>
            </a:r>
            <a:r>
              <a:rPr lang="en-US" altLang="en-US" sz="4000" dirty="0"/>
              <a:t>.</a:t>
            </a:r>
          </a:p>
        </p:txBody>
      </p:sp>
      <p:sp>
        <p:nvSpPr>
          <p:cNvPr id="29706" name="Arrow 248"/>
          <p:cNvSpPr>
            <a:spLocks noChangeShapeType="1"/>
          </p:cNvSpPr>
          <p:nvPr/>
        </p:nvSpPr>
        <p:spPr bwMode="auto">
          <a:xfrm flipV="1">
            <a:off x="1620839" y="1841498"/>
            <a:ext cx="684211" cy="1333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7" name="Arrow 249"/>
          <p:cNvSpPr>
            <a:spLocks noChangeShapeType="1"/>
          </p:cNvSpPr>
          <p:nvPr/>
        </p:nvSpPr>
        <p:spPr bwMode="auto">
          <a:xfrm>
            <a:off x="1548607" y="3500438"/>
            <a:ext cx="756443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ldLvl="0" autoUpdateAnimBg="0"/>
      <p:bldP spid="29705" grpId="0" bldLvl="0" autoUpdateAnimBg="0"/>
      <p:bldP spid="29706" grpId="0" animBg="1"/>
      <p:bldP spid="297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759733" y="267382"/>
            <a:ext cx="477330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 u="sng">
                <a:solidFill>
                  <a:srgbClr val="FF0000"/>
                </a:solidFill>
              </a:rPr>
              <a:t>Kinh tế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59733" y="1037319"/>
            <a:ext cx="107682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- Xuất khẩu lông cừu, len, thịt bò và sữa.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81932" y="2483532"/>
            <a:ext cx="10514546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- Công nghiệp năng lượng, khai khoáng, luyện kim, chế tạo máy, chế biến thực phẩm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81933" y="4606019"/>
            <a:ext cx="1077019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     Ô- x trây- li- a là nước có nền kinh tế phát triển nhất ở châu lục này.</a:t>
            </a:r>
          </a:p>
        </p:txBody>
      </p:sp>
      <p:sp>
        <p:nvSpPr>
          <p:cNvPr id="35846" name="Mũi tên Phải 11"/>
          <p:cNvSpPr>
            <a:spLocks noChangeArrowheads="1"/>
          </p:cNvSpPr>
          <p:nvPr/>
        </p:nvSpPr>
        <p:spPr bwMode="auto">
          <a:xfrm>
            <a:off x="581933" y="4694918"/>
            <a:ext cx="815716" cy="412750"/>
          </a:xfrm>
          <a:prstGeom prst="rightArrow">
            <a:avLst>
              <a:gd name="adj1" fmla="val 50000"/>
              <a:gd name="adj2" fmla="val 500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 autoUpdateAnimBg="0"/>
      <p:bldP spid="30727" grpId="0" bldLvl="0" autoUpdateAnimBg="0"/>
      <p:bldP spid="30731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__Data_Users_DefApps_AppData_INTERNETEXPLORER_Temp_Saved Images_OQ6DTP1RTX_thit_cu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5014" y="546100"/>
            <a:ext cx="8289925" cy="4630738"/>
          </a:xfr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655888" y="5407025"/>
            <a:ext cx="6483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Chăn nuôi cừu lấy lông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314450" y="539749"/>
            <a:ext cx="920115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Châu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Mĩ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đứng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thứ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mấy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về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tích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châu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lục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trên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thế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giới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  <a:p>
            <a:pPr marL="742950" indent="-742950" eaLnBrk="1" hangingPunct="1">
              <a:spcBef>
                <a:spcPts val="1800"/>
              </a:spcBef>
              <a:defRPr/>
            </a:pPr>
            <a:r>
              <a:rPr lang="en-US" altLang="en-US" sz="4800" b="1" dirty="0">
                <a:latin typeface="Arial" charset="0"/>
                <a:cs typeface="Arial" charset="0"/>
              </a:rPr>
              <a:t>	a)1</a:t>
            </a:r>
          </a:p>
          <a:p>
            <a:pPr marL="742950" indent="-742950" eaLnBrk="1" hangingPunct="1">
              <a:spcBef>
                <a:spcPts val="1800"/>
              </a:spcBef>
              <a:defRPr/>
            </a:pPr>
            <a:r>
              <a:rPr lang="en-US" altLang="en-US" sz="4800" b="1" dirty="0">
                <a:latin typeface="Arial" charset="0"/>
                <a:cs typeface="Arial" charset="0"/>
              </a:rPr>
              <a:t>	b) 2</a:t>
            </a:r>
          </a:p>
          <a:p>
            <a:pPr marL="742950" indent="-742950" eaLnBrk="1" hangingPunct="1">
              <a:spcBef>
                <a:spcPts val="1800"/>
              </a:spcBef>
              <a:defRPr/>
            </a:pPr>
            <a:r>
              <a:rPr lang="en-US" altLang="en-US" sz="4800" b="1" dirty="0">
                <a:latin typeface="Arial" charset="0"/>
                <a:cs typeface="Arial" charset="0"/>
              </a:rPr>
              <a:t>	c) 3</a:t>
            </a: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1839486" y="4011613"/>
            <a:ext cx="822960" cy="82296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__Data_Users_DefApps_AppData_INTERNETEXPLORER_Temp_Saved Images_metallurgy_w7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938" y="638175"/>
            <a:ext cx="6991350" cy="4152900"/>
          </a:xfr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681413" y="5322889"/>
            <a:ext cx="417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Luyện kim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96878" y="261938"/>
            <a:ext cx="114320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Kết luận: Châu Đại Dương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408365" y="227013"/>
            <a:ext cx="63178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sz="4400" b="1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96878" y="1149351"/>
            <a:ext cx="1149032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/>
              <a:t>Gồm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lục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địa</a:t>
            </a:r>
            <a:r>
              <a:rPr lang="en-US" altLang="en-US" sz="4400" b="1" dirty="0"/>
              <a:t> Ô- x </a:t>
            </a:r>
            <a:r>
              <a:rPr lang="en-US" altLang="en-US" sz="4400" b="1" dirty="0" err="1"/>
              <a:t>trây</a:t>
            </a:r>
            <a:r>
              <a:rPr lang="en-US" altLang="en-US" sz="4400" b="1" dirty="0"/>
              <a:t>- li- a, </a:t>
            </a:r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đảo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quần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đảo</a:t>
            </a:r>
            <a:r>
              <a:rPr lang="en-US" altLang="en-US" sz="4400" b="1" dirty="0"/>
              <a:t> ở </a:t>
            </a:r>
            <a:r>
              <a:rPr lang="en-US" altLang="en-US" sz="4400" b="1" dirty="0" err="1"/>
              <a:t>trung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tâm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Tây</a:t>
            </a:r>
            <a:r>
              <a:rPr lang="en-US" altLang="en-US" sz="4400" b="1" dirty="0"/>
              <a:t> Nam </a:t>
            </a:r>
            <a:r>
              <a:rPr lang="en-US" altLang="en-US" sz="4400" b="1" dirty="0" err="1"/>
              <a:t>Thái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Bình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96878" y="3273426"/>
            <a:ext cx="94475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Khí hậu khô hạn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96878" y="4156076"/>
            <a:ext cx="108468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Thực vật và động vật độc đáo </a:t>
            </a:r>
          </a:p>
        </p:txBody>
      </p:sp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3141664" y="5151438"/>
            <a:ext cx="72465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sz="4400" b="1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96877" y="5049462"/>
            <a:ext cx="114320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/>
              <a:t>Ô- x </a:t>
            </a:r>
            <a:r>
              <a:rPr lang="en-US" altLang="en-US" sz="4400" b="1" dirty="0" err="1"/>
              <a:t>trây</a:t>
            </a:r>
            <a:r>
              <a:rPr lang="en-US" altLang="en-US" sz="4400" b="1" dirty="0"/>
              <a:t>- li- a </a:t>
            </a:r>
            <a:r>
              <a:rPr lang="en-US" altLang="en-US" sz="4400" b="1" dirty="0" err="1"/>
              <a:t>là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nước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có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nền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kinh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tế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phát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triển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nhất</a:t>
            </a:r>
            <a:r>
              <a:rPr lang="en-US" altLang="en-US" sz="4400" b="1" dirty="0"/>
              <a:t> ở </a:t>
            </a:r>
            <a:r>
              <a:rPr lang="en-US" altLang="en-US" sz="4400" b="1" dirty="0" err="1"/>
              <a:t>châu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lục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này</a:t>
            </a:r>
            <a:r>
              <a:rPr lang="en-US" altLang="en-US" sz="4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ldLvl="0" autoUpdateAnimBg="0"/>
      <p:bldP spid="33800" grpId="0" bldLvl="0" autoUpdateAnimBg="0"/>
      <p:bldP spid="33802" grpId="0" bldLvl="0" autoUpdateAnimBg="0"/>
      <p:bldP spid="33805" grpId="0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1426153" y="2723799"/>
            <a:ext cx="72453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Hoạt động 4: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Tìm hiểu về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Châu Nam Cực.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8713" y="0"/>
            <a:ext cx="115061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err="1"/>
              <a:t>Thứ</a:t>
            </a:r>
            <a:r>
              <a:rPr lang="en-US" altLang="en-US" sz="4000" b="1"/>
              <a:t> </a:t>
            </a:r>
            <a:r>
              <a:rPr lang="en-US" altLang="en-US" sz="4000" b="1" smtClean="0"/>
              <a:t>tư </a:t>
            </a:r>
            <a:r>
              <a:rPr lang="en-US" altLang="en-US" sz="4000" b="1" err="1"/>
              <a:t>ngày</a:t>
            </a:r>
            <a:r>
              <a:rPr lang="en-US" altLang="en-US" sz="4000" b="1"/>
              <a:t> </a:t>
            </a:r>
            <a:r>
              <a:rPr lang="en-US" altLang="en-US" sz="4000" b="1" smtClean="0"/>
              <a:t>5 </a:t>
            </a:r>
            <a:r>
              <a:rPr lang="en-US" altLang="en-US" sz="4000" b="1" err="1"/>
              <a:t>tháng</a:t>
            </a:r>
            <a:r>
              <a:rPr lang="en-US" altLang="en-US" sz="4000" b="1"/>
              <a:t> </a:t>
            </a:r>
            <a:r>
              <a:rPr lang="en-US" altLang="en-US" sz="4000" b="1" smtClean="0"/>
              <a:t>4 </a:t>
            </a:r>
            <a:r>
              <a:rPr lang="en-US" altLang="en-US" sz="4000" b="1" err="1"/>
              <a:t>năm</a:t>
            </a:r>
            <a:r>
              <a:rPr lang="en-US" altLang="en-US" sz="4000" b="1"/>
              <a:t> </a:t>
            </a:r>
            <a:r>
              <a:rPr lang="en-US" altLang="en-US" sz="4000" b="1" smtClean="0"/>
              <a:t>2023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u="sng" err="1"/>
              <a:t>Địa</a:t>
            </a:r>
            <a:r>
              <a:rPr lang="en-US" altLang="en-US" sz="4000" b="1" u="sng"/>
              <a:t> </a:t>
            </a:r>
            <a:r>
              <a:rPr lang="en-US" altLang="en-US" sz="4000" b="1" smtClean="0"/>
              <a:t>lí: </a:t>
            </a:r>
            <a:r>
              <a:rPr lang="en-US" altLang="en-US" sz="4000" b="1" smtClean="0">
                <a:solidFill>
                  <a:srgbClr val="FF0000"/>
                </a:solidFill>
              </a:rPr>
              <a:t>Châu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</a:rPr>
              <a:t>Dương</a:t>
            </a:r>
            <a:r>
              <a:rPr lang="en-US" altLang="en-US" sz="4000" b="1">
                <a:solidFill>
                  <a:srgbClr val="FF0000"/>
                </a:solidFill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</a:rPr>
              <a:t>và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Nam </a:t>
            </a:r>
            <a:r>
              <a:rPr lang="en-US" altLang="en-US" sz="4000" b="1" dirty="0" err="1">
                <a:solidFill>
                  <a:srgbClr val="FF0000"/>
                </a:solidFill>
              </a:rPr>
              <a:t>Cực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__Data_Users_DefApps_AppData_INTERNETEXPLORER_Temp_Saved Images_Picture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7100" y="692150"/>
            <a:ext cx="7545388" cy="4527550"/>
          </a:xfr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81164" y="5519519"/>
            <a:ext cx="8480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b="1"/>
              <a:t>Lược đồ các châu lục và đại dương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hau-Nam-c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6139" y="1450976"/>
            <a:ext cx="7724775" cy="4524375"/>
          </a:xfrm>
          <a:noFill/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711326" y="361951"/>
            <a:ext cx="8583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/>
              <a:t>Vị trí địa lí của châu Nam Cực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892426" y="6005514"/>
            <a:ext cx="61436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/>
              <a:t>Lược đồ châu Nam Cực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962150" y="368301"/>
            <a:ext cx="92392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Đặc điểm của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Châu Nam Cực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18203" y="2212975"/>
            <a:ext cx="1110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- Châu lục lạnh nhất thế giới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19830" y="3076576"/>
            <a:ext cx="116211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/>
              <a:t>- </a:t>
            </a:r>
            <a:r>
              <a:rPr lang="en-US" altLang="en-US" sz="4400" b="1" dirty="0" err="1"/>
              <a:t>Động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vật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tiêu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biểu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nhất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chim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cánh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cụt</a:t>
            </a:r>
            <a:endParaRPr lang="en-US" altLang="en-US" sz="4400" b="1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40681" y="4400551"/>
            <a:ext cx="8201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- Không có dân cư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bldLvl="0" autoUpdateAnimBg="0"/>
      <p:bldP spid="38921" grpId="0" bldLvl="0" autoUpdateAnimBg="0"/>
      <p:bldP spid="38923" grpId="0" bldLvl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__Data_Users_DefApps_AppData_INTERNETEXPLORER_Temp_Saved Images_Hoang_mac_Nam_C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4226" y="466726"/>
            <a:ext cx="7885113" cy="4957763"/>
          </a:xfr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633789" y="5957889"/>
            <a:ext cx="4116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/>
              <a:t>Châu Nam Cực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__Data_Users_DefApps_AppData_INTERNETEXPLORER_Temp_Saved Images_Lanh_nhat_cao_nh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0900" y="360364"/>
            <a:ext cx="7766050" cy="5083175"/>
          </a:xfrm>
          <a:noFill/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770063" y="5789611"/>
            <a:ext cx="8405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/>
              <a:t>Gió " sát thủ " vận tốc 100 m/ giây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__Data_Users_DefApps_AppData_INTERNETEXPLORER_Temp_Saved Images_Ca_voi_Nam_c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1" y="693739"/>
            <a:ext cx="7631113" cy="4645025"/>
          </a:xfr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149726" y="5810248"/>
            <a:ext cx="284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/>
              <a:t>Cá voi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__Data_Users_DefApps_AppData_INTERNETEXPLORER_Temp_Saved Images_Hai_ca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263" y="627064"/>
            <a:ext cx="6951662" cy="4821237"/>
          </a:xfr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668714" y="5910264"/>
            <a:ext cx="4122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/>
              <a:t>Hải cẩu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264444" y="472283"/>
            <a:ext cx="828833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Mĩ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nằm</a:t>
            </a:r>
            <a:r>
              <a:rPr lang="en-US" altLang="en-US" sz="4800" b="1" dirty="0">
                <a:solidFill>
                  <a:srgbClr val="FF0000"/>
                </a:solidFill>
              </a:rPr>
              <a:t> ở </a:t>
            </a:r>
            <a:r>
              <a:rPr lang="en-US" altLang="en-US" sz="4800" b="1" dirty="0" err="1">
                <a:solidFill>
                  <a:srgbClr val="FF0000"/>
                </a:solidFill>
              </a:rPr>
              <a:t>bán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nào</a:t>
            </a:r>
            <a:r>
              <a:rPr lang="en-US" altLang="en-US" sz="4800" b="1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4800" b="1" dirty="0"/>
              <a:t>a)  </a:t>
            </a:r>
            <a:r>
              <a:rPr lang="en-US" altLang="en-US" sz="4800" b="1" dirty="0" err="1"/>
              <a:t>Bán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cầu</a:t>
            </a:r>
            <a:r>
              <a:rPr lang="en-US" altLang="en-US" sz="4800" b="1" dirty="0"/>
              <a:t> Nam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4800" b="1" dirty="0"/>
              <a:t>b)  </a:t>
            </a:r>
            <a:r>
              <a:rPr lang="en-US" altLang="en-US" sz="4800" b="1" dirty="0" err="1"/>
              <a:t>Bán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cầu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Bắc</a:t>
            </a:r>
            <a:endParaRPr lang="en-US" altLang="en-US" sz="4800" b="1" dirty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4800" b="1" dirty="0"/>
              <a:t>c)  </a:t>
            </a:r>
            <a:r>
              <a:rPr lang="en-US" altLang="en-US" sz="4800" b="1" dirty="0" err="1"/>
              <a:t>Bán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cầu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Tây</a:t>
            </a:r>
            <a:endParaRPr lang="en-US" altLang="en-US" sz="4800" b="1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69122" y="4423093"/>
            <a:ext cx="822960" cy="82296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__Data_Users_DefApps_AppData_INTERNETEXPLORER_Temp_Saved Images_pengu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75" y="560388"/>
            <a:ext cx="7646988" cy="4843462"/>
          </a:xfr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4763" y="5843589"/>
            <a:ext cx="4189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/>
              <a:t>Chim cánh cụt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711325" y="677863"/>
            <a:ext cx="967443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4800" b="1" dirty="0">
                <a:solidFill>
                  <a:srgbClr val="FF0000"/>
                </a:solidFill>
              </a:rPr>
              <a:t> A -ma -</a:t>
            </a:r>
            <a:r>
              <a:rPr lang="en-US" altLang="en-US" sz="4800" b="1" dirty="0" err="1">
                <a:solidFill>
                  <a:srgbClr val="FF0000"/>
                </a:solidFill>
              </a:rPr>
              <a:t>dôn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nằm</a:t>
            </a:r>
            <a:r>
              <a:rPr lang="en-US" altLang="en-US" sz="4800" b="1" dirty="0">
                <a:solidFill>
                  <a:srgbClr val="FF0000"/>
                </a:solidFill>
              </a:rPr>
              <a:t> ở?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 b="1" dirty="0"/>
              <a:t>a)  </a:t>
            </a:r>
            <a:r>
              <a:rPr lang="en-US" altLang="en-US" sz="4800" b="1" dirty="0" err="1"/>
              <a:t>Bắc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Mĩ</a:t>
            </a:r>
            <a:endParaRPr lang="en-US" altLang="en-US" sz="4800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 b="1" dirty="0"/>
              <a:t>b)  </a:t>
            </a:r>
            <a:r>
              <a:rPr lang="en-US" altLang="en-US" sz="4800" b="1" dirty="0" err="1"/>
              <a:t>Trung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Mĩ</a:t>
            </a:r>
            <a:endParaRPr lang="en-US" altLang="en-US" sz="4800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 b="1" dirty="0"/>
              <a:t>c)  Nam </a:t>
            </a:r>
            <a:r>
              <a:rPr lang="en-US" altLang="en-US" sz="4800" b="1" dirty="0" err="1"/>
              <a:t>Mĩ</a:t>
            </a:r>
            <a:endParaRPr lang="en-US" altLang="en-US" sz="4800" b="1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649894" y="5117882"/>
            <a:ext cx="822960" cy="82296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71450" y="88900"/>
            <a:ext cx="1150619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b="1" err="1"/>
              <a:t>Thứ</a:t>
            </a:r>
            <a:r>
              <a:rPr lang="en-US" altLang="en-US" sz="4800" b="1"/>
              <a:t> năm </a:t>
            </a:r>
            <a:r>
              <a:rPr lang="en-US" altLang="en-US" sz="4800" b="1" err="1"/>
              <a:t>ngày</a:t>
            </a:r>
            <a:r>
              <a:rPr lang="en-US" altLang="en-US" sz="4800" b="1"/>
              <a:t> 30 </a:t>
            </a:r>
            <a:r>
              <a:rPr lang="en-US" altLang="en-US" sz="4800" b="1" err="1"/>
              <a:t>tháng</a:t>
            </a:r>
            <a:r>
              <a:rPr lang="en-US" altLang="en-US" sz="4800" b="1"/>
              <a:t> 3 </a:t>
            </a:r>
            <a:r>
              <a:rPr lang="en-US" altLang="en-US" sz="4800" b="1" err="1"/>
              <a:t>năm</a:t>
            </a:r>
            <a:r>
              <a:rPr lang="en-US" altLang="en-US" sz="4800" b="1"/>
              <a:t> 2023</a:t>
            </a:r>
            <a:endParaRPr lang="en-US" altLang="en-US" sz="4800" b="1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b="1" u="sng" dirty="0" err="1"/>
              <a:t>Địa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lí</a:t>
            </a:r>
            <a:endParaRPr lang="en-US" altLang="en-US" sz="4800" b="1" u="sng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6000" b="1" dirty="0" err="1">
                <a:solidFill>
                  <a:srgbClr val="FF0000"/>
                </a:solidFill>
              </a:rPr>
              <a:t>và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6000" b="1" dirty="0">
                <a:solidFill>
                  <a:srgbClr val="FF0000"/>
                </a:solidFill>
              </a:rPr>
              <a:t> Nam </a:t>
            </a:r>
            <a:r>
              <a:rPr lang="en-US" altLang="en-US" sz="6000" b="1" dirty="0" err="1">
                <a:solidFill>
                  <a:srgbClr val="FF0000"/>
                </a:solidFill>
              </a:rPr>
              <a:t>Cực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171140" y="1600200"/>
            <a:ext cx="77704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buFont typeface="Arial" panose="020B0604020202020204" pitchFamily="34" charset="0"/>
              <a:buNone/>
            </a:pPr>
            <a:endParaRPr lang="en-US" altLang="en-US" sz="4400" b="1"/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68366" y="177800"/>
            <a:ext cx="117814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Các nội dung chính cần tìm hiểu  </a:t>
            </a: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652297" y="2535238"/>
            <a:ext cx="100449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buFont typeface="Arial" panose="020B0604020202020204" pitchFamily="34" charset="0"/>
              <a:buNone/>
            </a:pPr>
            <a:r>
              <a:rPr lang="en-US" altLang="en-US" sz="4400" b="1" dirty="0"/>
              <a:t>2. </a:t>
            </a:r>
            <a:r>
              <a:rPr lang="en-US" altLang="en-US" sz="4400" b="1" dirty="0" err="1"/>
              <a:t>Đặc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điểm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tự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nhiên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của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Châu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.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652297" y="4052888"/>
            <a:ext cx="1088560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buFont typeface="Arial" panose="020B0604020202020204" pitchFamily="34" charset="0"/>
              <a:buNone/>
            </a:pPr>
            <a:r>
              <a:rPr lang="en-US" altLang="en-US" sz="4400" b="1" dirty="0"/>
              <a:t>3. </a:t>
            </a:r>
            <a:r>
              <a:rPr lang="en-US" altLang="en-US" sz="4400" b="1" dirty="0" err="1"/>
              <a:t>Người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dân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hoạt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động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kinh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tế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của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Châu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.</a:t>
            </a:r>
          </a:p>
        </p:txBody>
      </p:sp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533399" y="5694839"/>
            <a:ext cx="109346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buFont typeface="Arial" panose="020B0604020202020204" pitchFamily="34" charset="0"/>
              <a:buNone/>
            </a:pPr>
            <a:r>
              <a:rPr lang="en-US" altLang="en-US" sz="4400" b="1" dirty="0"/>
              <a:t>4. </a:t>
            </a:r>
            <a:r>
              <a:rPr lang="en-US" altLang="en-US" sz="4400" b="1" dirty="0" err="1"/>
              <a:t>Tìm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hiểu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về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Châu</a:t>
            </a:r>
            <a:r>
              <a:rPr lang="en-US" altLang="en-US" sz="4400" b="1" dirty="0"/>
              <a:t> Nam </a:t>
            </a:r>
            <a:r>
              <a:rPr lang="en-US" altLang="en-US" sz="4400" b="1" dirty="0" err="1"/>
              <a:t>Cực</a:t>
            </a:r>
            <a:r>
              <a:rPr lang="en-US" altLang="en-US" sz="4400" b="1" dirty="0"/>
              <a:t>.</a:t>
            </a:r>
          </a:p>
        </p:txBody>
      </p:sp>
      <p:sp>
        <p:nvSpPr>
          <p:cNvPr id="13319" name="Hình Chữ nhật 16"/>
          <p:cNvSpPr>
            <a:spLocks noChangeArrowheads="1"/>
          </p:cNvSpPr>
          <p:nvPr/>
        </p:nvSpPr>
        <p:spPr bwMode="auto">
          <a:xfrm>
            <a:off x="533400" y="1087438"/>
            <a:ext cx="109346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buFont typeface="Arial" panose="020B0604020202020204" pitchFamily="34" charset="0"/>
              <a:buNone/>
            </a:pPr>
            <a:r>
              <a:rPr lang="en-US" altLang="en-US" sz="4400" b="1" dirty="0"/>
              <a:t>1. </a:t>
            </a:r>
            <a:r>
              <a:rPr lang="en-US" altLang="en-US" sz="4400" b="1" dirty="0" err="1"/>
              <a:t>Vị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trí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địa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lí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giới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hạn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của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Châu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49432" y="3006456"/>
            <a:ext cx="88963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</a:rPr>
              <a:t>Hoạt</a:t>
            </a:r>
            <a:r>
              <a:rPr lang="en-US" altLang="en-US" sz="4000" b="1" u="sng" dirty="0">
                <a:solidFill>
                  <a:srgbClr val="FF0000"/>
                </a:solidFill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</a:rPr>
              <a:t>động</a:t>
            </a:r>
            <a:r>
              <a:rPr lang="en-US" altLang="en-US" sz="4000" b="1" u="sng" dirty="0">
                <a:solidFill>
                  <a:srgbClr val="FF0000"/>
                </a:solidFill>
              </a:rPr>
              <a:t> 1</a:t>
            </a:r>
            <a:r>
              <a:rPr lang="en-US" altLang="en-US" sz="4000" b="1" dirty="0">
                <a:solidFill>
                  <a:srgbClr val="FF0000"/>
                </a:solidFill>
              </a:rPr>
              <a:t>: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Vị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trí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địa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lí</a:t>
            </a:r>
            <a:r>
              <a:rPr lang="en-US" altLang="en-US" sz="4000" b="1" dirty="0">
                <a:solidFill>
                  <a:srgbClr val="FF0000"/>
                </a:solidFill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</a:rPr>
              <a:t>giới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hạn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8713" y="0"/>
            <a:ext cx="115061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err="1"/>
              <a:t>Thứ</a:t>
            </a:r>
            <a:r>
              <a:rPr lang="en-US" altLang="en-US" sz="4000" b="1"/>
              <a:t> </a:t>
            </a:r>
            <a:r>
              <a:rPr lang="en-US" altLang="en-US" sz="4000" b="1" smtClean="0"/>
              <a:t>tư </a:t>
            </a:r>
            <a:r>
              <a:rPr lang="en-US" altLang="en-US" sz="4000" b="1" err="1"/>
              <a:t>ngày</a:t>
            </a:r>
            <a:r>
              <a:rPr lang="en-US" altLang="en-US" sz="4000" b="1"/>
              <a:t> </a:t>
            </a:r>
            <a:r>
              <a:rPr lang="en-US" altLang="en-US" sz="4000" b="1" smtClean="0"/>
              <a:t>5 </a:t>
            </a:r>
            <a:r>
              <a:rPr lang="en-US" altLang="en-US" sz="4000" b="1" err="1"/>
              <a:t>tháng</a:t>
            </a:r>
            <a:r>
              <a:rPr lang="en-US" altLang="en-US" sz="4000" b="1"/>
              <a:t> </a:t>
            </a:r>
            <a:r>
              <a:rPr lang="en-US" altLang="en-US" sz="4000" b="1" smtClean="0"/>
              <a:t>4 </a:t>
            </a:r>
            <a:r>
              <a:rPr lang="en-US" altLang="en-US" sz="4000" b="1" err="1"/>
              <a:t>năm</a:t>
            </a:r>
            <a:r>
              <a:rPr lang="en-US" altLang="en-US" sz="4000" b="1"/>
              <a:t> </a:t>
            </a:r>
            <a:r>
              <a:rPr lang="en-US" altLang="en-US" sz="4000" b="1" smtClean="0"/>
              <a:t>2023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u="sng" err="1"/>
              <a:t>Địa</a:t>
            </a:r>
            <a:r>
              <a:rPr lang="en-US" altLang="en-US" sz="4000" b="1" u="sng"/>
              <a:t> </a:t>
            </a:r>
            <a:r>
              <a:rPr lang="en-US" altLang="en-US" sz="4000" b="1" smtClean="0"/>
              <a:t>lí: </a:t>
            </a:r>
            <a:r>
              <a:rPr lang="en-US" altLang="en-US" sz="4000" b="1" smtClean="0">
                <a:solidFill>
                  <a:srgbClr val="FF0000"/>
                </a:solidFill>
              </a:rPr>
              <a:t>Châu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</a:rPr>
              <a:t>Dương</a:t>
            </a:r>
            <a:r>
              <a:rPr lang="en-US" altLang="en-US" sz="4000" b="1">
                <a:solidFill>
                  <a:srgbClr val="FF0000"/>
                </a:solidFill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</a:rPr>
              <a:t>và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Nam </a:t>
            </a:r>
            <a:r>
              <a:rPr lang="en-US" altLang="en-US" sz="4000" b="1" dirty="0" err="1">
                <a:solidFill>
                  <a:srgbClr val="FF0000"/>
                </a:solidFill>
              </a:rPr>
              <a:t>Cực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552450" y="250825"/>
            <a:ext cx="111633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Dựa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và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hình</a:t>
            </a:r>
            <a:r>
              <a:rPr lang="en-US" altLang="en-US" sz="4400" b="1" dirty="0">
                <a:solidFill>
                  <a:srgbClr val="FF0000"/>
                </a:solidFill>
              </a:rPr>
              <a:t> 1: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+ </a:t>
            </a:r>
            <a:r>
              <a:rPr lang="en-US" altLang="en-US" sz="44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gồm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đất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nào</a:t>
            </a:r>
            <a:r>
              <a:rPr lang="en-US" altLang="en-US" sz="4400" b="1" dirty="0">
                <a:solidFill>
                  <a:srgbClr val="FF0000"/>
                </a:solidFill>
              </a:rPr>
              <a:t> 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+ Cho </a:t>
            </a:r>
            <a:r>
              <a:rPr lang="en-US" altLang="en-US" sz="44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lục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địa</a:t>
            </a:r>
            <a:r>
              <a:rPr lang="en-US" altLang="en-US" sz="4400" b="1" dirty="0">
                <a:solidFill>
                  <a:srgbClr val="FF0000"/>
                </a:solidFill>
              </a:rPr>
              <a:t> Ô- x </a:t>
            </a:r>
            <a:r>
              <a:rPr lang="en-US" altLang="en-US" sz="4400" b="1" dirty="0" err="1">
                <a:solidFill>
                  <a:srgbClr val="FF0000"/>
                </a:solidFill>
              </a:rPr>
              <a:t>trây</a:t>
            </a:r>
            <a:r>
              <a:rPr lang="en-US" altLang="en-US" sz="4400" b="1" dirty="0">
                <a:solidFill>
                  <a:srgbClr val="FF0000"/>
                </a:solidFill>
              </a:rPr>
              <a:t>- li- a </a:t>
            </a:r>
            <a:r>
              <a:rPr lang="en-US" altLang="en-US" sz="4400" b="1" dirty="0" err="1">
                <a:solidFill>
                  <a:srgbClr val="FF0000"/>
                </a:solidFill>
              </a:rPr>
              <a:t>nằm</a:t>
            </a:r>
            <a:r>
              <a:rPr lang="en-US" altLang="en-US" sz="4400" b="1" dirty="0">
                <a:solidFill>
                  <a:srgbClr val="FF0000"/>
                </a:solidFill>
              </a:rPr>
              <a:t> ở </a:t>
            </a:r>
            <a:r>
              <a:rPr lang="en-US" altLang="en-US" sz="4400" b="1" dirty="0" err="1">
                <a:solidFill>
                  <a:srgbClr val="FF0000"/>
                </a:solidFill>
              </a:rPr>
              <a:t>bán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cầu</a:t>
            </a:r>
            <a:r>
              <a:rPr lang="en-US" altLang="en-US" sz="4400" b="1" dirty="0">
                <a:solidFill>
                  <a:srgbClr val="FF0000"/>
                </a:solidFill>
              </a:rPr>
              <a:t> Nam hay </a:t>
            </a:r>
            <a:r>
              <a:rPr lang="en-US" altLang="en-US" sz="4400" b="1" dirty="0" err="1">
                <a:solidFill>
                  <a:srgbClr val="FF0000"/>
                </a:solidFill>
              </a:rPr>
              <a:t>bán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cầu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Bắc</a:t>
            </a:r>
            <a:r>
              <a:rPr lang="en-US" altLang="en-US" sz="4400" b="1" dirty="0">
                <a:solidFill>
                  <a:srgbClr val="FF0000"/>
                </a:solidFill>
              </a:rPr>
              <a:t> 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+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tên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và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chỉ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vị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trí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một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đảo</a:t>
            </a:r>
            <a:r>
              <a:rPr lang="en-US" altLang="en-US" sz="4400" b="1" dirty="0">
                <a:solidFill>
                  <a:srgbClr val="FF0000"/>
                </a:solidFill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</a:rPr>
              <a:t>quần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đảo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thuộc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Pages>0</Pages>
  <Words>943</Words>
  <Characters>0</Characters>
  <Application>Microsoft Office PowerPoint</Application>
  <DocSecurity>0</DocSecurity>
  <PresentationFormat>Custom</PresentationFormat>
  <Lines>0</Lines>
  <Paragraphs>137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A</cp:lastModifiedBy>
  <cp:revision>131</cp:revision>
  <dcterms:created xsi:type="dcterms:W3CDTF">2013-11-15T06:11:31Z</dcterms:created>
  <dcterms:modified xsi:type="dcterms:W3CDTF">2023-04-02T03:06:50Z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1033-9.1.0.4514</vt:lpwstr>
  </property>
</Properties>
</file>