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66" r:id="rId4"/>
    <p:sldId id="258" r:id="rId5"/>
    <p:sldId id="268" r:id="rId6"/>
    <p:sldId id="275" r:id="rId7"/>
    <p:sldId id="274" r:id="rId8"/>
    <p:sldId id="260" r:id="rId9"/>
    <p:sldId id="277" r:id="rId10"/>
    <p:sldId id="263" r:id="rId11"/>
    <p:sldId id="265" r:id="rId12"/>
    <p:sldId id="279" r:id="rId13"/>
  </p:sldIdLst>
  <p:sldSz cx="18288000" cy="10287000"/>
  <p:notesSz cx="6858000" cy="9144000"/>
  <p:embeddedFontLst>
    <p:embeddedFont>
      <p:font typeface="Pattaya" panose="020B0604020202020204" charset="-34"/>
      <p:regular r:id="rId15"/>
    </p:embeddedFont>
    <p:embeddedFont>
      <p:font typeface="UTM Davida" panose="02040603050506020204" pitchFamily="18" charset="0"/>
      <p:regular r:id="rId16"/>
    </p:embeddedFont>
    <p:embeddedFont>
      <p:font typeface="宋体" panose="02010600030101010101" pitchFamily="2" charset="-122"/>
      <p:regular r:id="rId17"/>
    </p:embeddedFont>
    <p:embeddedFont>
      <p:font typeface="KG Primary Penmanship" panose="020B0604020202020204" charset="0"/>
      <p:regular r:id="rId18"/>
      <p:bold r:id="rId19"/>
      <p:italic r:id="rId20"/>
      <p:boldItalic r:id="rId21"/>
    </p:embeddedFont>
    <p:embeddedFont>
      <p:font typeface="UTM Alberta Heavy" panose="02040603050506020204" pitchFamily="18" charset="0"/>
      <p:regular r:id="rId22"/>
    </p:embeddedFon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47"/>
    <a:srgbClr val="FAF6E6"/>
    <a:srgbClr val="FFF3A3"/>
    <a:srgbClr val="FFE1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249" autoAdjust="0"/>
  </p:normalViewPr>
  <p:slideViewPr>
    <p:cSldViewPr>
      <p:cViewPr varScale="1">
        <p:scale>
          <a:sx n="43" d="100"/>
          <a:sy n="43" d="100"/>
        </p:scale>
        <p:origin x="6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tableStyles" Target="tableStyles.xml"/><Relationship Id="rId43"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 Nguyen" userId="7e36c6dd258c56d1" providerId="LiveId" clId="{C9C1355D-7EF0-4B8C-B448-724DA147B6E7}"/>
    <pc:docChg chg="delSld">
      <pc:chgData name="Ha Nguyen" userId="7e36c6dd258c56d1" providerId="LiveId" clId="{C9C1355D-7EF0-4B8C-B448-724DA147B6E7}" dt="2023-03-20T05:11:52.566" v="2" actId="47"/>
      <pc:docMkLst>
        <pc:docMk/>
      </pc:docMkLst>
      <pc:sldChg chg="del">
        <pc:chgData name="Ha Nguyen" userId="7e36c6dd258c56d1" providerId="LiveId" clId="{C9C1355D-7EF0-4B8C-B448-724DA147B6E7}" dt="2023-03-20T05:11:46.248" v="0" actId="47"/>
        <pc:sldMkLst>
          <pc:docMk/>
          <pc:sldMk cId="0" sldId="264"/>
        </pc:sldMkLst>
      </pc:sldChg>
      <pc:sldChg chg="del">
        <pc:chgData name="Ha Nguyen" userId="7e36c6dd258c56d1" providerId="LiveId" clId="{C9C1355D-7EF0-4B8C-B448-724DA147B6E7}" dt="2023-03-20T05:11:52.566" v="2" actId="47"/>
        <pc:sldMkLst>
          <pc:docMk/>
          <pc:sldMk cId="384848970" sldId="276"/>
        </pc:sldMkLst>
      </pc:sldChg>
      <pc:sldChg chg="del">
        <pc:chgData name="Ha Nguyen" userId="7e36c6dd258c56d1" providerId="LiveId" clId="{C9C1355D-7EF0-4B8C-B448-724DA147B6E7}" dt="2023-03-20T05:11:49.692" v="1" actId="47"/>
        <pc:sldMkLst>
          <pc:docMk/>
          <pc:sldMk cId="1604640956"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68C20-160F-D74F-AA74-7BEA0E816D36}" type="datetimeFigureOut">
              <a:rPr lang="en-VN" smtClean="0"/>
              <a:t>04/10/2023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06762-F49A-6B4D-9A63-647A1791F572}" type="slidenum">
              <a:rPr lang="en-VN" smtClean="0"/>
              <a:t>‹#›</a:t>
            </a:fld>
            <a:endParaRPr lang="en-VN"/>
          </a:p>
        </p:txBody>
      </p:sp>
    </p:spTree>
    <p:extLst>
      <p:ext uri="{BB962C8B-B14F-4D97-AF65-F5344CB8AC3E}">
        <p14:creationId xmlns:p14="http://schemas.microsoft.com/office/powerpoint/2010/main" val="9611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D3B06762-F49A-6B4D-9A63-647A1791F572}" type="slidenum">
              <a:rPr lang="en-VN" smtClean="0"/>
              <a:t>4</a:t>
            </a:fld>
            <a:endParaRPr lang="en-VN"/>
          </a:p>
        </p:txBody>
      </p:sp>
    </p:spTree>
    <p:extLst>
      <p:ext uri="{BB962C8B-B14F-4D97-AF65-F5344CB8AC3E}">
        <p14:creationId xmlns:p14="http://schemas.microsoft.com/office/powerpoint/2010/main" val="726974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sv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9.svg"/><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5.svg"/><Relationship Id="rId2" Type="http://schemas.openxmlformats.org/officeDocument/2006/relationships/image" Target="../media/image1.jpe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13.pn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9.svg"/><Relationship Id="rId19" Type="http://schemas.openxmlformats.org/officeDocument/2006/relationships/image" Target="../media/image17.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8.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6.sv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svg"/><Relationship Id="rId18" Type="http://schemas.openxmlformats.org/officeDocument/2006/relationships/image" Target="../media/image8.png"/><Relationship Id="rId3" Type="http://schemas.openxmlformats.org/officeDocument/2006/relationships/image" Target="../media/image42.png"/><Relationship Id="rId21" Type="http://schemas.openxmlformats.org/officeDocument/2006/relationships/image" Target="../media/image51.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77.svg"/><Relationship Id="rId2" Type="http://schemas.openxmlformats.org/officeDocument/2006/relationships/image" Target="../media/image41.jpeg"/><Relationship Id="rId16" Type="http://schemas.openxmlformats.org/officeDocument/2006/relationships/image" Target="../media/image49.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svg"/><Relationship Id="rId5" Type="http://schemas.openxmlformats.org/officeDocument/2006/relationships/image" Target="../media/image43.png"/><Relationship Id="rId15" Type="http://schemas.openxmlformats.org/officeDocument/2006/relationships/image" Target="../media/image75.svg"/><Relationship Id="rId23" Type="http://schemas.openxmlformats.org/officeDocument/2006/relationships/image" Target="../media/image52.png"/><Relationship Id="rId10" Type="http://schemas.openxmlformats.org/officeDocument/2006/relationships/image" Target="../media/image46.png"/><Relationship Id="rId19" Type="http://schemas.openxmlformats.org/officeDocument/2006/relationships/image" Target="../media/image13.svg"/><Relationship Id="rId4" Type="http://schemas.openxmlformats.org/officeDocument/2006/relationships/image" Target="../media/image64.svg"/><Relationship Id="rId9" Type="http://schemas.openxmlformats.org/officeDocument/2006/relationships/image" Target="../media/image45.png"/><Relationship Id="rId14" Type="http://schemas.openxmlformats.org/officeDocument/2006/relationships/image" Target="../media/image48.png"/><Relationship Id="rId22"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24.svg"/><Relationship Id="rId2" Type="http://schemas.openxmlformats.org/officeDocument/2006/relationships/image" Target="../media/image1.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5.png"/><Relationship Id="rId15" Type="http://schemas.openxmlformats.org/officeDocument/2006/relationships/image" Target="../media/image17.png"/><Relationship Id="rId10" Type="http://schemas.openxmlformats.org/officeDocument/2006/relationships/image" Target="../media/image13.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1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png"/><Relationship Id="rId17"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20.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1.jpeg"/><Relationship Id="rId7" Type="http://schemas.openxmlformats.org/officeDocument/2006/relationships/image" Target="../media/image11.sv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sv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3.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24.svg"/><Relationship Id="rId4" Type="http://schemas.openxmlformats.org/officeDocument/2006/relationships/image" Target="../media/image9.sv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6.png"/><Relationship Id="rId5" Type="http://schemas.openxmlformats.org/officeDocument/2006/relationships/image" Target="../media/image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8.tiff"/><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27.tiff"/><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6.png"/><Relationship Id="rId5" Type="http://schemas.openxmlformats.org/officeDocument/2006/relationships/image" Target="../media/image8.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1.png"/><Relationship Id="rId1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7.svg"/><Relationship Id="rId17" Type="http://schemas.openxmlformats.org/officeDocument/2006/relationships/image" Target="../media/image31.png"/><Relationship Id="rId2" Type="http://schemas.openxmlformats.org/officeDocument/2006/relationships/image" Target="../media/image25.jpe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29.png"/><Relationship Id="rId15" Type="http://schemas.openxmlformats.org/officeDocument/2006/relationships/image" Target="../media/image30.png"/><Relationship Id="rId10" Type="http://schemas.openxmlformats.org/officeDocument/2006/relationships/image" Target="../media/image13.svg"/><Relationship Id="rId19" Type="http://schemas.openxmlformats.org/officeDocument/2006/relationships/image" Target="../media/image33.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sv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34.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0.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37930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122247" y="2848623"/>
            <a:ext cx="10565553" cy="499915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912864" y="2341813"/>
            <a:ext cx="2220064" cy="568621"/>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00120">
            <a:off x="15323472" y="1730174"/>
            <a:ext cx="1667965" cy="168056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739140" y="2504192"/>
            <a:ext cx="2748661" cy="93454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581642" y="2032548"/>
            <a:ext cx="3164183" cy="107582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28700" y="7138580"/>
            <a:ext cx="1737909" cy="59088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5864422" y="7017773"/>
            <a:ext cx="1558611" cy="52992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400000">
            <a:off x="8196363" y="-844323"/>
            <a:ext cx="2653259" cy="22801444"/>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3589" y="9645257"/>
            <a:ext cx="11408768" cy="641743"/>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718649" y="9645257"/>
            <a:ext cx="11408768" cy="641743"/>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844005" y="-655697"/>
            <a:ext cx="3857042" cy="1311394"/>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204407" y="-655697"/>
            <a:ext cx="3857042" cy="1311394"/>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0" y="8353312"/>
            <a:ext cx="2787299" cy="1933688"/>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00701" y="8353312"/>
            <a:ext cx="2787299" cy="1933688"/>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060">
            <a:off x="7466266" y="9251956"/>
            <a:ext cx="460741" cy="630073"/>
          </a:xfrm>
          <a:prstGeom prst="rect">
            <a:avLst/>
          </a:prstGeom>
        </p:spPr>
      </p:pic>
      <p:pic>
        <p:nvPicPr>
          <p:cNvPr id="2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304721" flipH="1">
            <a:off x="3699752" y="9333873"/>
            <a:ext cx="445251" cy="608891"/>
          </a:xfrm>
          <a:prstGeom prst="rect">
            <a:avLst/>
          </a:prstGeom>
        </p:spPr>
      </p:pic>
      <p:pic>
        <p:nvPicPr>
          <p:cNvPr id="22" name="Picture 2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304721" flipH="1">
            <a:off x="11478434" y="9276812"/>
            <a:ext cx="445251" cy="608891"/>
          </a:xfrm>
          <a:prstGeom prst="rect">
            <a:avLst/>
          </a:prstGeom>
        </p:spPr>
      </p:pic>
      <p:pic>
        <p:nvPicPr>
          <p:cNvPr id="23" name="Picture 2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57060">
            <a:off x="14211950" y="9005120"/>
            <a:ext cx="460741" cy="630073"/>
          </a:xfrm>
          <a:prstGeom prst="rect">
            <a:avLst/>
          </a:prstGeom>
        </p:spPr>
      </p:pic>
      <p:pic>
        <p:nvPicPr>
          <p:cNvPr id="27" name="Picture 10">
            <a:extLst>
              <a:ext uri="{FF2B5EF4-FFF2-40B4-BE49-F238E27FC236}">
                <a16:creationId xmlns:a16="http://schemas.microsoft.com/office/drawing/2014/main" id="{8AB09ECE-B43B-7A47-81CC-801F7F36900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43142" y="1145603"/>
            <a:ext cx="6576793" cy="7829512"/>
          </a:xfrm>
          <a:prstGeom prst="rect">
            <a:avLst/>
          </a:prstGeom>
        </p:spPr>
      </p:pic>
      <p:sp>
        <p:nvSpPr>
          <p:cNvPr id="29" name="TextBox 28">
            <a:extLst>
              <a:ext uri="{FF2B5EF4-FFF2-40B4-BE49-F238E27FC236}">
                <a16:creationId xmlns:a16="http://schemas.microsoft.com/office/drawing/2014/main" id="{369E7578-56F4-A942-A6BA-63A3B042DBB0}"/>
              </a:ext>
            </a:extLst>
          </p:cNvPr>
          <p:cNvSpPr txBox="1"/>
          <p:nvPr/>
        </p:nvSpPr>
        <p:spPr>
          <a:xfrm>
            <a:off x="12872044" y="7469365"/>
            <a:ext cx="2629118" cy="707886"/>
          </a:xfrm>
          <a:prstGeom prst="rect">
            <a:avLst/>
          </a:prstGeom>
          <a:noFill/>
        </p:spPr>
        <p:txBody>
          <a:bodyPr wrap="none" rtlCol="0">
            <a:spAutoFit/>
          </a:bodyPr>
          <a:lstStyle/>
          <a:p>
            <a:r>
              <a:rPr lang="en-VN" sz="4000" b="1" i="1" dirty="0"/>
              <a:t>(Trang 123)</a:t>
            </a:r>
          </a:p>
        </p:txBody>
      </p:sp>
      <p:pic>
        <p:nvPicPr>
          <p:cNvPr id="6" name="Picture 5" descr="Logo, company name&#10;&#10;Description automatically generated">
            <a:extLst>
              <a:ext uri="{FF2B5EF4-FFF2-40B4-BE49-F238E27FC236}">
                <a16:creationId xmlns:a16="http://schemas.microsoft.com/office/drawing/2014/main" id="{0A44D1D9-1B58-4BCF-8EB7-D4A373ECBD5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314043" y="2032548"/>
            <a:ext cx="12108990" cy="6037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6" presetClass="entr" presetSubtype="16" fill="hold" nodeType="after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circle(in)">
                                      <p:cBhvr>
                                        <p:cTn id="98" dur="2000"/>
                                        <p:tgtEl>
                                          <p:spTgt spid="27"/>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p:cTn id="102" dur="3000" fill="hold"/>
                                        <p:tgtEl>
                                          <p:spTgt spid="6"/>
                                        </p:tgtEl>
                                        <p:attrNameLst>
                                          <p:attrName>ppt_w</p:attrName>
                                        </p:attrNameLst>
                                      </p:cBhvr>
                                      <p:tavLst>
                                        <p:tav tm="0">
                                          <p:val>
                                            <p:fltVal val="0"/>
                                          </p:val>
                                        </p:tav>
                                        <p:tav tm="100000">
                                          <p:val>
                                            <p:strVal val="#ppt_w"/>
                                          </p:val>
                                        </p:tav>
                                      </p:tavLst>
                                    </p:anim>
                                    <p:anim calcmode="lin" valueType="num">
                                      <p:cBhvr>
                                        <p:cTn id="103" dur="3000" fill="hold"/>
                                        <p:tgtEl>
                                          <p:spTgt spid="6"/>
                                        </p:tgtEl>
                                        <p:attrNameLst>
                                          <p:attrName>ppt_h</p:attrName>
                                        </p:attrNameLst>
                                      </p:cBhvr>
                                      <p:tavLst>
                                        <p:tav tm="0">
                                          <p:val>
                                            <p:fltVal val="0"/>
                                          </p:val>
                                        </p:tav>
                                        <p:tav tm="100000">
                                          <p:val>
                                            <p:strVal val="#ppt_h"/>
                                          </p:val>
                                        </p:tav>
                                      </p:tavLst>
                                    </p:anim>
                                    <p:animEffect transition="in" filter="fade">
                                      <p:cBhvr>
                                        <p:cTn id="104" dur="3000"/>
                                        <p:tgtEl>
                                          <p:spTgt spid="6"/>
                                        </p:tgtEl>
                                      </p:cBhvr>
                                    </p:animEffect>
                                  </p:childTnLst>
                                </p:cTn>
                              </p:par>
                            </p:childTnLst>
                          </p:cTn>
                        </p:par>
                        <p:par>
                          <p:cTn id="105" fill="hold">
                            <p:stCondLst>
                              <p:cond delay="6000"/>
                            </p:stCondLst>
                            <p:childTnLst>
                              <p:par>
                                <p:cTn id="106" presetID="41" presetClass="entr" presetSubtype="0" fill="hold" nodeType="afterEffect">
                                  <p:stCondLst>
                                    <p:cond delay="0"/>
                                  </p:stCondLst>
                                  <p:iterate type="lt">
                                    <p:tmPct val="10000"/>
                                  </p:iterate>
                                  <p:childTnLst>
                                    <p:set>
                                      <p:cBhvr>
                                        <p:cTn id="107" dur="1" fill="hold">
                                          <p:stCondLst>
                                            <p:cond delay="0"/>
                                          </p:stCondLst>
                                        </p:cTn>
                                        <p:tgtEl>
                                          <p:spTgt spid="29">
                                            <p:txEl>
                                              <p:pRg st="0" end="0"/>
                                            </p:txEl>
                                          </p:spTgt>
                                        </p:tgtEl>
                                        <p:attrNameLst>
                                          <p:attrName>style.visibility</p:attrName>
                                        </p:attrNameLst>
                                      </p:cBhvr>
                                      <p:to>
                                        <p:strVal val="visible"/>
                                      </p:to>
                                    </p:set>
                                    <p:anim calcmode="lin" valueType="num">
                                      <p:cBhvr>
                                        <p:cTn id="108" dur="500" fill="hold"/>
                                        <p:tgtEl>
                                          <p:spTgt spid="2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29">
                                            <p:txEl>
                                              <p:pRg st="0" end="0"/>
                                            </p:txEl>
                                          </p:spTgt>
                                        </p:tgtEl>
                                        <p:attrNameLst>
                                          <p:attrName>ppt_y</p:attrName>
                                        </p:attrNameLst>
                                      </p:cBhvr>
                                      <p:tavLst>
                                        <p:tav tm="0">
                                          <p:val>
                                            <p:strVal val="#ppt_y"/>
                                          </p:val>
                                        </p:tav>
                                        <p:tav tm="100000">
                                          <p:val>
                                            <p:strVal val="#ppt_y"/>
                                          </p:val>
                                        </p:tav>
                                      </p:tavLst>
                                    </p:anim>
                                    <p:anim calcmode="lin" valueType="num">
                                      <p:cBhvr>
                                        <p:cTn id="110" dur="500" fill="hold"/>
                                        <p:tgtEl>
                                          <p:spTgt spid="2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2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flipH="1" flipV="1">
            <a:off x="8901927" y="-362221"/>
            <a:ext cx="2653259" cy="2280144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7559494" y="-11772730"/>
            <a:ext cx="2653259" cy="22801444"/>
          </a:xfrm>
          <a:prstGeom prst="rect">
            <a:avLst/>
          </a:prstGeom>
        </p:spPr>
      </p:pic>
      <p:pic>
        <p:nvPicPr>
          <p:cNvPr id="15" name="Picture 15"/>
          <p:cNvPicPr>
            <a:picLocks noChangeAspect="1"/>
          </p:cNvPicPr>
          <p:nvPr/>
        </p:nvPicPr>
        <p:blipFill>
          <a:blip r:embed="rId5"/>
          <a:srcRect/>
          <a:stretch>
            <a:fillRect/>
          </a:stretch>
        </p:blipFill>
        <p:spPr>
          <a:xfrm>
            <a:off x="15806872" y="7468678"/>
            <a:ext cx="2329812" cy="2818322"/>
          </a:xfrm>
          <a:prstGeom prst="rect">
            <a:avLst/>
          </a:prstGeom>
        </p:spPr>
      </p:pic>
      <p:pic>
        <p:nvPicPr>
          <p:cNvPr id="16" name="Picture 16"/>
          <p:cNvPicPr>
            <a:picLocks noChangeAspect="1"/>
          </p:cNvPicPr>
          <p:nvPr/>
        </p:nvPicPr>
        <p:blipFill>
          <a:blip r:embed="rId6"/>
          <a:srcRect/>
          <a:stretch>
            <a:fillRect/>
          </a:stretch>
        </p:blipFill>
        <p:spPr>
          <a:xfrm>
            <a:off x="366436" y="8457174"/>
            <a:ext cx="1324528" cy="1602251"/>
          </a:xfrm>
          <a:prstGeom prst="rect">
            <a:avLst/>
          </a:prstGeom>
        </p:spPr>
      </p:pic>
      <p:pic>
        <p:nvPicPr>
          <p:cNvPr id="19" name="Picture 19"/>
          <p:cNvPicPr>
            <a:picLocks noChangeAspect="1"/>
          </p:cNvPicPr>
          <p:nvPr/>
        </p:nvPicPr>
        <p:blipFill>
          <a:blip r:embed="rId7"/>
          <a:srcRect/>
          <a:stretch>
            <a:fillRect/>
          </a:stretch>
        </p:blipFill>
        <p:spPr>
          <a:xfrm>
            <a:off x="16763225" y="790175"/>
            <a:ext cx="992149" cy="998389"/>
          </a:xfrm>
          <a:prstGeom prst="rect">
            <a:avLst/>
          </a:prstGeom>
        </p:spPr>
      </p:pic>
      <p:pic>
        <p:nvPicPr>
          <p:cNvPr id="20" name="Picture 20"/>
          <p:cNvPicPr>
            <a:picLocks noChangeAspect="1"/>
          </p:cNvPicPr>
          <p:nvPr/>
        </p:nvPicPr>
        <p:blipFill>
          <a:blip r:embed="rId7"/>
          <a:srcRect/>
          <a:stretch>
            <a:fillRect/>
          </a:stretch>
        </p:blipFill>
        <p:spPr>
          <a:xfrm>
            <a:off x="532625" y="790175"/>
            <a:ext cx="817308" cy="822448"/>
          </a:xfrm>
          <a:prstGeom prst="rect">
            <a:avLst/>
          </a:prstGeom>
        </p:spPr>
      </p:pic>
      <p:pic>
        <p:nvPicPr>
          <p:cNvPr id="21" name="Picture 21"/>
          <p:cNvPicPr>
            <a:picLocks noChangeAspect="1"/>
          </p:cNvPicPr>
          <p:nvPr/>
        </p:nvPicPr>
        <p:blipFill>
          <a:blip r:embed="rId8"/>
          <a:srcRect/>
          <a:stretch>
            <a:fillRect/>
          </a:stretch>
        </p:blipFill>
        <p:spPr>
          <a:xfrm>
            <a:off x="13743928" y="8497378"/>
            <a:ext cx="1844971" cy="1789622"/>
          </a:xfrm>
          <a:prstGeom prst="rect">
            <a:avLst/>
          </a:prstGeom>
        </p:spPr>
      </p:pic>
      <p:pic>
        <p:nvPicPr>
          <p:cNvPr id="26" name="Picture 26"/>
          <p:cNvPicPr>
            <a:picLocks noChangeAspect="1"/>
          </p:cNvPicPr>
          <p:nvPr/>
        </p:nvPicPr>
        <p:blipFill>
          <a:blip r:embed="rId8"/>
          <a:srcRect/>
          <a:stretch>
            <a:fillRect/>
          </a:stretch>
        </p:blipFill>
        <p:spPr>
          <a:xfrm>
            <a:off x="3768050" y="8877839"/>
            <a:ext cx="1314713" cy="1275272"/>
          </a:xfrm>
          <a:prstGeom prst="rect">
            <a:avLst/>
          </a:prstGeom>
        </p:spPr>
      </p:pic>
      <p:pic>
        <p:nvPicPr>
          <p:cNvPr id="27" name="Picture 27"/>
          <p:cNvPicPr>
            <a:picLocks noChangeAspect="1"/>
          </p:cNvPicPr>
          <p:nvPr/>
        </p:nvPicPr>
        <p:blipFill>
          <a:blip r:embed="rId9"/>
          <a:srcRect/>
          <a:stretch>
            <a:fillRect/>
          </a:stretch>
        </p:blipFill>
        <p:spPr>
          <a:xfrm>
            <a:off x="9144000" y="8877839"/>
            <a:ext cx="1314713" cy="1275272"/>
          </a:xfrm>
          <a:prstGeom prst="rect">
            <a:avLst/>
          </a:prstGeom>
        </p:spPr>
      </p:pic>
      <p:graphicFrame>
        <p:nvGraphicFramePr>
          <p:cNvPr id="28" name="Group 43">
            <a:extLst>
              <a:ext uri="{FF2B5EF4-FFF2-40B4-BE49-F238E27FC236}">
                <a16:creationId xmlns:a16="http://schemas.microsoft.com/office/drawing/2014/main" id="{0C22D9ED-9F0F-A943-BAAF-8A616AA0B0E0}"/>
              </a:ext>
            </a:extLst>
          </p:cNvPr>
          <p:cNvGraphicFramePr>
            <a:graphicFrameLocks noGrp="1"/>
          </p:cNvGraphicFramePr>
          <p:nvPr>
            <p:extLst>
              <p:ext uri="{D42A27DB-BD31-4B8C-83A1-F6EECF244321}">
                <p14:modId xmlns:p14="http://schemas.microsoft.com/office/powerpoint/2010/main" val="3008720957"/>
              </p:ext>
            </p:extLst>
          </p:nvPr>
        </p:nvGraphicFramePr>
        <p:xfrm>
          <a:off x="489857" y="408775"/>
          <a:ext cx="17214801" cy="9395372"/>
        </p:xfrm>
        <a:graphic>
          <a:graphicData uri="http://schemas.openxmlformats.org/drawingml/2006/table">
            <a:tbl>
              <a:tblPr>
                <a:tableStyleId>{775DCB02-9BB8-47FD-8907-85C794F793BA}</a:tableStyleId>
              </a:tblPr>
              <a:tblGrid>
                <a:gridCol w="4986497">
                  <a:extLst>
                    <a:ext uri="{9D8B030D-6E8A-4147-A177-3AD203B41FA5}">
                      <a16:colId xmlns:a16="http://schemas.microsoft.com/office/drawing/2014/main" val="20000"/>
                    </a:ext>
                  </a:extLst>
                </a:gridCol>
                <a:gridCol w="12228304">
                  <a:extLst>
                    <a:ext uri="{9D8B030D-6E8A-4147-A177-3AD203B41FA5}">
                      <a16:colId xmlns:a16="http://schemas.microsoft.com/office/drawing/2014/main" val="20001"/>
                    </a:ext>
                  </a:extLst>
                </a:gridCol>
              </a:tblGrid>
              <a:tr h="131201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000" b="1" u="none" strike="noStrike" cap="none" normalizeH="0" baseline="0" dirty="0">
                          <a:ln>
                            <a:noFill/>
                          </a:ln>
                          <a:solidFill>
                            <a:schemeClr val="bg1"/>
                          </a:solidFill>
                          <a:effectLst/>
                          <a:latin typeface="Pattaya" panose="00000500000000000000" pitchFamily="2" charset="-34"/>
                          <a:cs typeface="Pattaya" panose="00000500000000000000" pitchFamily="2" charset="-34"/>
                        </a:rPr>
                        <a:t>HOA KÌ</a:t>
                      </a:r>
                      <a:endParaRPr kumimoji="0" lang="en-US" sz="5000" b="1" i="0" u="none" strike="noStrike" cap="none" normalizeH="0" baseline="0" dirty="0">
                        <a:ln>
                          <a:noFill/>
                        </a:ln>
                        <a:solidFill>
                          <a:schemeClr val="bg1"/>
                        </a:solidFill>
                        <a:effectLst/>
                        <a:latin typeface="Pattaya" panose="00000500000000000000" pitchFamily="2" charset="-34"/>
                        <a:cs typeface="Pattaya" panose="00000500000000000000" pitchFamily="2" charset="-34"/>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hMerge="1">
                  <a:txBody>
                    <a:bodyPr/>
                    <a:lstStyle/>
                    <a:p>
                      <a:endParaRPr lang="en-US"/>
                    </a:p>
                  </a:txBody>
                  <a:tcPr/>
                </a:tc>
                <a:extLst>
                  <a:ext uri="{0D108BD9-81ED-4DB2-BD59-A6C34878D82A}">
                    <a16:rowId xmlns:a16="http://schemas.microsoft.com/office/drawing/2014/main" val="10000"/>
                  </a:ext>
                </a:extLst>
              </a:tr>
              <a:tr h="120784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Các</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yếu</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tô</a:t>
                      </a:r>
                      <a:r>
                        <a:rPr kumimoji="0" lang="en-US" sz="4500" b="1" u="none" strike="noStrike" cap="none" normalizeH="0" baseline="0" dirty="0">
                          <a:ln>
                            <a:noFill/>
                          </a:ln>
                          <a:solidFill>
                            <a:srgbClr val="002060"/>
                          </a:solidFill>
                          <a:effectLst/>
                          <a:latin typeface="UTM Davida" panose="02040603050506020204" pitchFamily="18" charset="0"/>
                        </a:rPr>
                        <a:t>́</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Đặc</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điểm</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16607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a:ln>
                            <a:noFill/>
                          </a:ln>
                          <a:solidFill>
                            <a:srgbClr val="002060"/>
                          </a:solidFill>
                          <a:effectLst/>
                          <a:latin typeface="UTM Davida" panose="02040603050506020204" pitchFamily="18" charset="0"/>
                        </a:rPr>
                        <a:t>Vị trí </a:t>
                      </a:r>
                      <a:r>
                        <a:rPr kumimoji="0" lang="en-US" sz="4500" b="1" u="none" strike="noStrike" cap="none" normalizeH="0" baseline="0" dirty="0" err="1">
                          <a:ln>
                            <a:noFill/>
                          </a:ln>
                          <a:solidFill>
                            <a:srgbClr val="002060"/>
                          </a:solidFill>
                          <a:effectLst/>
                          <a:latin typeface="UTM Davida" panose="02040603050506020204" pitchFamily="18" charset="0"/>
                        </a:rPr>
                        <a:t>địa</a:t>
                      </a:r>
                      <a:r>
                        <a:rPr kumimoji="0" lang="en-US" sz="4500" b="1" u="none" strike="noStrike" cap="none" normalizeH="0" baseline="0" dirty="0">
                          <a:ln>
                            <a:noFill/>
                          </a:ln>
                          <a:solidFill>
                            <a:srgbClr val="002060"/>
                          </a:solidFill>
                          <a:effectLst/>
                          <a:latin typeface="UTM Davida" panose="02040603050506020204" pitchFamily="18" charset="0"/>
                        </a:rPr>
                        <a:t> lí</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80659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u="none" strike="noStrike" cap="none" normalizeH="0" baseline="0" dirty="0" err="1">
                          <a:ln>
                            <a:noFill/>
                          </a:ln>
                          <a:solidFill>
                            <a:srgbClr val="002060"/>
                          </a:solidFill>
                          <a:effectLst/>
                          <a:latin typeface="UTM Davida" panose="02040603050506020204" pitchFamily="18" charset="0"/>
                        </a:rPr>
                        <a:t>Diện</a:t>
                      </a:r>
                      <a:r>
                        <a:rPr kumimoji="0" lang="en-US" sz="4500" b="1" u="none" strike="noStrike" cap="none" normalizeH="0" baseline="0" dirty="0">
                          <a:ln>
                            <a:noFill/>
                          </a:ln>
                          <a:solidFill>
                            <a:srgbClr val="002060"/>
                          </a:solidFill>
                          <a:effectLst/>
                          <a:latin typeface="UTM Davida" panose="02040603050506020204" pitchFamily="18" charset="0"/>
                        </a:rPr>
                        <a:t> </a:t>
                      </a:r>
                      <a:r>
                        <a:rPr kumimoji="0" lang="en-US" sz="4500" b="1" u="none" strike="noStrike" cap="none" normalizeH="0" baseline="0" dirty="0" err="1">
                          <a:ln>
                            <a:noFill/>
                          </a:ln>
                          <a:solidFill>
                            <a:srgbClr val="002060"/>
                          </a:solidFill>
                          <a:effectLst/>
                          <a:latin typeface="UTM Davida" panose="02040603050506020204" pitchFamily="18" charset="0"/>
                        </a:rPr>
                        <a:t>tích</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7040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Dân</a:t>
                      </a:r>
                      <a:r>
                        <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rPr>
                        <a:t> </a:t>
                      </a: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số</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r h="17040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Kinh</a:t>
                      </a:r>
                      <a:r>
                        <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rPr>
                        <a:t> </a:t>
                      </a:r>
                      <a:r>
                        <a:rPr kumimoji="0" lang="en-US" sz="4500" b="1" i="0" u="none" strike="noStrike" cap="none" normalizeH="0" baseline="0" dirty="0" err="1">
                          <a:ln>
                            <a:noFill/>
                          </a:ln>
                          <a:solidFill>
                            <a:srgbClr val="002060"/>
                          </a:solidFill>
                          <a:effectLst/>
                          <a:latin typeface="UTM Davida" panose="02040603050506020204" pitchFamily="18" charset="0"/>
                          <a:cs typeface="Arial" panose="020B0604020202020204" pitchFamily="34" charset="0"/>
                        </a:rPr>
                        <a:t>tế</a:t>
                      </a:r>
                      <a:endParaRPr kumimoji="0" lang="en-US" sz="4500" b="1" i="0" u="none" strike="noStrike" cap="none" normalizeH="0" baseline="0" dirty="0">
                        <a:ln>
                          <a:noFill/>
                        </a:ln>
                        <a:solidFill>
                          <a:srgbClr val="002060"/>
                        </a:solidFill>
                        <a:effectLst/>
                        <a:latin typeface="UTM Davida" panose="02040603050506020204" pitchFamily="18"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88529409"/>
                  </a:ext>
                </a:extLst>
              </a:tr>
            </a:tbl>
          </a:graphicData>
        </a:graphic>
      </p:graphicFrame>
      <p:sp>
        <p:nvSpPr>
          <p:cNvPr id="29" name="TextBox 28">
            <a:extLst>
              <a:ext uri="{FF2B5EF4-FFF2-40B4-BE49-F238E27FC236}">
                <a16:creationId xmlns:a16="http://schemas.microsoft.com/office/drawing/2014/main" id="{55F3FA55-4966-ED49-9D34-B40B439DD118}"/>
              </a:ext>
            </a:extLst>
          </p:cNvPr>
          <p:cNvSpPr txBox="1"/>
          <p:nvPr/>
        </p:nvSpPr>
        <p:spPr>
          <a:xfrm>
            <a:off x="5560349" y="3222892"/>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Nằm ở </a:t>
            </a:r>
            <a:r>
              <a:rPr lang="en-VN" sz="5400" dirty="0">
                <a:solidFill>
                  <a:srgbClr val="00B050"/>
                </a:solidFill>
                <a:latin typeface="UTM Alberta Heavy" panose="02040603050506020204" pitchFamily="18" charset="0"/>
              </a:rPr>
              <a:t>Bắc Mĩ</a:t>
            </a:r>
            <a:r>
              <a:rPr lang="en-VN" sz="5400" dirty="0">
                <a:solidFill>
                  <a:srgbClr val="C00000"/>
                </a:solidFill>
                <a:latin typeface="UTM Alberta Heavy" panose="02040603050506020204" pitchFamily="18" charset="0"/>
              </a:rPr>
              <a:t>.</a:t>
            </a:r>
          </a:p>
        </p:txBody>
      </p:sp>
      <p:sp>
        <p:nvSpPr>
          <p:cNvPr id="31" name="TextBox 30">
            <a:extLst>
              <a:ext uri="{FF2B5EF4-FFF2-40B4-BE49-F238E27FC236}">
                <a16:creationId xmlns:a16="http://schemas.microsoft.com/office/drawing/2014/main" id="{E94DCFEA-2E15-2E4D-AEF2-628F43C632B8}"/>
              </a:ext>
            </a:extLst>
          </p:cNvPr>
          <p:cNvSpPr txBox="1"/>
          <p:nvPr/>
        </p:nvSpPr>
        <p:spPr>
          <a:xfrm>
            <a:off x="5569946" y="4939254"/>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Lớn </a:t>
            </a:r>
            <a:r>
              <a:rPr lang="en-VN" sz="5400" dirty="0">
                <a:solidFill>
                  <a:schemeClr val="accent5">
                    <a:lumMod val="50000"/>
                  </a:schemeClr>
                </a:solidFill>
                <a:latin typeface="UTM Alberta Heavy" panose="02040603050506020204" pitchFamily="18" charset="0"/>
              </a:rPr>
              <a:t>thứ ba </a:t>
            </a:r>
            <a:r>
              <a:rPr lang="en-VN" sz="5400" dirty="0">
                <a:solidFill>
                  <a:srgbClr val="C00000"/>
                </a:solidFill>
                <a:latin typeface="UTM Alberta Heavy" panose="02040603050506020204" pitchFamily="18" charset="0"/>
              </a:rPr>
              <a:t>trên thế giới.</a:t>
            </a:r>
          </a:p>
        </p:txBody>
      </p:sp>
      <p:sp>
        <p:nvSpPr>
          <p:cNvPr id="32" name="TextBox 31">
            <a:extLst>
              <a:ext uri="{FF2B5EF4-FFF2-40B4-BE49-F238E27FC236}">
                <a16:creationId xmlns:a16="http://schemas.microsoft.com/office/drawing/2014/main" id="{B88FB76C-5384-7948-9106-526E5869265A}"/>
              </a:ext>
            </a:extLst>
          </p:cNvPr>
          <p:cNvSpPr txBox="1"/>
          <p:nvPr/>
        </p:nvSpPr>
        <p:spPr>
          <a:xfrm>
            <a:off x="5616713" y="6743457"/>
            <a:ext cx="11706636" cy="923330"/>
          </a:xfrm>
          <a:prstGeom prst="rect">
            <a:avLst/>
          </a:prstGeom>
          <a:noFill/>
        </p:spPr>
        <p:txBody>
          <a:bodyPr wrap="square" rtlCol="0">
            <a:spAutoFit/>
          </a:bodyPr>
          <a:lstStyle/>
          <a:p>
            <a:r>
              <a:rPr lang="en-VN" sz="5400" dirty="0">
                <a:solidFill>
                  <a:srgbClr val="C00000"/>
                </a:solidFill>
                <a:latin typeface="UTM Alberta Heavy" panose="02040603050506020204" pitchFamily="18" charset="0"/>
              </a:rPr>
              <a:t>- Đứng </a:t>
            </a:r>
            <a:r>
              <a:rPr lang="en-VN" sz="5400" dirty="0">
                <a:solidFill>
                  <a:srgbClr val="7030A0"/>
                </a:solidFill>
                <a:latin typeface="UTM Alberta Heavy" panose="02040603050506020204" pitchFamily="18" charset="0"/>
              </a:rPr>
              <a:t>thứ ba </a:t>
            </a:r>
            <a:r>
              <a:rPr lang="en-VN" sz="5400" dirty="0">
                <a:solidFill>
                  <a:srgbClr val="C00000"/>
                </a:solidFill>
                <a:latin typeface="UTM Alberta Heavy" panose="02040603050506020204" pitchFamily="18" charset="0"/>
              </a:rPr>
              <a:t>trên thế giới.</a:t>
            </a:r>
          </a:p>
        </p:txBody>
      </p:sp>
      <p:sp>
        <p:nvSpPr>
          <p:cNvPr id="33" name="TextBox 32">
            <a:extLst>
              <a:ext uri="{FF2B5EF4-FFF2-40B4-BE49-F238E27FC236}">
                <a16:creationId xmlns:a16="http://schemas.microsoft.com/office/drawing/2014/main" id="{E43A0231-8ACB-5645-82DF-A3EF7E9A7C60}"/>
              </a:ext>
            </a:extLst>
          </p:cNvPr>
          <p:cNvSpPr txBox="1"/>
          <p:nvPr/>
        </p:nvSpPr>
        <p:spPr>
          <a:xfrm>
            <a:off x="5506451" y="8094566"/>
            <a:ext cx="12349524" cy="1477328"/>
          </a:xfrm>
          <a:prstGeom prst="rect">
            <a:avLst/>
          </a:prstGeom>
          <a:noFill/>
        </p:spPr>
        <p:txBody>
          <a:bodyPr wrap="square" rtlCol="0">
            <a:spAutoFit/>
          </a:bodyPr>
          <a:lstStyle/>
          <a:p>
            <a:r>
              <a:rPr lang="en-VN" sz="4500" dirty="0">
                <a:solidFill>
                  <a:srgbClr val="C00000"/>
                </a:solidFill>
                <a:latin typeface="UTM Alberta Heavy" panose="02040603050506020204" pitchFamily="18" charset="0"/>
              </a:rPr>
              <a:t>- Nền </a:t>
            </a:r>
            <a:r>
              <a:rPr lang="en-VN" sz="4500" dirty="0">
                <a:solidFill>
                  <a:srgbClr val="0070C0"/>
                </a:solidFill>
                <a:latin typeface="UTM Alberta Heavy" panose="02040603050506020204" pitchFamily="18" charset="0"/>
              </a:rPr>
              <a:t>kinh tế phát triển cao</a:t>
            </a:r>
            <a:r>
              <a:rPr lang="en-VN" sz="4500" dirty="0">
                <a:solidFill>
                  <a:srgbClr val="C00000"/>
                </a:solidFill>
                <a:latin typeface="UTM Alberta Heavy" panose="02040603050506020204" pitchFamily="18" charset="0"/>
              </a:rPr>
              <a:t>, trong đó có nhiều ngành công nghiệp đứng hàng đầu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10494"/>
          <a:stretch>
            <a:fillRect/>
          </a:stretch>
        </p:blipFill>
        <p:spPr>
          <a:xfrm>
            <a:off x="2352932" y="995608"/>
            <a:ext cx="13470733" cy="805766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4812" flipH="1">
            <a:off x="-885404" y="90309"/>
            <a:ext cx="4157734" cy="154970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9158" flipH="1">
            <a:off x="15680516" y="71757"/>
            <a:ext cx="4161888" cy="1551249"/>
          </a:xfrm>
          <a:prstGeom prst="rect">
            <a:avLst/>
          </a:prstGeom>
        </p:spPr>
      </p:pic>
      <p:pic>
        <p:nvPicPr>
          <p:cNvPr id="6" name="Picture 6"/>
          <p:cNvPicPr>
            <a:picLocks noChangeAspect="1"/>
          </p:cNvPicPr>
          <p:nvPr/>
        </p:nvPicPr>
        <p:blipFill>
          <a:blip r:embed="rId9"/>
          <a:srcRect/>
          <a:stretch>
            <a:fillRect/>
          </a:stretch>
        </p:blipFill>
        <p:spPr>
          <a:xfrm>
            <a:off x="15057176" y="1574391"/>
            <a:ext cx="1551282" cy="1498927"/>
          </a:xfrm>
          <a:prstGeom prst="rect">
            <a:avLst/>
          </a:prstGeom>
        </p:spPr>
      </p:pic>
      <p:sp>
        <p:nvSpPr>
          <p:cNvPr id="9" name="TextBox 9"/>
          <p:cNvSpPr txBox="1"/>
          <p:nvPr/>
        </p:nvSpPr>
        <p:spPr>
          <a:xfrm>
            <a:off x="3541306" y="1647072"/>
            <a:ext cx="11267182" cy="987450"/>
          </a:xfrm>
          <a:prstGeom prst="rect">
            <a:avLst/>
          </a:prstGeom>
        </p:spPr>
        <p:txBody>
          <a:bodyPr lIns="0" tIns="0" rIns="0" bIns="0" rtlCol="0" anchor="t">
            <a:spAutoFit/>
          </a:bodyPr>
          <a:lstStyle/>
          <a:p>
            <a:pPr algn="ctr">
              <a:lnSpc>
                <a:spcPts val="7740"/>
              </a:lnSpc>
            </a:pPr>
            <a:r>
              <a:rPr lang="en-US" sz="8800" b="1" dirty="0">
                <a:solidFill>
                  <a:srgbClr val="FF0000"/>
                </a:solidFill>
                <a:latin typeface="UTM Alberta Heavy" panose="02040603050506020204" pitchFamily="18" charset="0"/>
              </a:rPr>
              <a:t>KẾT LUẬN</a:t>
            </a:r>
          </a:p>
        </p:txBody>
      </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946353" y="669732"/>
            <a:ext cx="2283889" cy="58496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03213">
            <a:off x="17821370" y="4566232"/>
            <a:ext cx="840583" cy="77123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4471653" y="995608"/>
            <a:ext cx="354974" cy="328512"/>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51213" y="3878112"/>
            <a:ext cx="354974" cy="3285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3661364" y="8657601"/>
            <a:ext cx="354974" cy="328512"/>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96131" y="9673992"/>
            <a:ext cx="11408768" cy="641743"/>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566922" y="9712413"/>
            <a:ext cx="11408768" cy="641743"/>
          </a:xfrm>
          <a:prstGeom prst="rect">
            <a:avLst/>
          </a:prstGeom>
        </p:spPr>
      </p:pic>
      <p:pic>
        <p:nvPicPr>
          <p:cNvPr id="18" name="Picture 18"/>
          <p:cNvPicPr>
            <a:picLocks noChangeAspect="1"/>
          </p:cNvPicPr>
          <p:nvPr/>
        </p:nvPicPr>
        <p:blipFill>
          <a:blip r:embed="rId20"/>
          <a:srcRect/>
          <a:stretch>
            <a:fillRect/>
          </a:stretch>
        </p:blipFill>
        <p:spPr>
          <a:xfrm rot="2779403">
            <a:off x="15324108" y="7082469"/>
            <a:ext cx="2814615" cy="2738972"/>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flipH="1">
            <a:off x="-234231" y="8657601"/>
            <a:ext cx="991921" cy="1356474"/>
          </a:xfrm>
          <a:prstGeom prst="rect">
            <a:avLst/>
          </a:prstGeom>
        </p:spPr>
      </p:pic>
      <p:pic>
        <p:nvPicPr>
          <p:cNvPr id="20" name="Picture 20"/>
          <p:cNvPicPr>
            <a:picLocks noChangeAspect="1"/>
          </p:cNvPicPr>
          <p:nvPr/>
        </p:nvPicPr>
        <p:blipFill>
          <a:blip r:embed="rId23"/>
          <a:srcRect/>
          <a:stretch>
            <a:fillRect/>
          </a:stretch>
        </p:blipFill>
        <p:spPr>
          <a:xfrm>
            <a:off x="1242854" y="6488371"/>
            <a:ext cx="2276079" cy="2306350"/>
          </a:xfrm>
          <a:prstGeom prst="rect">
            <a:avLst/>
          </a:prstGeom>
        </p:spPr>
      </p:pic>
      <p:sp>
        <p:nvSpPr>
          <p:cNvPr id="21" name="TextBox 20">
            <a:extLst>
              <a:ext uri="{FF2B5EF4-FFF2-40B4-BE49-F238E27FC236}">
                <a16:creationId xmlns:a16="http://schemas.microsoft.com/office/drawing/2014/main" id="{A8005775-CA43-AB45-8B3E-A26097F0CE12}"/>
              </a:ext>
            </a:extLst>
          </p:cNvPr>
          <p:cNvSpPr txBox="1"/>
          <p:nvPr/>
        </p:nvSpPr>
        <p:spPr>
          <a:xfrm>
            <a:off x="2841426" y="2712685"/>
            <a:ext cx="12627173" cy="4708981"/>
          </a:xfrm>
          <a:prstGeom prst="rect">
            <a:avLst/>
          </a:prstGeom>
          <a:noFill/>
        </p:spPr>
        <p:txBody>
          <a:bodyPr wrap="square" rtlCol="0">
            <a:spAutoFit/>
          </a:bodyPr>
          <a:lstStyle/>
          <a:p>
            <a:r>
              <a:rPr lang="en-VN" sz="5000" dirty="0">
                <a:solidFill>
                  <a:schemeClr val="accent6">
                    <a:lumMod val="50000"/>
                  </a:schemeClr>
                </a:solidFill>
                <a:latin typeface="Pattaya" panose="00000500000000000000" pitchFamily="2" charset="-34"/>
                <a:cs typeface="Pattaya" panose="00000500000000000000" pitchFamily="2" charset="-34"/>
              </a:rPr>
              <a:t>     Phần lớn cư dân châu Mĩ có nguồn gốc là người nhập cư. Bắc Mĩ có nền nông nghiệp tiên tiến, công nghiệp hiện đại. Trung và Nam Mĩ chủ yếu sản xuất nông sản và khai thác khoáng sản để xuất khẩu. Hoa Kì là một trong những nước có nền kinh tế phát triển nhất thế giới.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500" fill="hold"/>
                                        <p:tgtEl>
                                          <p:spTgt spid="21"/>
                                        </p:tgtEl>
                                        <p:attrNameLst>
                                          <p:attrName>ppt_w</p:attrName>
                                        </p:attrNameLst>
                                      </p:cBhvr>
                                      <p:tavLst>
                                        <p:tav tm="0">
                                          <p:val>
                                            <p:fltVal val="0"/>
                                          </p:val>
                                        </p:tav>
                                        <p:tav tm="100000">
                                          <p:val>
                                            <p:strVal val="#ppt_w"/>
                                          </p:val>
                                        </p:tav>
                                      </p:tavLst>
                                    </p:anim>
                                    <p:anim calcmode="lin" valueType="num">
                                      <p:cBhvr>
                                        <p:cTn id="26" dur="500" fill="hold"/>
                                        <p:tgtEl>
                                          <p:spTgt spid="21"/>
                                        </p:tgtEl>
                                        <p:attrNameLst>
                                          <p:attrName>ppt_h</p:attrName>
                                        </p:attrNameLst>
                                      </p:cBhvr>
                                      <p:tavLst>
                                        <p:tav tm="0">
                                          <p:val>
                                            <p:fltVal val="0"/>
                                          </p:val>
                                        </p:tav>
                                        <p:tav tm="100000">
                                          <p:val>
                                            <p:strVal val="#ppt_h"/>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5390" y="8935551"/>
            <a:ext cx="434568" cy="908791"/>
          </a:xfrm>
          <a:prstGeom prst="rect">
            <a:avLst/>
          </a:prstGeom>
        </p:spPr>
      </p:pic>
      <p:sp>
        <p:nvSpPr>
          <p:cNvPr id="48" name="Rounded Rectangle 47">
            <a:extLst>
              <a:ext uri="{FF2B5EF4-FFF2-40B4-BE49-F238E27FC236}">
                <a16:creationId xmlns:a16="http://schemas.microsoft.com/office/drawing/2014/main" id="{BA33D769-EBD7-6444-B418-C47D5D1A68BB}"/>
              </a:ext>
            </a:extLst>
          </p:cNvPr>
          <p:cNvSpPr/>
          <p:nvPr/>
        </p:nvSpPr>
        <p:spPr>
          <a:xfrm>
            <a:off x="3164182" y="2399965"/>
            <a:ext cx="12574958" cy="602013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9" name="Google Shape;1266;p56">
            <a:extLst>
              <a:ext uri="{FF2B5EF4-FFF2-40B4-BE49-F238E27FC236}">
                <a16:creationId xmlns:a16="http://schemas.microsoft.com/office/drawing/2014/main" id="{AE3A4916-E233-4441-94EE-161E23BC8019}"/>
              </a:ext>
            </a:extLst>
          </p:cNvPr>
          <p:cNvGrpSpPr/>
          <p:nvPr/>
        </p:nvGrpSpPr>
        <p:grpSpPr>
          <a:xfrm rot="660805">
            <a:off x="13324895" y="6456207"/>
            <a:ext cx="1931697" cy="1608005"/>
            <a:chOff x="7441450" y="886673"/>
            <a:chExt cx="600712" cy="477303"/>
          </a:xfrm>
          <a:solidFill>
            <a:schemeClr val="accent6">
              <a:lumMod val="75000"/>
            </a:schemeClr>
          </a:solidFill>
        </p:grpSpPr>
        <p:sp>
          <p:nvSpPr>
            <p:cNvPr id="50" name="Google Shape;1267;p56">
              <a:extLst>
                <a:ext uri="{FF2B5EF4-FFF2-40B4-BE49-F238E27FC236}">
                  <a16:creationId xmlns:a16="http://schemas.microsoft.com/office/drawing/2014/main" id="{2BFC496B-3C1B-2340-854D-FBFC4B81CA10}"/>
                </a:ext>
              </a:extLst>
            </p:cNvPr>
            <p:cNvSpPr/>
            <p:nvPr/>
          </p:nvSpPr>
          <p:spPr>
            <a:xfrm>
              <a:off x="7620335" y="1066285"/>
              <a:ext cx="421827" cy="297692"/>
            </a:xfrm>
            <a:custGeom>
              <a:avLst/>
              <a:gdLst/>
              <a:ahLst/>
              <a:cxnLst/>
              <a:rect l="l" t="t" r="r" b="b"/>
              <a:pathLst>
                <a:path w="8706" h="6144" extrusionOk="0">
                  <a:moveTo>
                    <a:pt x="2269" y="0"/>
                  </a:moveTo>
                  <a:cubicBezTo>
                    <a:pt x="777" y="0"/>
                    <a:pt x="1" y="2762"/>
                    <a:pt x="3397" y="6144"/>
                  </a:cubicBezTo>
                  <a:cubicBezTo>
                    <a:pt x="7841" y="4732"/>
                    <a:pt x="8705" y="317"/>
                    <a:pt x="6809" y="317"/>
                  </a:cubicBezTo>
                  <a:cubicBezTo>
                    <a:pt x="6233" y="317"/>
                    <a:pt x="5402" y="725"/>
                    <a:pt x="4338" y="1750"/>
                  </a:cubicBezTo>
                  <a:cubicBezTo>
                    <a:pt x="3703" y="524"/>
                    <a:pt x="2918" y="0"/>
                    <a:pt x="2269"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268;p56">
              <a:extLst>
                <a:ext uri="{FF2B5EF4-FFF2-40B4-BE49-F238E27FC236}">
                  <a16:creationId xmlns:a16="http://schemas.microsoft.com/office/drawing/2014/main" id="{BDAB57DC-57FA-424D-B158-156A6A35F65D}"/>
                </a:ext>
              </a:extLst>
            </p:cNvPr>
            <p:cNvSpPr/>
            <p:nvPr/>
          </p:nvSpPr>
          <p:spPr>
            <a:xfrm>
              <a:off x="7441450" y="1073698"/>
              <a:ext cx="198122" cy="163576"/>
            </a:xfrm>
            <a:custGeom>
              <a:avLst/>
              <a:gdLst/>
              <a:ahLst/>
              <a:cxnLst/>
              <a:rect l="l" t="t" r="r" b="b"/>
              <a:pathLst>
                <a:path w="4089" h="3376" extrusionOk="0">
                  <a:moveTo>
                    <a:pt x="2979" y="1"/>
                  </a:moveTo>
                  <a:cubicBezTo>
                    <a:pt x="2673" y="1"/>
                    <a:pt x="2311" y="358"/>
                    <a:pt x="2025" y="1262"/>
                  </a:cubicBezTo>
                  <a:cubicBezTo>
                    <a:pt x="1648" y="1006"/>
                    <a:pt x="1316" y="899"/>
                    <a:pt x="1053" y="899"/>
                  </a:cubicBezTo>
                  <a:cubicBezTo>
                    <a:pt x="1" y="899"/>
                    <a:pt x="38" y="2605"/>
                    <a:pt x="2632" y="3375"/>
                  </a:cubicBezTo>
                  <a:cubicBezTo>
                    <a:pt x="4088" y="1875"/>
                    <a:pt x="3680" y="1"/>
                    <a:pt x="2979" y="1"/>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69;p56">
              <a:extLst>
                <a:ext uri="{FF2B5EF4-FFF2-40B4-BE49-F238E27FC236}">
                  <a16:creationId xmlns:a16="http://schemas.microsoft.com/office/drawing/2014/main" id="{FDED764E-AA75-FC42-AB3F-CEA37B1187BD}"/>
                </a:ext>
              </a:extLst>
            </p:cNvPr>
            <p:cNvSpPr/>
            <p:nvPr/>
          </p:nvSpPr>
          <p:spPr>
            <a:xfrm>
              <a:off x="7756000" y="886673"/>
              <a:ext cx="216728" cy="149864"/>
            </a:xfrm>
            <a:custGeom>
              <a:avLst/>
              <a:gdLst/>
              <a:ahLst/>
              <a:cxnLst/>
              <a:rect l="l" t="t" r="r" b="b"/>
              <a:pathLst>
                <a:path w="4473" h="3093" extrusionOk="0">
                  <a:moveTo>
                    <a:pt x="1180" y="0"/>
                  </a:moveTo>
                  <a:cubicBezTo>
                    <a:pt x="525" y="0"/>
                    <a:pt x="1" y="1207"/>
                    <a:pt x="1162" y="3092"/>
                  </a:cubicBezTo>
                  <a:cubicBezTo>
                    <a:pt x="3594" y="2890"/>
                    <a:pt x="4472" y="668"/>
                    <a:pt x="3299" y="668"/>
                  </a:cubicBezTo>
                  <a:cubicBezTo>
                    <a:pt x="3019" y="668"/>
                    <a:pt x="2623" y="794"/>
                    <a:pt x="2103" y="1105"/>
                  </a:cubicBezTo>
                  <a:cubicBezTo>
                    <a:pt x="1914" y="342"/>
                    <a:pt x="1529" y="0"/>
                    <a:pt x="1180" y="0"/>
                  </a:cubicBezTo>
                  <a:close/>
                </a:path>
              </a:pathLst>
            </a:custGeom>
            <a:grpFill/>
            <a:ln w="19050" cap="flat" cmpd="sng">
              <a:solidFill>
                <a:schemeClr val="accent6">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Rectangle 52">
            <a:extLst>
              <a:ext uri="{FF2B5EF4-FFF2-40B4-BE49-F238E27FC236}">
                <a16:creationId xmlns:a16="http://schemas.microsoft.com/office/drawing/2014/main" id="{F8C8788C-E3F4-8A4B-A231-0E2CCE7A6F69}"/>
              </a:ext>
            </a:extLst>
          </p:cNvPr>
          <p:cNvSpPr/>
          <p:nvPr/>
        </p:nvSpPr>
        <p:spPr>
          <a:xfrm>
            <a:off x="7259706" y="655697"/>
            <a:ext cx="4192651" cy="1446550"/>
          </a:xfrm>
          <a:prstGeom prst="rect">
            <a:avLst/>
          </a:prstGeom>
          <a:noFill/>
        </p:spPr>
        <p:txBody>
          <a:bodyPr wrap="square" lIns="91440" tIns="45720" rIns="91440" bIns="45720">
            <a:spAutoFit/>
          </a:bodyPr>
          <a:lstStyle/>
          <a:p>
            <a:pPr algn="ctr">
              <a:tabLst>
                <a:tab pos="2171700" algn="l"/>
              </a:tabLst>
            </a:pPr>
            <a:r>
              <a:rPr lang="en-US" sz="8800" b="1" dirty="0">
                <a:ln w="22225">
                  <a:solidFill>
                    <a:schemeClr val="accent2"/>
                  </a:solidFill>
                  <a:prstDash val="solid"/>
                </a:ln>
                <a:solidFill>
                  <a:schemeClr val="accent6">
                    <a:lumMod val="75000"/>
                  </a:schemeClr>
                </a:solidFill>
                <a:latin typeface="UTM Davida" panose="02040603050506020204" pitchFamily="18" charset="0"/>
                <a:cs typeface="Calibri" panose="020F0502020204030204" pitchFamily="34" charset="0"/>
              </a:rPr>
              <a:t>DẶN DÒ</a:t>
            </a:r>
          </a:p>
        </p:txBody>
      </p:sp>
      <p:sp>
        <p:nvSpPr>
          <p:cNvPr id="54" name="TextBox 53">
            <a:extLst>
              <a:ext uri="{FF2B5EF4-FFF2-40B4-BE49-F238E27FC236}">
                <a16:creationId xmlns:a16="http://schemas.microsoft.com/office/drawing/2014/main" id="{7DEEB408-C17C-AA4E-9AA7-05C261F51A5B}"/>
              </a:ext>
            </a:extLst>
          </p:cNvPr>
          <p:cNvSpPr txBox="1"/>
          <p:nvPr/>
        </p:nvSpPr>
        <p:spPr>
          <a:xfrm>
            <a:off x="3446963" y="2640837"/>
            <a:ext cx="11999618" cy="4170437"/>
          </a:xfrm>
          <a:prstGeom prst="rect">
            <a:avLst/>
          </a:prstGeom>
          <a:noFill/>
        </p:spPr>
        <p:txBody>
          <a:bodyPr wrap="square" rtlCol="0">
            <a:spAutoFit/>
          </a:bodyPr>
          <a:lstStyle/>
          <a:p>
            <a:pPr marL="457200" indent="-457200">
              <a:lnSpc>
                <a:spcPct val="125000"/>
              </a:lnSpc>
              <a:buFontTx/>
              <a:buChar char="-"/>
            </a:pPr>
            <a:r>
              <a:rPr lang="en-VN" sz="5400" dirty="0">
                <a:latin typeface="Pattaya" panose="00000500000000000000" pitchFamily="2" charset="-34"/>
                <a:cs typeface="Pattaya" panose="00000500000000000000" pitchFamily="2" charset="-34"/>
              </a:rPr>
              <a:t>Xem lại kiến thức bài học.</a:t>
            </a:r>
          </a:p>
          <a:p>
            <a:pPr marL="457200" indent="-457200">
              <a:lnSpc>
                <a:spcPct val="125000"/>
              </a:lnSpc>
              <a:buFontTx/>
              <a:buChar char="-"/>
            </a:pPr>
            <a:r>
              <a:rPr lang="en-VN" sz="5400" dirty="0">
                <a:latin typeface="Pattaya" panose="00000500000000000000" pitchFamily="2" charset="-34"/>
                <a:cs typeface="Pattaya" panose="00000500000000000000" pitchFamily="2" charset="-34"/>
              </a:rPr>
              <a:t>Chuẩn bị bài: </a:t>
            </a:r>
          </a:p>
          <a:p>
            <a:pPr algn="ctr">
              <a:lnSpc>
                <a:spcPct val="125000"/>
              </a:lnSpc>
            </a:pPr>
            <a:r>
              <a:rPr lang="en-VN" sz="5400" b="1" dirty="0">
                <a:latin typeface="Pattaya" panose="00000500000000000000" pitchFamily="2" charset="-34"/>
                <a:cs typeface="Pattaya" panose="00000500000000000000" pitchFamily="2" charset="-34"/>
              </a:rPr>
              <a:t>   CHÂU ĐẠI DƯƠNG VÀ CHÂU NAM CỰC </a:t>
            </a:r>
            <a:r>
              <a:rPr lang="en-VN" sz="5400" i="1" dirty="0">
                <a:latin typeface="Pattaya" panose="00000500000000000000" pitchFamily="2" charset="-34"/>
                <a:cs typeface="Pattaya" panose="00000500000000000000" pitchFamily="2" charset="-34"/>
              </a:rPr>
              <a:t>(trang 126)</a:t>
            </a:r>
            <a:endParaRPr lang="en-VN" sz="54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5290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41" presetClass="entr" presetSubtype="0" fill="hold" grpId="0" nodeType="clickEffect">
                                  <p:stCondLst>
                                    <p:cond delay="0"/>
                                  </p:stCondLst>
                                  <p:iterate type="lt">
                                    <p:tmPct val="10000"/>
                                  </p:iterate>
                                  <p:childTnLst>
                                    <p:set>
                                      <p:cBhvr>
                                        <p:cTn id="64" dur="1" fill="hold">
                                          <p:stCondLst>
                                            <p:cond delay="0"/>
                                          </p:stCondLst>
                                        </p:cTn>
                                        <p:tgtEl>
                                          <p:spTgt spid="53"/>
                                        </p:tgtEl>
                                        <p:attrNameLst>
                                          <p:attrName>style.visibility</p:attrName>
                                        </p:attrNameLst>
                                      </p:cBhvr>
                                      <p:to>
                                        <p:strVal val="visible"/>
                                      </p:to>
                                    </p:set>
                                    <p:anim calcmode="lin" valueType="num">
                                      <p:cBhvr>
                                        <p:cTn id="65"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53"/>
                                        </p:tgtEl>
                                        <p:attrNameLst>
                                          <p:attrName>ppt_y</p:attrName>
                                        </p:attrNameLst>
                                      </p:cBhvr>
                                      <p:tavLst>
                                        <p:tav tm="0">
                                          <p:val>
                                            <p:strVal val="#ppt_y"/>
                                          </p:val>
                                        </p:tav>
                                        <p:tav tm="100000">
                                          <p:val>
                                            <p:strVal val="#ppt_y"/>
                                          </p:val>
                                        </p:tav>
                                      </p:tavLst>
                                    </p:anim>
                                    <p:anim calcmode="lin" valueType="num">
                                      <p:cBhvr>
                                        <p:cTn id="67"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53"/>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 calcmode="lin" valueType="num">
                                      <p:cBhvr>
                                        <p:cTn id="74" dur="1000" fill="hold"/>
                                        <p:tgtEl>
                                          <p:spTgt spid="48"/>
                                        </p:tgtEl>
                                        <p:attrNameLst>
                                          <p:attrName>ppt_w</p:attrName>
                                        </p:attrNameLst>
                                      </p:cBhvr>
                                      <p:tavLst>
                                        <p:tav tm="0">
                                          <p:val>
                                            <p:strVal val="#ppt_w*0.70"/>
                                          </p:val>
                                        </p:tav>
                                        <p:tav tm="100000">
                                          <p:val>
                                            <p:strVal val="#ppt_w"/>
                                          </p:val>
                                        </p:tav>
                                      </p:tavLst>
                                    </p:anim>
                                    <p:anim calcmode="lin" valueType="num">
                                      <p:cBhvr>
                                        <p:cTn id="75" dur="1000" fill="hold"/>
                                        <p:tgtEl>
                                          <p:spTgt spid="48"/>
                                        </p:tgtEl>
                                        <p:attrNameLst>
                                          <p:attrName>ppt_h</p:attrName>
                                        </p:attrNameLst>
                                      </p:cBhvr>
                                      <p:tavLst>
                                        <p:tav tm="0">
                                          <p:val>
                                            <p:strVal val="#ppt_h"/>
                                          </p:val>
                                        </p:tav>
                                        <p:tav tm="100000">
                                          <p:val>
                                            <p:strVal val="#ppt_h"/>
                                          </p:val>
                                        </p:tav>
                                      </p:tavLst>
                                    </p:anim>
                                    <p:animEffect transition="in" filter="fade">
                                      <p:cBhvr>
                                        <p:cTn id="76" dur="1000"/>
                                        <p:tgtEl>
                                          <p:spTgt spid="48"/>
                                        </p:tgtEl>
                                      </p:cBhvr>
                                    </p:animEffect>
                                  </p:childTnLst>
                                </p:cTn>
                              </p:par>
                              <p:par>
                                <p:cTn id="77" presetID="55"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p:cTn id="79" dur="1000" fill="hold"/>
                                        <p:tgtEl>
                                          <p:spTgt spid="54"/>
                                        </p:tgtEl>
                                        <p:attrNameLst>
                                          <p:attrName>ppt_w</p:attrName>
                                        </p:attrNameLst>
                                      </p:cBhvr>
                                      <p:tavLst>
                                        <p:tav tm="0">
                                          <p:val>
                                            <p:strVal val="#ppt_w*0.70"/>
                                          </p:val>
                                        </p:tav>
                                        <p:tav tm="100000">
                                          <p:val>
                                            <p:strVal val="#ppt_w"/>
                                          </p:val>
                                        </p:tav>
                                      </p:tavLst>
                                    </p:anim>
                                    <p:anim calcmode="lin" valueType="num">
                                      <p:cBhvr>
                                        <p:cTn id="80" dur="1000" fill="hold"/>
                                        <p:tgtEl>
                                          <p:spTgt spid="54"/>
                                        </p:tgtEl>
                                        <p:attrNameLst>
                                          <p:attrName>ppt_h</p:attrName>
                                        </p:attrNameLst>
                                      </p:cBhvr>
                                      <p:tavLst>
                                        <p:tav tm="0">
                                          <p:val>
                                            <p:strVal val="#ppt_h"/>
                                          </p:val>
                                        </p:tav>
                                        <p:tav tm="100000">
                                          <p:val>
                                            <p:strVal val="#ppt_h"/>
                                          </p:val>
                                        </p:tav>
                                      </p:tavLst>
                                    </p:anim>
                                    <p:animEffect transition="in" filter="fade">
                                      <p:cBhvr>
                                        <p:cTn id="81" dur="1000"/>
                                        <p:tgtEl>
                                          <p:spTgt spid="54"/>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dissolve">
                                      <p:cBhvr>
                                        <p:cTn id="8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3"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94106" y="515759"/>
            <a:ext cx="9193085" cy="19644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39140" y="2504192"/>
            <a:ext cx="2748661" cy="93454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18649" y="9645257"/>
            <a:ext cx="11408768" cy="641743"/>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1000449" y="-655697"/>
            <a:ext cx="3857042" cy="1311394"/>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3402258" y="-655697"/>
            <a:ext cx="3857042" cy="1311394"/>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125390" y="8935551"/>
            <a:ext cx="434568" cy="908791"/>
          </a:xfrm>
          <a:prstGeom prst="rect">
            <a:avLst/>
          </a:prstGeom>
        </p:spPr>
      </p:pic>
      <p:sp>
        <p:nvSpPr>
          <p:cNvPr id="32" name="TextBox 7">
            <a:extLst>
              <a:ext uri="{FF2B5EF4-FFF2-40B4-BE49-F238E27FC236}">
                <a16:creationId xmlns:a16="http://schemas.microsoft.com/office/drawing/2014/main" id="{864A2126-8471-E44F-8976-C8A23BF9F40E}"/>
              </a:ext>
            </a:extLst>
          </p:cNvPr>
          <p:cNvSpPr txBox="1"/>
          <p:nvPr/>
        </p:nvSpPr>
        <p:spPr>
          <a:xfrm>
            <a:off x="4004878" y="3568699"/>
            <a:ext cx="13902122" cy="615553"/>
          </a:xfrm>
          <a:prstGeom prst="rect">
            <a:avLst/>
          </a:prstGeom>
        </p:spPr>
        <p:txBody>
          <a:bodyPr wrap="square" lIns="0" tIns="0" rIns="0" bIns="0" rtlCol="0" anchor="t">
            <a:spAutoFit/>
          </a:bodyPr>
          <a:lstStyle/>
          <a:p>
            <a:pPr lvl="0" algn="just">
              <a:spcBef>
                <a:spcPct val="0"/>
              </a:spcBef>
            </a:pPr>
            <a:r>
              <a:rPr lang="vi-VN" sz="4000" b="1" dirty="0">
                <a:solidFill>
                  <a:srgbClr val="00B050"/>
                </a:solidFill>
              </a:rPr>
              <a:t>Nêu được một số đặc điểm về dân cư và kinh tế châu Mĩ.</a:t>
            </a:r>
            <a:endParaRPr lang="en-US" sz="7200" b="1" u="none" dirty="0">
              <a:solidFill>
                <a:srgbClr val="00B050"/>
              </a:solidFill>
              <a:latin typeface="Calibri" panose="020F0502020204030204" pitchFamily="34" charset="0"/>
              <a:cs typeface="Calibri" panose="020F0502020204030204" pitchFamily="34" charset="0"/>
            </a:endParaRPr>
          </a:p>
        </p:txBody>
      </p:sp>
      <p:grpSp>
        <p:nvGrpSpPr>
          <p:cNvPr id="33" name="Group 10">
            <a:extLst>
              <a:ext uri="{FF2B5EF4-FFF2-40B4-BE49-F238E27FC236}">
                <a16:creationId xmlns:a16="http://schemas.microsoft.com/office/drawing/2014/main" id="{1E75346D-CBCC-6E42-B105-5AC86050CD53}"/>
              </a:ext>
            </a:extLst>
          </p:cNvPr>
          <p:cNvGrpSpPr/>
          <p:nvPr/>
        </p:nvGrpSpPr>
        <p:grpSpPr>
          <a:xfrm>
            <a:off x="2731570" y="3311044"/>
            <a:ext cx="1029347" cy="1057783"/>
            <a:chOff x="1869" y="0"/>
            <a:chExt cx="833911" cy="856948"/>
          </a:xfrm>
        </p:grpSpPr>
        <p:grpSp>
          <p:nvGrpSpPr>
            <p:cNvPr id="34" name="Group 11">
              <a:extLst>
                <a:ext uri="{FF2B5EF4-FFF2-40B4-BE49-F238E27FC236}">
                  <a16:creationId xmlns:a16="http://schemas.microsoft.com/office/drawing/2014/main" id="{DBC5C6B9-3A80-724C-AC9B-4BB2E525F0A5}"/>
                </a:ext>
              </a:extLst>
            </p:cNvPr>
            <p:cNvGrpSpPr/>
            <p:nvPr/>
          </p:nvGrpSpPr>
          <p:grpSpPr>
            <a:xfrm>
              <a:off x="1869" y="0"/>
              <a:ext cx="833911" cy="856948"/>
              <a:chOff x="14173" y="0"/>
              <a:chExt cx="6321666" cy="6350000"/>
            </a:xfrm>
          </p:grpSpPr>
          <p:sp>
            <p:nvSpPr>
              <p:cNvPr id="36" name="Freeform 12">
                <a:extLst>
                  <a:ext uri="{FF2B5EF4-FFF2-40B4-BE49-F238E27FC236}">
                    <a16:creationId xmlns:a16="http://schemas.microsoft.com/office/drawing/2014/main" id="{24F2AAB4-0D79-8741-AECE-C45779AEF02C}"/>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B68D"/>
              </a:solidFill>
            </p:spPr>
          </p:sp>
        </p:grpSp>
        <p:sp>
          <p:nvSpPr>
            <p:cNvPr id="35" name="TextBox 13">
              <a:extLst>
                <a:ext uri="{FF2B5EF4-FFF2-40B4-BE49-F238E27FC236}">
                  <a16:creationId xmlns:a16="http://schemas.microsoft.com/office/drawing/2014/main" id="{2BF58148-8565-4B48-99BB-5615010B672A}"/>
                </a:ext>
              </a:extLst>
            </p:cNvPr>
            <p:cNvSpPr txBox="1"/>
            <p:nvPr/>
          </p:nvSpPr>
          <p:spPr>
            <a:xfrm>
              <a:off x="233486" y="440372"/>
              <a:ext cx="370677" cy="270381"/>
            </a:xfrm>
            <a:prstGeom prst="rect">
              <a:avLst/>
            </a:prstGeom>
          </p:spPr>
          <p:txBody>
            <a:bodyPr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1</a:t>
              </a:r>
            </a:p>
          </p:txBody>
        </p:sp>
      </p:grpSp>
      <p:sp>
        <p:nvSpPr>
          <p:cNvPr id="38" name="TextBox 7">
            <a:extLst>
              <a:ext uri="{FF2B5EF4-FFF2-40B4-BE49-F238E27FC236}">
                <a16:creationId xmlns:a16="http://schemas.microsoft.com/office/drawing/2014/main" id="{E1C93067-81DA-D948-8B5E-43D05FCCFBD6}"/>
              </a:ext>
            </a:extLst>
          </p:cNvPr>
          <p:cNvSpPr txBox="1"/>
          <p:nvPr/>
        </p:nvSpPr>
        <p:spPr>
          <a:xfrm>
            <a:off x="4046816" y="5129138"/>
            <a:ext cx="11734800" cy="677108"/>
          </a:xfrm>
          <a:prstGeom prst="rect">
            <a:avLst/>
          </a:prstGeom>
        </p:spPr>
        <p:txBody>
          <a:bodyPr wrap="square" lIns="0" tIns="0" rIns="0" bIns="0" rtlCol="0" anchor="t">
            <a:spAutoFit/>
          </a:bodyPr>
          <a:lstStyle/>
          <a:p>
            <a:r>
              <a:rPr lang="en-US" sz="4400" b="1" dirty="0" err="1">
                <a:solidFill>
                  <a:srgbClr val="E46C09"/>
                </a:solidFill>
              </a:rPr>
              <a:t>Chỉ</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đọc</a:t>
            </a:r>
            <a:r>
              <a:rPr lang="en-US" sz="4400" b="1" dirty="0">
                <a:solidFill>
                  <a:srgbClr val="E46C09"/>
                </a:solidFill>
              </a:rPr>
              <a:t> </a:t>
            </a:r>
            <a:r>
              <a:rPr lang="en-US" sz="4400" b="1" dirty="0" err="1">
                <a:solidFill>
                  <a:srgbClr val="E46C09"/>
                </a:solidFill>
              </a:rPr>
              <a:t>trên</a:t>
            </a:r>
            <a:r>
              <a:rPr lang="en-US" sz="4400" b="1" dirty="0">
                <a:solidFill>
                  <a:srgbClr val="E46C09"/>
                </a:solidFill>
              </a:rPr>
              <a:t> </a:t>
            </a:r>
            <a:r>
              <a:rPr lang="en-US" sz="4400" b="1" dirty="0" err="1">
                <a:solidFill>
                  <a:srgbClr val="E46C09"/>
                </a:solidFill>
              </a:rPr>
              <a:t>bản</a:t>
            </a:r>
            <a:r>
              <a:rPr lang="en-US" sz="4400" b="1" dirty="0">
                <a:solidFill>
                  <a:srgbClr val="E46C09"/>
                </a:solidFill>
              </a:rPr>
              <a:t> </a:t>
            </a:r>
            <a:r>
              <a:rPr lang="en-US" sz="4400" b="1" dirty="0" err="1">
                <a:solidFill>
                  <a:srgbClr val="E46C09"/>
                </a:solidFill>
              </a:rPr>
              <a:t>đồ</a:t>
            </a:r>
            <a:r>
              <a:rPr lang="en-US" sz="4400" b="1" dirty="0">
                <a:solidFill>
                  <a:srgbClr val="E46C09"/>
                </a:solidFill>
              </a:rPr>
              <a:t> </a:t>
            </a:r>
            <a:r>
              <a:rPr lang="en-US" sz="4400" b="1" dirty="0" err="1">
                <a:solidFill>
                  <a:srgbClr val="E46C09"/>
                </a:solidFill>
              </a:rPr>
              <a:t>tên</a:t>
            </a:r>
            <a:r>
              <a:rPr lang="en-US" sz="4400" b="1" dirty="0">
                <a:solidFill>
                  <a:srgbClr val="E46C09"/>
                </a:solidFill>
              </a:rPr>
              <a:t> </a:t>
            </a:r>
            <a:r>
              <a:rPr lang="en-US" sz="4400" b="1" dirty="0" err="1">
                <a:solidFill>
                  <a:srgbClr val="E46C09"/>
                </a:solidFill>
              </a:rPr>
              <a:t>và</a:t>
            </a:r>
            <a:r>
              <a:rPr lang="en-US" sz="4400" b="1" dirty="0">
                <a:solidFill>
                  <a:srgbClr val="E46C09"/>
                </a:solidFill>
              </a:rPr>
              <a:t> </a:t>
            </a:r>
            <a:r>
              <a:rPr lang="en-US" sz="4400" b="1" dirty="0" err="1">
                <a:solidFill>
                  <a:srgbClr val="E46C09"/>
                </a:solidFill>
              </a:rPr>
              <a:t>thủ</a:t>
            </a:r>
            <a:r>
              <a:rPr lang="en-US" sz="4400" b="1" dirty="0">
                <a:solidFill>
                  <a:srgbClr val="E46C09"/>
                </a:solidFill>
              </a:rPr>
              <a:t> </a:t>
            </a:r>
            <a:r>
              <a:rPr lang="en-US" sz="4400" b="1" dirty="0" err="1">
                <a:solidFill>
                  <a:srgbClr val="E46C09"/>
                </a:solidFill>
              </a:rPr>
              <a:t>đô</a:t>
            </a:r>
            <a:r>
              <a:rPr lang="en-US" sz="4400" b="1" dirty="0">
                <a:solidFill>
                  <a:srgbClr val="E46C09"/>
                </a:solidFill>
              </a:rPr>
              <a:t> </a:t>
            </a:r>
            <a:r>
              <a:rPr lang="en-US" sz="4400" b="1" dirty="0" err="1">
                <a:solidFill>
                  <a:srgbClr val="E46C09"/>
                </a:solidFill>
              </a:rPr>
              <a:t>của</a:t>
            </a:r>
            <a:r>
              <a:rPr lang="en-US" sz="4400" b="1" dirty="0">
                <a:solidFill>
                  <a:srgbClr val="E46C09"/>
                </a:solidFill>
              </a:rPr>
              <a:t> </a:t>
            </a:r>
            <a:r>
              <a:rPr lang="en-US" sz="4400" b="1" dirty="0" err="1">
                <a:solidFill>
                  <a:srgbClr val="E46C09"/>
                </a:solidFill>
              </a:rPr>
              <a:t>Hoa</a:t>
            </a:r>
            <a:r>
              <a:rPr lang="en-US" sz="4400" b="1" dirty="0">
                <a:solidFill>
                  <a:srgbClr val="E46C09"/>
                </a:solidFill>
              </a:rPr>
              <a:t> </a:t>
            </a:r>
            <a:r>
              <a:rPr lang="en-US" sz="4400" b="1" dirty="0" err="1">
                <a:solidFill>
                  <a:srgbClr val="E46C09"/>
                </a:solidFill>
              </a:rPr>
              <a:t>Kì</a:t>
            </a:r>
            <a:r>
              <a:rPr lang="en-US" sz="4400" b="1" dirty="0">
                <a:solidFill>
                  <a:srgbClr val="E46C09"/>
                </a:solidFill>
              </a:rPr>
              <a:t>.</a:t>
            </a:r>
          </a:p>
        </p:txBody>
      </p:sp>
      <p:grpSp>
        <p:nvGrpSpPr>
          <p:cNvPr id="39" name="Group 10">
            <a:extLst>
              <a:ext uri="{FF2B5EF4-FFF2-40B4-BE49-F238E27FC236}">
                <a16:creationId xmlns:a16="http://schemas.microsoft.com/office/drawing/2014/main" id="{131B2E43-5175-F44B-B173-2C8FF1531823}"/>
              </a:ext>
            </a:extLst>
          </p:cNvPr>
          <p:cNvGrpSpPr/>
          <p:nvPr/>
        </p:nvGrpSpPr>
        <p:grpSpPr>
          <a:xfrm>
            <a:off x="2731569" y="4938801"/>
            <a:ext cx="1029348" cy="1105437"/>
            <a:chOff x="1868" y="0"/>
            <a:chExt cx="833912" cy="895554"/>
          </a:xfrm>
        </p:grpSpPr>
        <p:grpSp>
          <p:nvGrpSpPr>
            <p:cNvPr id="40" name="Group 11">
              <a:extLst>
                <a:ext uri="{FF2B5EF4-FFF2-40B4-BE49-F238E27FC236}">
                  <a16:creationId xmlns:a16="http://schemas.microsoft.com/office/drawing/2014/main" id="{3E9E75AD-EFBE-2A4D-8D07-9EAF406E40A3}"/>
                </a:ext>
              </a:extLst>
            </p:cNvPr>
            <p:cNvGrpSpPr/>
            <p:nvPr/>
          </p:nvGrpSpPr>
          <p:grpSpPr>
            <a:xfrm>
              <a:off x="1869" y="0"/>
              <a:ext cx="833911" cy="856948"/>
              <a:chOff x="14173" y="0"/>
              <a:chExt cx="6321666" cy="6350000"/>
            </a:xfrm>
          </p:grpSpPr>
          <p:sp>
            <p:nvSpPr>
              <p:cNvPr id="42" name="Freeform 12">
                <a:extLst>
                  <a:ext uri="{FF2B5EF4-FFF2-40B4-BE49-F238E27FC236}">
                    <a16:creationId xmlns:a16="http://schemas.microsoft.com/office/drawing/2014/main" id="{C387F0F3-47BF-E14B-9C69-C1DEE1D8B39F}"/>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6">
                  <a:lumMod val="75000"/>
                </a:schemeClr>
              </a:solidFill>
            </p:spPr>
            <p:txBody>
              <a:bodyPr/>
              <a:lstStyle/>
              <a:p>
                <a:endParaRPr lang="en-VN" dirty="0"/>
              </a:p>
            </p:txBody>
          </p:sp>
        </p:grpSp>
        <p:sp>
          <p:nvSpPr>
            <p:cNvPr id="41" name="TextBox 13">
              <a:extLst>
                <a:ext uri="{FF2B5EF4-FFF2-40B4-BE49-F238E27FC236}">
                  <a16:creationId xmlns:a16="http://schemas.microsoft.com/office/drawing/2014/main" id="{F0B57437-CDF8-6040-A594-71E64EB5BF6F}"/>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u="none" dirty="0">
                  <a:solidFill>
                    <a:srgbClr val="F8FFF4"/>
                  </a:solidFill>
                  <a:latin typeface="KG Primary Penmanship"/>
                </a:rPr>
                <a:t>2</a:t>
              </a:r>
            </a:p>
          </p:txBody>
        </p:sp>
      </p:grpSp>
      <p:sp>
        <p:nvSpPr>
          <p:cNvPr id="43" name="TextBox 7">
            <a:extLst>
              <a:ext uri="{FF2B5EF4-FFF2-40B4-BE49-F238E27FC236}">
                <a16:creationId xmlns:a16="http://schemas.microsoft.com/office/drawing/2014/main" id="{D4B658BB-D95A-B04D-949C-59CAFF184A56}"/>
              </a:ext>
            </a:extLst>
          </p:cNvPr>
          <p:cNvSpPr txBox="1"/>
          <p:nvPr/>
        </p:nvSpPr>
        <p:spPr>
          <a:xfrm>
            <a:off x="4046816" y="6909074"/>
            <a:ext cx="11734800" cy="615553"/>
          </a:xfrm>
          <a:prstGeom prst="rect">
            <a:avLst/>
          </a:prstGeom>
        </p:spPr>
        <p:txBody>
          <a:bodyPr wrap="square" lIns="0" tIns="0" rIns="0" bIns="0" rtlCol="0" anchor="t">
            <a:spAutoFit/>
          </a:bodyPr>
          <a:lstStyle/>
          <a:p>
            <a:r>
              <a:rPr lang="vi-VN" sz="4000" b="1" dirty="0">
                <a:solidFill>
                  <a:srgbClr val="953735"/>
                </a:solidFill>
              </a:rPr>
              <a:t>Nêu được một số đặc điểm kinh tế của Hoa Kì.</a:t>
            </a:r>
            <a:endParaRPr lang="en-US" sz="8000" b="1" dirty="0">
              <a:solidFill>
                <a:srgbClr val="953735"/>
              </a:solidFill>
            </a:endParaRPr>
          </a:p>
        </p:txBody>
      </p:sp>
      <p:grpSp>
        <p:nvGrpSpPr>
          <p:cNvPr id="44" name="Group 10">
            <a:extLst>
              <a:ext uri="{FF2B5EF4-FFF2-40B4-BE49-F238E27FC236}">
                <a16:creationId xmlns:a16="http://schemas.microsoft.com/office/drawing/2014/main" id="{ABF70B25-45E4-1948-94C5-4F805DBE6544}"/>
              </a:ext>
            </a:extLst>
          </p:cNvPr>
          <p:cNvGrpSpPr/>
          <p:nvPr/>
        </p:nvGrpSpPr>
        <p:grpSpPr>
          <a:xfrm>
            <a:off x="2731568" y="6628863"/>
            <a:ext cx="1029348" cy="1105437"/>
            <a:chOff x="1868" y="0"/>
            <a:chExt cx="833912" cy="895554"/>
          </a:xfrm>
        </p:grpSpPr>
        <p:grpSp>
          <p:nvGrpSpPr>
            <p:cNvPr id="45" name="Group 11">
              <a:extLst>
                <a:ext uri="{FF2B5EF4-FFF2-40B4-BE49-F238E27FC236}">
                  <a16:creationId xmlns:a16="http://schemas.microsoft.com/office/drawing/2014/main" id="{B94B63FC-035B-5549-B1AA-B7AAA5263C6A}"/>
                </a:ext>
              </a:extLst>
            </p:cNvPr>
            <p:cNvGrpSpPr/>
            <p:nvPr/>
          </p:nvGrpSpPr>
          <p:grpSpPr>
            <a:xfrm>
              <a:off x="1869" y="0"/>
              <a:ext cx="833911" cy="856948"/>
              <a:chOff x="14173" y="0"/>
              <a:chExt cx="6321666" cy="6350000"/>
            </a:xfrm>
          </p:grpSpPr>
          <p:sp>
            <p:nvSpPr>
              <p:cNvPr id="47" name="Freeform 12">
                <a:extLst>
                  <a:ext uri="{FF2B5EF4-FFF2-40B4-BE49-F238E27FC236}">
                    <a16:creationId xmlns:a16="http://schemas.microsoft.com/office/drawing/2014/main" id="{81BCC304-326D-4B45-9BCF-210A375D7B58}"/>
                  </a:ext>
                </a:extLst>
              </p:cNvPr>
              <p:cNvSpPr/>
              <p:nvPr/>
            </p:nvSpPr>
            <p:spPr>
              <a:xfrm>
                <a:off x="14173" y="0"/>
                <a:ext cx="6321666"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2">
                  <a:lumMod val="75000"/>
                </a:schemeClr>
              </a:solidFill>
            </p:spPr>
            <p:txBody>
              <a:bodyPr/>
              <a:lstStyle/>
              <a:p>
                <a:endParaRPr lang="en-VN" dirty="0"/>
              </a:p>
            </p:txBody>
          </p:sp>
        </p:grpSp>
        <p:sp>
          <p:nvSpPr>
            <p:cNvPr id="46" name="TextBox 13">
              <a:extLst>
                <a:ext uri="{FF2B5EF4-FFF2-40B4-BE49-F238E27FC236}">
                  <a16:creationId xmlns:a16="http://schemas.microsoft.com/office/drawing/2014/main" id="{5F735479-8CC8-2D41-AB3F-BF748AE35F5C}"/>
                </a:ext>
              </a:extLst>
            </p:cNvPr>
            <p:cNvSpPr txBox="1"/>
            <p:nvPr/>
          </p:nvSpPr>
          <p:spPr>
            <a:xfrm>
              <a:off x="1868" y="476350"/>
              <a:ext cx="833911" cy="419204"/>
            </a:xfrm>
            <a:prstGeom prst="rect">
              <a:avLst/>
            </a:prstGeom>
          </p:spPr>
          <p:txBody>
            <a:bodyPr wrap="square" lIns="0" tIns="0" rIns="0" bIns="0" rtlCol="0" anchor="t">
              <a:spAutoFit/>
            </a:bodyPr>
            <a:lstStyle/>
            <a:p>
              <a:pPr marL="0" lvl="0" indent="0" algn="ctr">
                <a:lnSpc>
                  <a:spcPts val="2527"/>
                </a:lnSpc>
                <a:spcBef>
                  <a:spcPct val="0"/>
                </a:spcBef>
              </a:pPr>
              <a:r>
                <a:rPr lang="en-US" sz="7200" dirty="0">
                  <a:solidFill>
                    <a:srgbClr val="F8FFF4"/>
                  </a:solidFill>
                  <a:latin typeface="KG Primary Penmanship"/>
                </a:rPr>
                <a:t>3</a:t>
              </a:r>
              <a:endParaRPr lang="en-US" sz="7200" u="none" dirty="0">
                <a:solidFill>
                  <a:srgbClr val="F8FFF4"/>
                </a:solidFill>
                <a:latin typeface="KG Primary Penmanship"/>
              </a:endParaRPr>
            </a:p>
          </p:txBody>
        </p:sp>
      </p:grpSp>
      <p:pic>
        <p:nvPicPr>
          <p:cNvPr id="13" name="Picture 12" descr="Logo&#10;&#10;Description automatically generated">
            <a:extLst>
              <a:ext uri="{FF2B5EF4-FFF2-40B4-BE49-F238E27FC236}">
                <a16:creationId xmlns:a16="http://schemas.microsoft.com/office/drawing/2014/main" id="{12694F75-36D1-48BA-8366-35366DFA98B0}"/>
              </a:ext>
            </a:extLst>
          </p:cNvPr>
          <p:cNvPicPr>
            <a:picLocks noChangeAspect="1"/>
          </p:cNvPicPr>
          <p:nvPr/>
        </p:nvPicPr>
        <p:blipFill>
          <a:blip r:embed="rId16"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547458" y="354707"/>
            <a:ext cx="9193084" cy="21111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strVal val="#ppt_w*0.7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animEffect transition="in" filter="fade">
                                      <p:cBhvr>
                                        <p:cTn id="13" dur="500"/>
                                        <p:tgtEl>
                                          <p:spTgt spid="27"/>
                                        </p:tgtEl>
                                      </p:cBhvr>
                                    </p:animEffect>
                                  </p:childTnLst>
                                </p:cTn>
                              </p:par>
                              <p:par>
                                <p:cTn id="14" presetID="55"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1000" fill="hold"/>
                                        <p:tgtEl>
                                          <p:spTgt spid="28"/>
                                        </p:tgtEl>
                                        <p:attrNameLst>
                                          <p:attrName>ppt_w</p:attrName>
                                        </p:attrNameLst>
                                      </p:cBhvr>
                                      <p:tavLst>
                                        <p:tav tm="0">
                                          <p:val>
                                            <p:strVal val="#ppt_w*0.70"/>
                                          </p:val>
                                        </p:tav>
                                        <p:tav tm="100000">
                                          <p:val>
                                            <p:strVal val="#ppt_w"/>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animEffect transition="in" filter="fade">
                                      <p:cBhvr>
                                        <p:cTn id="18" dur="1000"/>
                                        <p:tgtEl>
                                          <p:spTgt spid="28"/>
                                        </p:tgtEl>
                                      </p:cBhvr>
                                    </p:animEffect>
                                  </p:childTnLst>
                                </p:cTn>
                              </p:par>
                              <p:par>
                                <p:cTn id="19" presetID="55"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1000" fill="hold"/>
                                        <p:tgtEl>
                                          <p:spTgt spid="29"/>
                                        </p:tgtEl>
                                        <p:attrNameLst>
                                          <p:attrName>ppt_w</p:attrName>
                                        </p:attrNameLst>
                                      </p:cBhvr>
                                      <p:tavLst>
                                        <p:tav tm="0">
                                          <p:val>
                                            <p:strVal val="#ppt_w*0.70"/>
                                          </p:val>
                                        </p:tav>
                                        <p:tav tm="100000">
                                          <p:val>
                                            <p:strVal val="#ppt_w"/>
                                          </p:val>
                                        </p:tav>
                                      </p:tavLst>
                                    </p:anim>
                                    <p:anim calcmode="lin" valueType="num">
                                      <p:cBhvr>
                                        <p:cTn id="22" dur="1000" fill="hold"/>
                                        <p:tgtEl>
                                          <p:spTgt spid="29"/>
                                        </p:tgtEl>
                                        <p:attrNameLst>
                                          <p:attrName>ppt_h</p:attrName>
                                        </p:attrNameLst>
                                      </p:cBhvr>
                                      <p:tavLst>
                                        <p:tav tm="0">
                                          <p:val>
                                            <p:strVal val="#ppt_h"/>
                                          </p:val>
                                        </p:tav>
                                        <p:tav tm="100000">
                                          <p:val>
                                            <p:strVal val="#ppt_h"/>
                                          </p:val>
                                        </p:tav>
                                      </p:tavLst>
                                    </p:anim>
                                    <p:animEffect transition="in" filter="fade">
                                      <p:cBhvr>
                                        <p:cTn id="23" dur="1000"/>
                                        <p:tgtEl>
                                          <p:spTgt spid="29"/>
                                        </p:tgtEl>
                                      </p:cBhvr>
                                    </p:animEffect>
                                  </p:childTnLst>
                                </p:cTn>
                              </p:par>
                              <p:par>
                                <p:cTn id="24" presetID="55"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par>
                                <p:cTn id="29" presetID="55"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1000" fill="hold"/>
                                        <p:tgtEl>
                                          <p:spTgt spid="30"/>
                                        </p:tgtEl>
                                        <p:attrNameLst>
                                          <p:attrName>ppt_w</p:attrName>
                                        </p:attrNameLst>
                                      </p:cBhvr>
                                      <p:tavLst>
                                        <p:tav tm="0">
                                          <p:val>
                                            <p:strVal val="#ppt_w*0.70"/>
                                          </p:val>
                                        </p:tav>
                                        <p:tav tm="100000">
                                          <p:val>
                                            <p:strVal val="#ppt_w"/>
                                          </p:val>
                                        </p:tav>
                                      </p:tavLst>
                                    </p:anim>
                                    <p:anim calcmode="lin" valueType="num">
                                      <p:cBhvr>
                                        <p:cTn id="32" dur="1000" fill="hold"/>
                                        <p:tgtEl>
                                          <p:spTgt spid="30"/>
                                        </p:tgtEl>
                                        <p:attrNameLst>
                                          <p:attrName>ppt_h</p:attrName>
                                        </p:attrNameLst>
                                      </p:cBhvr>
                                      <p:tavLst>
                                        <p:tav tm="0">
                                          <p:val>
                                            <p:strVal val="#ppt_h"/>
                                          </p:val>
                                        </p:tav>
                                        <p:tav tm="100000">
                                          <p:val>
                                            <p:strVal val="#ppt_h"/>
                                          </p:val>
                                        </p:tav>
                                      </p:tavLst>
                                    </p:anim>
                                    <p:animEffect transition="in" filter="fade">
                                      <p:cBhvr>
                                        <p:cTn id="33" dur="1000"/>
                                        <p:tgtEl>
                                          <p:spTgt spid="30"/>
                                        </p:tgtEl>
                                      </p:cBhvr>
                                    </p:animEffect>
                                  </p:childTnLst>
                                </p:cTn>
                              </p:par>
                              <p:par>
                                <p:cTn id="34" presetID="55"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strVal val="#ppt_w*0.70"/>
                                          </p:val>
                                        </p:tav>
                                        <p:tav tm="100000">
                                          <p:val>
                                            <p:strVal val="#ppt_w"/>
                                          </p:val>
                                        </p:tav>
                                      </p:tavLst>
                                    </p:anim>
                                    <p:anim calcmode="lin" valueType="num">
                                      <p:cBhvr>
                                        <p:cTn id="37" dur="1000" fill="hold"/>
                                        <p:tgtEl>
                                          <p:spTgt spid="25"/>
                                        </p:tgtEl>
                                        <p:attrNameLst>
                                          <p:attrName>ppt_h</p:attrName>
                                        </p:attrNameLst>
                                      </p:cBhvr>
                                      <p:tavLst>
                                        <p:tav tm="0">
                                          <p:val>
                                            <p:strVal val="#ppt_h"/>
                                          </p:val>
                                        </p:tav>
                                        <p:tav tm="100000">
                                          <p:val>
                                            <p:strVal val="#ppt_h"/>
                                          </p:val>
                                        </p:tav>
                                      </p:tavLst>
                                    </p:anim>
                                    <p:animEffect transition="in" filter="fade">
                                      <p:cBhvr>
                                        <p:cTn id="38" dur="1000"/>
                                        <p:tgtEl>
                                          <p:spTgt spid="25"/>
                                        </p:tgtEl>
                                      </p:cBhvr>
                                    </p:animEffect>
                                  </p:childTnLst>
                                </p:cTn>
                              </p:par>
                              <p:par>
                                <p:cTn id="39" presetID="5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par>
                                <p:cTn id="44" presetID="55"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strVal val="#ppt_w*0.70"/>
                                          </p:val>
                                        </p:tav>
                                        <p:tav tm="100000">
                                          <p:val>
                                            <p:strVal val="#ppt_w"/>
                                          </p:val>
                                        </p:tav>
                                      </p:tavLst>
                                    </p:anim>
                                    <p:anim calcmode="lin" valueType="num">
                                      <p:cBhvr>
                                        <p:cTn id="47" dur="1000" fill="hold"/>
                                        <p:tgtEl>
                                          <p:spTgt spid="26"/>
                                        </p:tgtEl>
                                        <p:attrNameLst>
                                          <p:attrName>ppt_h</p:attrName>
                                        </p:attrNameLst>
                                      </p:cBhvr>
                                      <p:tavLst>
                                        <p:tav tm="0">
                                          <p:val>
                                            <p:strVal val="#ppt_h"/>
                                          </p:val>
                                        </p:tav>
                                        <p:tav tm="100000">
                                          <p:val>
                                            <p:strVal val="#ppt_h"/>
                                          </p:val>
                                        </p:tav>
                                      </p:tavLst>
                                    </p:anim>
                                    <p:animEffect transition="in" filter="fade">
                                      <p:cBhvr>
                                        <p:cTn id="48" dur="1000"/>
                                        <p:tgtEl>
                                          <p:spTgt spid="26"/>
                                        </p:tgtEl>
                                      </p:cBhvr>
                                    </p:animEffect>
                                  </p:childTnLst>
                                </p:cTn>
                              </p:par>
                              <p:par>
                                <p:cTn id="49" presetID="26" presetClass="emph" presetSubtype="0" repeatCount="5000" fill="hold" nodeType="withEffect">
                                  <p:stCondLst>
                                    <p:cond delay="0"/>
                                  </p:stCondLst>
                                  <p:childTnLst>
                                    <p:animEffect transition="out" filter="fade">
                                      <p:cBhvr>
                                        <p:cTn id="50" dur="1250" tmFilter="0, 0; .2, .5; .8, .5; 1, 0"/>
                                        <p:tgtEl>
                                          <p:spTgt spid="6"/>
                                        </p:tgtEl>
                                      </p:cBhvr>
                                    </p:animEffect>
                                    <p:animScale>
                                      <p:cBhvr>
                                        <p:cTn id="51" dur="625" autoRev="1" fill="hold"/>
                                        <p:tgtEl>
                                          <p:spTgt spid="6"/>
                                        </p:tgtEl>
                                      </p:cBhvr>
                                      <p:by x="105000" y="105000"/>
                                    </p:animScale>
                                  </p:childTnLst>
                                </p:cTn>
                              </p:par>
                              <p:par>
                                <p:cTn id="52" presetID="26" presetClass="emph" presetSubtype="0" repeatCount="5000" fill="hold" nodeType="withEffect">
                                  <p:stCondLst>
                                    <p:cond delay="0"/>
                                  </p:stCondLst>
                                  <p:childTnLst>
                                    <p:animEffect transition="out" filter="fade">
                                      <p:cBhvr>
                                        <p:cTn id="53" dur="1250" tmFilter="0, 0; .2, .5; .8, .5; 1, 0"/>
                                        <p:tgtEl>
                                          <p:spTgt spid="12"/>
                                        </p:tgtEl>
                                      </p:cBhvr>
                                    </p:animEffect>
                                    <p:animScale>
                                      <p:cBhvr>
                                        <p:cTn id="54" dur="625" autoRev="1" fill="hold"/>
                                        <p:tgtEl>
                                          <p:spTgt spid="12"/>
                                        </p:tgtEl>
                                      </p:cBhvr>
                                      <p:by x="105000" y="105000"/>
                                    </p:animScale>
                                  </p:childTnLst>
                                </p:cTn>
                              </p:par>
                              <p:par>
                                <p:cTn id="55" presetID="26" presetClass="emph" presetSubtype="0" repeatCount="5000" fill="hold" nodeType="withEffect">
                                  <p:stCondLst>
                                    <p:cond delay="0"/>
                                  </p:stCondLst>
                                  <p:childTnLst>
                                    <p:animEffect transition="out" filter="fade">
                                      <p:cBhvr>
                                        <p:cTn id="56" dur="1250" tmFilter="0, 0; .2, .5; .8, .5; 1, 0"/>
                                        <p:tgtEl>
                                          <p:spTgt spid="11"/>
                                        </p:tgtEl>
                                      </p:cBhvr>
                                    </p:animEffect>
                                    <p:animScale>
                                      <p:cBhvr>
                                        <p:cTn id="57" dur="625" autoRev="1" fill="hold"/>
                                        <p:tgtEl>
                                          <p:spTgt spid="11"/>
                                        </p:tgtEl>
                                      </p:cBhvr>
                                      <p:by x="105000" y="105000"/>
                                    </p:animScale>
                                  </p:childTnLst>
                                </p:cTn>
                              </p:par>
                              <p:par>
                                <p:cTn id="58" presetID="26" presetClass="emph" presetSubtype="0" repeatCount="5000" fill="hold" nodeType="withEffect">
                                  <p:stCondLst>
                                    <p:cond delay="0"/>
                                  </p:stCondLst>
                                  <p:childTnLst>
                                    <p:animEffect transition="out" filter="fade">
                                      <p:cBhvr>
                                        <p:cTn id="59" dur="1250" tmFilter="0, 0; .2, .5; .8, .5; 1, 0"/>
                                        <p:tgtEl>
                                          <p:spTgt spid="7"/>
                                        </p:tgtEl>
                                      </p:cBhvr>
                                    </p:animEffect>
                                    <p:animScale>
                                      <p:cBhvr>
                                        <p:cTn id="60" dur="625" autoRev="1" fill="hold"/>
                                        <p:tgtEl>
                                          <p:spTgt spid="7"/>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strVal val="#ppt_w*0.70"/>
                                          </p:val>
                                        </p:tav>
                                        <p:tav tm="100000">
                                          <p:val>
                                            <p:strVal val="#ppt_w"/>
                                          </p:val>
                                        </p:tav>
                                      </p:tavLst>
                                    </p:anim>
                                    <p:anim calcmode="lin" valueType="num">
                                      <p:cBhvr>
                                        <p:cTn id="66" dur="1000" fill="hold"/>
                                        <p:tgtEl>
                                          <p:spTgt spid="13"/>
                                        </p:tgtEl>
                                        <p:attrNameLst>
                                          <p:attrName>ppt_h</p:attrName>
                                        </p:attrNameLst>
                                      </p:cBhvr>
                                      <p:tavLst>
                                        <p:tav tm="0">
                                          <p:val>
                                            <p:strVal val="#ppt_h"/>
                                          </p:val>
                                        </p:tav>
                                        <p:tav tm="100000">
                                          <p:val>
                                            <p:strVal val="#ppt_h"/>
                                          </p:val>
                                        </p:tav>
                                      </p:tavLst>
                                    </p:anim>
                                    <p:animEffect transition="in" filter="fade">
                                      <p:cBhvr>
                                        <p:cTn id="67" dur="1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additive="base">
                                        <p:cTn id="72" dur="500"/>
                                        <p:tgtEl>
                                          <p:spTgt spid="33"/>
                                        </p:tgtEl>
                                        <p:attrNameLst>
                                          <p:attrName>ppt_y</p:attrName>
                                        </p:attrNameLst>
                                      </p:cBhvr>
                                      <p:tavLst>
                                        <p:tav tm="0">
                                          <p:val>
                                            <p:strVal val="#ppt_y+#ppt_h*1.125000"/>
                                          </p:val>
                                        </p:tav>
                                        <p:tav tm="100000">
                                          <p:val>
                                            <p:strVal val="#ppt_y"/>
                                          </p:val>
                                        </p:tav>
                                      </p:tavLst>
                                    </p:anim>
                                    <p:animEffect transition="in" filter="wipe(up)">
                                      <p:cBhvr>
                                        <p:cTn id="73" dur="500"/>
                                        <p:tgtEl>
                                          <p:spTgt spid="33"/>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500"/>
                                        <p:tgtEl>
                                          <p:spTgt spid="32"/>
                                        </p:tgtEl>
                                        <p:attrNameLst>
                                          <p:attrName>ppt_y</p:attrName>
                                        </p:attrNameLst>
                                      </p:cBhvr>
                                      <p:tavLst>
                                        <p:tav tm="0">
                                          <p:val>
                                            <p:strVal val="#ppt_y+#ppt_h*1.125000"/>
                                          </p:val>
                                        </p:tav>
                                        <p:tav tm="100000">
                                          <p:val>
                                            <p:strVal val="#ppt_y"/>
                                          </p:val>
                                        </p:tav>
                                      </p:tavLst>
                                    </p:anim>
                                    <p:animEffect transition="in" filter="wipe(up)">
                                      <p:cBhvr>
                                        <p:cTn id="77" dur="500"/>
                                        <p:tgtEl>
                                          <p:spTgt spid="32"/>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4"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 calcmode="lin" valueType="num">
                                      <p:cBhvr additive="base">
                                        <p:cTn id="82" dur="500"/>
                                        <p:tgtEl>
                                          <p:spTgt spid="39"/>
                                        </p:tgtEl>
                                        <p:attrNameLst>
                                          <p:attrName>ppt_y</p:attrName>
                                        </p:attrNameLst>
                                      </p:cBhvr>
                                      <p:tavLst>
                                        <p:tav tm="0">
                                          <p:val>
                                            <p:strVal val="#ppt_y+#ppt_h*1.125000"/>
                                          </p:val>
                                        </p:tav>
                                        <p:tav tm="100000">
                                          <p:val>
                                            <p:strVal val="#ppt_y"/>
                                          </p:val>
                                        </p:tav>
                                      </p:tavLst>
                                    </p:anim>
                                    <p:animEffect transition="in" filter="wipe(up)">
                                      <p:cBhvr>
                                        <p:cTn id="83" dur="500"/>
                                        <p:tgtEl>
                                          <p:spTgt spid="39"/>
                                        </p:tgtEl>
                                      </p:cBhvr>
                                    </p:animEffect>
                                  </p:childTnLst>
                                </p:cTn>
                              </p:par>
                              <p:par>
                                <p:cTn id="84" presetID="12" presetClass="entr" presetSubtype="4" fill="hold" grpId="0"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additive="base">
                                        <p:cTn id="86" dur="500"/>
                                        <p:tgtEl>
                                          <p:spTgt spid="38"/>
                                        </p:tgtEl>
                                        <p:attrNameLst>
                                          <p:attrName>ppt_y</p:attrName>
                                        </p:attrNameLst>
                                      </p:cBhvr>
                                      <p:tavLst>
                                        <p:tav tm="0">
                                          <p:val>
                                            <p:strVal val="#ppt_y+#ppt_h*1.125000"/>
                                          </p:val>
                                        </p:tav>
                                        <p:tav tm="100000">
                                          <p:val>
                                            <p:strVal val="#ppt_y"/>
                                          </p:val>
                                        </p:tav>
                                      </p:tavLst>
                                    </p:anim>
                                    <p:animEffect transition="in" filter="wipe(up)">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12" presetClass="entr" presetSubtype="4"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anim calcmode="lin" valueType="num">
                                      <p:cBhvr additive="base">
                                        <p:cTn id="92" dur="500"/>
                                        <p:tgtEl>
                                          <p:spTgt spid="44"/>
                                        </p:tgtEl>
                                        <p:attrNameLst>
                                          <p:attrName>ppt_y</p:attrName>
                                        </p:attrNameLst>
                                      </p:cBhvr>
                                      <p:tavLst>
                                        <p:tav tm="0">
                                          <p:val>
                                            <p:strVal val="#ppt_y+#ppt_h*1.125000"/>
                                          </p:val>
                                        </p:tav>
                                        <p:tav tm="100000">
                                          <p:val>
                                            <p:strVal val="#ppt_y"/>
                                          </p:val>
                                        </p:tav>
                                      </p:tavLst>
                                    </p:anim>
                                    <p:animEffect transition="in" filter="wipe(up)">
                                      <p:cBhvr>
                                        <p:cTn id="93" dur="500"/>
                                        <p:tgtEl>
                                          <p:spTgt spid="44"/>
                                        </p:tgtEl>
                                      </p:cBhvr>
                                    </p:animEffect>
                                  </p:childTnLst>
                                </p:cTn>
                              </p:par>
                              <p:par>
                                <p:cTn id="94" presetID="12" presetClass="entr" presetSubtype="4"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 calcmode="lin" valueType="num">
                                      <p:cBhvr additive="base">
                                        <p:cTn id="96" dur="500"/>
                                        <p:tgtEl>
                                          <p:spTgt spid="43"/>
                                        </p:tgtEl>
                                        <p:attrNameLst>
                                          <p:attrName>ppt_y</p:attrName>
                                        </p:attrNameLst>
                                      </p:cBhvr>
                                      <p:tavLst>
                                        <p:tav tm="0">
                                          <p:val>
                                            <p:strVal val="#ppt_y+#ppt_h*1.125000"/>
                                          </p:val>
                                        </p:tav>
                                        <p:tav tm="100000">
                                          <p:val>
                                            <p:strVal val="#ppt_y"/>
                                          </p:val>
                                        </p:tav>
                                      </p:tavLst>
                                    </p:anim>
                                    <p:animEffect transition="in" filter="wipe(up)">
                                      <p:cBhvr>
                                        <p:cTn id="9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5390" y="8935551"/>
            <a:ext cx="434568" cy="908791"/>
          </a:xfrm>
          <a:prstGeom prst="rect">
            <a:avLst/>
          </a:prstGeom>
        </p:spPr>
      </p:pic>
      <p:pic>
        <p:nvPicPr>
          <p:cNvPr id="48" name="图片 12">
            <a:extLst>
              <a:ext uri="{FF2B5EF4-FFF2-40B4-BE49-F238E27FC236}">
                <a16:creationId xmlns:a16="http://schemas.microsoft.com/office/drawing/2014/main" id="{141BEDD6-A3D1-D946-B9FF-6DF1A9BD38D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0639" y="-1488460"/>
            <a:ext cx="9118409" cy="7117506"/>
          </a:xfrm>
          <a:prstGeom prst="rect">
            <a:avLst/>
          </a:prstGeom>
        </p:spPr>
      </p:pic>
      <p:pic>
        <p:nvPicPr>
          <p:cNvPr id="49" name="图片 14">
            <a:extLst>
              <a:ext uri="{FF2B5EF4-FFF2-40B4-BE49-F238E27FC236}">
                <a16:creationId xmlns:a16="http://schemas.microsoft.com/office/drawing/2014/main" id="{82CA5549-76A5-5742-8481-EE90D4C6310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05709" y="-537022"/>
            <a:ext cx="12899351" cy="9669346"/>
          </a:xfrm>
          <a:prstGeom prst="rect">
            <a:avLst/>
          </a:prstGeom>
        </p:spPr>
      </p:pic>
      <p:pic>
        <p:nvPicPr>
          <p:cNvPr id="50" name="图片 15" descr="图片包含 玩偶, 玩具, 室内, 天空&#10;&#10;已生成极高可信度的说明">
            <a:extLst>
              <a:ext uri="{FF2B5EF4-FFF2-40B4-BE49-F238E27FC236}">
                <a16:creationId xmlns:a16="http://schemas.microsoft.com/office/drawing/2014/main" id="{C228CA9B-59CA-ED41-9359-C50D17DE82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949815">
            <a:off x="5353824" y="814143"/>
            <a:ext cx="4365973" cy="4365973"/>
          </a:xfrm>
          <a:prstGeom prst="rect">
            <a:avLst/>
          </a:prstGeom>
        </p:spPr>
      </p:pic>
      <p:pic>
        <p:nvPicPr>
          <p:cNvPr id="51" name="图片 10">
            <a:extLst>
              <a:ext uri="{FF2B5EF4-FFF2-40B4-BE49-F238E27FC236}">
                <a16:creationId xmlns:a16="http://schemas.microsoft.com/office/drawing/2014/main" id="{1F26F722-21DA-DA43-8D44-3A42DFE5099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708577" y="6322495"/>
            <a:ext cx="1959110" cy="1959110"/>
          </a:xfrm>
          <a:prstGeom prst="rect">
            <a:avLst/>
          </a:prstGeom>
        </p:spPr>
      </p:pic>
      <p:pic>
        <p:nvPicPr>
          <p:cNvPr id="52" name="图片 8">
            <a:extLst>
              <a:ext uri="{FF2B5EF4-FFF2-40B4-BE49-F238E27FC236}">
                <a16:creationId xmlns:a16="http://schemas.microsoft.com/office/drawing/2014/main" id="{50870BFF-1D3B-E14B-AC86-18C9F3ED29A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11553" y="2733845"/>
            <a:ext cx="1442687" cy="1442687"/>
          </a:xfrm>
          <a:prstGeom prst="rect">
            <a:avLst/>
          </a:prstGeom>
        </p:spPr>
      </p:pic>
      <p:pic>
        <p:nvPicPr>
          <p:cNvPr id="53" name="图片 9">
            <a:extLst>
              <a:ext uri="{FF2B5EF4-FFF2-40B4-BE49-F238E27FC236}">
                <a16:creationId xmlns:a16="http://schemas.microsoft.com/office/drawing/2014/main" id="{2DFCD0C4-2413-2E43-A6A1-8D86F8AB689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988867" y="1185166"/>
            <a:ext cx="1442687" cy="1442687"/>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0487F2CD-261D-4D68-99B5-7EC8037786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32896" y="3844765"/>
            <a:ext cx="11978756" cy="3774015"/>
          </a:xfrm>
          <a:prstGeom prst="rect">
            <a:avLst/>
          </a:prstGeom>
        </p:spPr>
      </p:pic>
    </p:spTree>
    <p:extLst>
      <p:ext uri="{BB962C8B-B14F-4D97-AF65-F5344CB8AC3E}">
        <p14:creationId xmlns:p14="http://schemas.microsoft.com/office/powerpoint/2010/main" val="164961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2.36111E-6 -4.5679E-6 L -0.05191 0.00108 " pathEditMode="relative" rAng="0" ptsTypes="AA">
                                      <p:cBhvr>
                                        <p:cTn id="11" dur="2000" fill="hold"/>
                                        <p:tgtEl>
                                          <p:spTgt spid="48"/>
                                        </p:tgtEl>
                                        <p:attrNameLst>
                                          <p:attrName>ppt_x</p:attrName>
                                          <p:attrName>ppt_y</p:attrName>
                                        </p:attrNameLst>
                                      </p:cBhvr>
                                      <p:rCtr x="-2595" y="46"/>
                                    </p:animMotion>
                                  </p:childTnLst>
                                </p:cTn>
                              </p:par>
                              <p:par>
                                <p:cTn id="12" presetID="2" presetClass="entr" presetSubtype="2" fill="hold" nodeType="withEffect">
                                  <p:stCondLst>
                                    <p:cond delay="150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500" fill="hold"/>
                                        <p:tgtEl>
                                          <p:spTgt spid="51"/>
                                        </p:tgtEl>
                                        <p:attrNameLst>
                                          <p:attrName>ppt_x</p:attrName>
                                        </p:attrNameLst>
                                      </p:cBhvr>
                                      <p:tavLst>
                                        <p:tav tm="0">
                                          <p:val>
                                            <p:strVal val="1+#ppt_w/2"/>
                                          </p:val>
                                        </p:tav>
                                        <p:tav tm="100000">
                                          <p:val>
                                            <p:strVal val="#ppt_x"/>
                                          </p:val>
                                        </p:tav>
                                      </p:tavLst>
                                    </p:anim>
                                    <p:anim calcmode="lin" valueType="num">
                                      <p:cBhvr additive="base">
                                        <p:cTn id="15" dur="500" fill="hold"/>
                                        <p:tgtEl>
                                          <p:spTgt spid="51"/>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1+#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150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1+#ppt_w/2"/>
                                          </p:val>
                                        </p:tav>
                                        <p:tav tm="100000">
                                          <p:val>
                                            <p:strVal val="#ppt_x"/>
                                          </p:val>
                                        </p:tav>
                                      </p:tavLst>
                                    </p:anim>
                                    <p:anim calcmode="lin" valueType="num">
                                      <p:cBhvr additive="base">
                                        <p:cTn id="23" dur="500" fill="hold"/>
                                        <p:tgtEl>
                                          <p:spTgt spid="52"/>
                                        </p:tgtEl>
                                        <p:attrNameLst>
                                          <p:attrName>ppt_y</p:attrName>
                                        </p:attrNameLst>
                                      </p:cBhvr>
                                      <p:tavLst>
                                        <p:tav tm="0">
                                          <p:val>
                                            <p:strVal val="#ppt_y"/>
                                          </p:val>
                                        </p:tav>
                                        <p:tav tm="100000">
                                          <p:val>
                                            <p:strVal val="#ppt_y"/>
                                          </p:val>
                                        </p:tav>
                                      </p:tavLst>
                                    </p:anim>
                                  </p:childTnLst>
                                </p:cTn>
                              </p:par>
                              <p:par>
                                <p:cTn id="24" presetID="8" presetClass="emph" presetSubtype="0" repeatCount="4000" fill="hold" nodeType="withEffect">
                                  <p:stCondLst>
                                    <p:cond delay="0"/>
                                  </p:stCondLst>
                                  <p:childTnLst>
                                    <p:animRot by="21600000">
                                      <p:cBhvr>
                                        <p:cTn id="25" dur="2000" fill="hold"/>
                                        <p:tgtEl>
                                          <p:spTgt spid="51"/>
                                        </p:tgtEl>
                                        <p:attrNameLst>
                                          <p:attrName>r</p:attrName>
                                        </p:attrNameLst>
                                      </p:cBhvr>
                                    </p:animRot>
                                  </p:childTnLst>
                                </p:cTn>
                              </p:par>
                              <p:par>
                                <p:cTn id="26" presetID="8" presetClass="emph" presetSubtype="0" repeatCount="4000" fill="hold" nodeType="withEffect">
                                  <p:stCondLst>
                                    <p:cond delay="0"/>
                                  </p:stCondLst>
                                  <p:childTnLst>
                                    <p:animRot by="21600000">
                                      <p:cBhvr>
                                        <p:cTn id="27" dur="2000" fill="hold"/>
                                        <p:tgtEl>
                                          <p:spTgt spid="53"/>
                                        </p:tgtEl>
                                        <p:attrNameLst>
                                          <p:attrName>r</p:attrName>
                                        </p:attrNameLst>
                                      </p:cBhvr>
                                    </p:animRot>
                                  </p:childTnLst>
                                </p:cTn>
                              </p:par>
                              <p:par>
                                <p:cTn id="28" presetID="8" presetClass="emph" presetSubtype="0" repeatCount="4000" fill="hold" nodeType="withEffect">
                                  <p:stCondLst>
                                    <p:cond delay="0"/>
                                  </p:stCondLst>
                                  <p:childTnLst>
                                    <p:animRot by="21600000">
                                      <p:cBhvr>
                                        <p:cTn id="29" dur="2000" fill="hold"/>
                                        <p:tgtEl>
                                          <p:spTgt spid="52"/>
                                        </p:tgtEl>
                                        <p:attrNameLst>
                                          <p:attrName>r</p:attrName>
                                        </p:attrNameLst>
                                      </p:cBhvr>
                                    </p:animRot>
                                  </p:childTnLst>
                                </p:cTn>
                              </p:par>
                              <p:par>
                                <p:cTn id="30" presetID="47" presetClass="entr" presetSubtype="0"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anim calcmode="lin" valueType="num">
                                      <p:cBhvr>
                                        <p:cTn id="33" dur="1000" fill="hold"/>
                                        <p:tgtEl>
                                          <p:spTgt spid="49"/>
                                        </p:tgtEl>
                                        <p:attrNameLst>
                                          <p:attrName>ppt_x</p:attrName>
                                        </p:attrNameLst>
                                      </p:cBhvr>
                                      <p:tavLst>
                                        <p:tav tm="0">
                                          <p:val>
                                            <p:strVal val="#ppt_x"/>
                                          </p:val>
                                        </p:tav>
                                        <p:tav tm="100000">
                                          <p:val>
                                            <p:strVal val="#ppt_x"/>
                                          </p:val>
                                        </p:tav>
                                      </p:tavLst>
                                    </p:anim>
                                    <p:anim calcmode="lin" valueType="num">
                                      <p:cBhvr>
                                        <p:cTn id="34" dur="1000" fill="hold"/>
                                        <p:tgtEl>
                                          <p:spTgt spid="4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p:tgtEl>
                                          <p:spTgt spid="4"/>
                                        </p:tgtEl>
                                        <p:attrNameLst>
                                          <p:attrName>ppt_y</p:attrName>
                                        </p:attrNameLst>
                                      </p:cBhvr>
                                      <p:tavLst>
                                        <p:tav tm="0">
                                          <p:val>
                                            <p:strVal val="#ppt_y+#ppt_h*1.125000"/>
                                          </p:val>
                                        </p:tav>
                                        <p:tav tm="100000">
                                          <p:val>
                                            <p:strVal val="#ppt_y"/>
                                          </p:val>
                                        </p:tav>
                                      </p:tavLst>
                                    </p:anim>
                                    <p:animEffect transition="in" filter="wipe(up)">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81642" y="2032548"/>
            <a:ext cx="3164183" cy="107582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2712309" y="-655697"/>
            <a:ext cx="3857042" cy="131139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7060">
            <a:off x="7466266" y="9251956"/>
            <a:ext cx="460741" cy="63007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4721" flipH="1">
            <a:off x="3699752" y="9333873"/>
            <a:ext cx="445251" cy="60889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4721" flipH="1">
            <a:off x="11478434" y="9276812"/>
            <a:ext cx="445251" cy="60889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7060">
            <a:off x="14211950" y="9005120"/>
            <a:ext cx="460741" cy="630073"/>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7060">
            <a:off x="251078" y="9280487"/>
            <a:ext cx="460741" cy="630073"/>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4721" flipH="1">
            <a:off x="17285377" y="9352933"/>
            <a:ext cx="445251" cy="608891"/>
          </a:xfrm>
          <a:prstGeom prst="rect">
            <a:avLst/>
          </a:prstGeom>
        </p:spPr>
      </p:pic>
      <p:pic>
        <p:nvPicPr>
          <p:cNvPr id="24" name="Picture 24"/>
          <p:cNvPicPr>
            <a:picLocks noChangeAspect="1"/>
          </p:cNvPicPr>
          <p:nvPr/>
        </p:nvPicPr>
        <p:blipFill>
          <a:blip r:embed="rId14"/>
          <a:srcRect l="8284" r="42840" b="50500"/>
          <a:stretch>
            <a:fillRect/>
          </a:stretch>
        </p:blipFill>
        <p:spPr>
          <a:xfrm>
            <a:off x="14495888" y="84229"/>
            <a:ext cx="4208817" cy="1795604"/>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80529" y="1559289"/>
            <a:ext cx="2783872" cy="946517"/>
          </a:xfrm>
          <a:prstGeom prst="rect">
            <a:avLst/>
          </a:prstGeom>
        </p:spPr>
      </p:pic>
      <p:sp>
        <p:nvSpPr>
          <p:cNvPr id="30" name="Title 1">
            <a:extLst>
              <a:ext uri="{FF2B5EF4-FFF2-40B4-BE49-F238E27FC236}">
                <a16:creationId xmlns:a16="http://schemas.microsoft.com/office/drawing/2014/main" id="{D8AF375A-2B58-CF43-B710-F23D3E3F8FD9}"/>
              </a:ext>
            </a:extLst>
          </p:cNvPr>
          <p:cNvSpPr txBox="1">
            <a:spLocks/>
          </p:cNvSpPr>
          <p:nvPr/>
        </p:nvSpPr>
        <p:spPr bwMode="auto">
          <a:xfrm>
            <a:off x="6835644" y="9271357"/>
            <a:ext cx="14050061" cy="549501"/>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sz="3200" i="1" dirty="0">
                <a:solidFill>
                  <a:srgbClr val="222222"/>
                </a:solidFill>
                <a:latin typeface="Calibri" panose="020F0502020204030204" pitchFamily="34" charset="0"/>
                <a:cs typeface="Calibri" panose="020F0502020204030204" pitchFamily="34" charset="0"/>
              </a:rPr>
              <a:t>*</a:t>
            </a:r>
            <a:r>
              <a:rPr lang="en-US" sz="3200" i="1" dirty="0" err="1">
                <a:solidFill>
                  <a:srgbClr val="222222"/>
                </a:solidFill>
                <a:latin typeface="Calibri" panose="020F0502020204030204" pitchFamily="34" charset="0"/>
                <a:cs typeface="Calibri" panose="020F0502020204030204" pitchFamily="34" charset="0"/>
              </a:rPr>
              <a:t>Nguồn</a:t>
            </a:r>
            <a:r>
              <a:rPr lang="en-US" sz="3200" i="1" dirty="0">
                <a:solidFill>
                  <a:srgbClr val="222222"/>
                </a:solidFill>
                <a:latin typeface="Calibri" panose="020F0502020204030204" pitchFamily="34" charset="0"/>
                <a:cs typeface="Calibri" panose="020F0502020204030204" pitchFamily="34" charset="0"/>
              </a:rPr>
              <a:t>: Trang </a:t>
            </a:r>
            <a:r>
              <a:rPr lang="en-US" altLang="en-US" sz="3200" i="1" dirty="0" err="1">
                <a:solidFill>
                  <a:schemeClr val="tx1"/>
                </a:solidFill>
                <a:latin typeface="Calibri" panose="020F0502020204030204" pitchFamily="34" charset="0"/>
                <a:cs typeface="Calibri" panose="020F0502020204030204" pitchFamily="34" charset="0"/>
              </a:rPr>
              <a:t>greelane.com</a:t>
            </a:r>
            <a:endParaRPr lang="en-US" altLang="en-US" sz="3200" i="1" dirty="0">
              <a:solidFill>
                <a:schemeClr val="tx1"/>
              </a:solidFill>
              <a:latin typeface="Calibri" panose="020F0502020204030204" pitchFamily="34" charset="0"/>
              <a:cs typeface="Calibri" panose="020F0502020204030204" pitchFamily="34" charset="0"/>
            </a:endParaRPr>
          </a:p>
        </p:txBody>
      </p:sp>
      <p:graphicFrame>
        <p:nvGraphicFramePr>
          <p:cNvPr id="31" name="Group 67">
            <a:extLst>
              <a:ext uri="{FF2B5EF4-FFF2-40B4-BE49-F238E27FC236}">
                <a16:creationId xmlns:a16="http://schemas.microsoft.com/office/drawing/2014/main" id="{9ADC6F86-7AB0-4B4B-913C-FCEE2E5A4175}"/>
              </a:ext>
            </a:extLst>
          </p:cNvPr>
          <p:cNvGraphicFramePr>
            <a:graphicFrameLocks noGrp="1"/>
          </p:cNvGraphicFramePr>
          <p:nvPr>
            <p:extLst>
              <p:ext uri="{D42A27DB-BD31-4B8C-83A1-F6EECF244321}">
                <p14:modId xmlns:p14="http://schemas.microsoft.com/office/powerpoint/2010/main" val="3644304702"/>
              </p:ext>
            </p:extLst>
          </p:nvPr>
        </p:nvGraphicFramePr>
        <p:xfrm>
          <a:off x="2480688" y="2075017"/>
          <a:ext cx="12561745" cy="6921025"/>
        </p:xfrm>
        <a:graphic>
          <a:graphicData uri="http://schemas.openxmlformats.org/drawingml/2006/table">
            <a:tbl>
              <a:tblPr/>
              <a:tblGrid>
                <a:gridCol w="5358387">
                  <a:extLst>
                    <a:ext uri="{9D8B030D-6E8A-4147-A177-3AD203B41FA5}">
                      <a16:colId xmlns:a16="http://schemas.microsoft.com/office/drawing/2014/main" val="20000"/>
                    </a:ext>
                  </a:extLst>
                </a:gridCol>
                <a:gridCol w="7203358">
                  <a:extLst>
                    <a:ext uri="{9D8B030D-6E8A-4147-A177-3AD203B41FA5}">
                      <a16:colId xmlns:a16="http://schemas.microsoft.com/office/drawing/2014/main" val="20002"/>
                    </a:ext>
                  </a:extLst>
                </a:gridCol>
              </a:tblGrid>
              <a:tr h="10144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lục</a:t>
                      </a:r>
                      <a:endPar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số</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năm</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2021</a:t>
                      </a:r>
                      <a:endParaRPr kumimoji="0" lang="en-US" altLang="en-US" sz="4800" b="1" i="0" u="none" strike="noStrike" cap="none" normalizeH="0" baseline="3000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108716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UTM Alberta Heavy" panose="02040603050506020204" pitchFamily="18" charset="0"/>
                          <a:ea typeface="+mn-ea"/>
                          <a:cs typeface="Calibri" panose="020F0502020204030204" pitchFamily="34" charset="0"/>
                        </a:rPr>
                        <a:t>4,6 tỷ</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Mĩ</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UTM Alberta Heavy" panose="02040603050506020204" pitchFamily="18" charset="0"/>
                          <a:cs typeface="Calibri" panose="020F0502020204030204" pitchFamily="34" charset="0"/>
                        </a:rPr>
                        <a:t>800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2"/>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1,3 </a:t>
                      </a:r>
                      <a:r>
                        <a:rPr lang="en-US" sz="4800" b="0" i="0" kern="1200" dirty="0" err="1">
                          <a:solidFill>
                            <a:schemeClr val="tx1"/>
                          </a:solidFill>
                          <a:effectLst/>
                          <a:latin typeface="UTM Alberta Heavy" panose="02040603050506020204" pitchFamily="18" charset="0"/>
                          <a:ea typeface="+mn-ea"/>
                          <a:cs typeface="Calibri" panose="020F0502020204030204" pitchFamily="34" charset="0"/>
                        </a:rPr>
                        <a:t>tỷ</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3"/>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UTM Alberta Heavy" panose="02040603050506020204" pitchFamily="18" charset="0"/>
                          <a:ea typeface="+mn-ea"/>
                          <a:cs typeface="Calibri" panose="020F0502020204030204" pitchFamily="34" charset="0"/>
                        </a:rPr>
                        <a:t>746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4"/>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Đại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Dương</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a:solidFill>
                            <a:schemeClr val="tx1"/>
                          </a:solidFill>
                          <a:effectLst/>
                          <a:latin typeface="UTM Alberta Heavy" panose="02040603050506020204" pitchFamily="18" charset="0"/>
                          <a:ea typeface="+mn-ea"/>
                          <a:cs typeface="Calibri" panose="020F0502020204030204" pitchFamily="34" charset="0"/>
                        </a:rPr>
                        <a:t>43 triệu</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5"/>
                  </a:ext>
                </a:extLst>
              </a:tr>
              <a:tr h="9790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Nam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Cực</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5.500</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6"/>
                  </a:ext>
                </a:extLst>
              </a:tr>
            </a:tbl>
          </a:graphicData>
        </a:graphic>
      </p:graphicFrame>
      <p:sp>
        <p:nvSpPr>
          <p:cNvPr id="32" name="Google Shape;614;p36">
            <a:extLst>
              <a:ext uri="{FF2B5EF4-FFF2-40B4-BE49-F238E27FC236}">
                <a16:creationId xmlns:a16="http://schemas.microsoft.com/office/drawing/2014/main" id="{7FE89997-0289-4F40-B3DA-84AF96ED657E}"/>
              </a:ext>
            </a:extLst>
          </p:cNvPr>
          <p:cNvSpPr>
            <a:spLocks noChangeArrowheads="1"/>
          </p:cNvSpPr>
          <p:nvPr/>
        </p:nvSpPr>
        <p:spPr bwMode="auto">
          <a:xfrm>
            <a:off x="702599" y="501800"/>
            <a:ext cx="16332028" cy="1325985"/>
          </a:xfrm>
          <a:prstGeom prst="roundRect">
            <a:avLst>
              <a:gd name="adj" fmla="val 28005"/>
            </a:avLst>
          </a:prstGeom>
          <a:solidFill>
            <a:schemeClr val="accent6">
              <a:lumMod val="60000"/>
              <a:lumOff val="4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33" name="Rectangle 32">
            <a:extLst>
              <a:ext uri="{FF2B5EF4-FFF2-40B4-BE49-F238E27FC236}">
                <a16:creationId xmlns:a16="http://schemas.microsoft.com/office/drawing/2014/main" id="{DB4D42BD-7542-424B-B556-95618CAC7517}"/>
              </a:ext>
            </a:extLst>
          </p:cNvPr>
          <p:cNvSpPr/>
          <p:nvPr/>
        </p:nvSpPr>
        <p:spPr>
          <a:xfrm>
            <a:off x="2487315" y="4154463"/>
            <a:ext cx="12596731" cy="936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Title 1">
            <a:extLst>
              <a:ext uri="{FF2B5EF4-FFF2-40B4-BE49-F238E27FC236}">
                <a16:creationId xmlns:a16="http://schemas.microsoft.com/office/drawing/2014/main" id="{4274BBC1-A1CF-0748-8CB0-2E6F45FBDBE8}"/>
              </a:ext>
            </a:extLst>
          </p:cNvPr>
          <p:cNvSpPr txBox="1">
            <a:spLocks/>
          </p:cNvSpPr>
          <p:nvPr/>
        </p:nvSpPr>
        <p:spPr bwMode="auto">
          <a:xfrm>
            <a:off x="933929" y="576771"/>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Pattaya" panose="00000500000000000000" pitchFamily="2" charset="-34"/>
                <a:cs typeface="Pattaya" panose="00000500000000000000" pitchFamily="2" charset="-34"/>
              </a:rPr>
              <a:t>Dựa</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vào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bảng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số</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liệu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em</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hãy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biết</a:t>
            </a:r>
            <a:r>
              <a:rPr lang="en-US" altLang="en-US"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châu</a:t>
            </a:r>
            <a:r>
              <a:rPr lang="en-US" altLang="en-US" b="1"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Mĩ</a:t>
            </a:r>
            <a:r>
              <a:rPr lang="en-US" altLang="en-US" b="1"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đứng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thứ</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mấy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về</a:t>
            </a:r>
            <a:r>
              <a:rPr lang="en-US" altLang="en-US"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dân</a:t>
            </a:r>
            <a:r>
              <a:rPr lang="en-US" altLang="en-US" b="1" dirty="0">
                <a:solidFill>
                  <a:schemeClr val="tx1"/>
                </a:solidFill>
                <a:latin typeface="Pattaya" panose="00000500000000000000" pitchFamily="2" charset="-34"/>
                <a:cs typeface="Pattaya" panose="00000500000000000000" pitchFamily="2" charset="-34"/>
              </a:rPr>
              <a:t> </a:t>
            </a:r>
            <a:r>
              <a:rPr lang="en-US" altLang="en-US" b="1" dirty="0" err="1">
                <a:solidFill>
                  <a:schemeClr val="tx1"/>
                </a:solidFill>
                <a:latin typeface="Pattaya" panose="00000500000000000000" pitchFamily="2" charset="-34"/>
                <a:cs typeface="Pattaya" panose="00000500000000000000" pitchFamily="2" charset="-34"/>
              </a:rPr>
              <a:t>số</a:t>
            </a:r>
            <a:r>
              <a:rPr lang="en-US" altLang="en-US" b="1"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trong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các</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châu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lục</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trên</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thế</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giới</a:t>
            </a:r>
            <a:r>
              <a:rPr lang="en-US" altLang="en-US" dirty="0">
                <a:solidFill>
                  <a:schemeClr val="tx1"/>
                </a:solidFill>
                <a:latin typeface="Pattaya" panose="00000500000000000000" pitchFamily="2" charset="-34"/>
                <a:cs typeface="Pattaya" panose="00000500000000000000" pitchFamily="2" charset="-3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1"/>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grpId="0"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p:cTn id="10" dur="500" fill="hold"/>
                                        <p:tgtEl>
                                          <p:spTgt spid="30"/>
                                        </p:tgtEl>
                                        <p:attrNameLst>
                                          <p:attrName>ppt_w</p:attrName>
                                        </p:attrNameLst>
                                      </p:cBhvr>
                                      <p:tavLst>
                                        <p:tav tm="0">
                                          <p:val>
                                            <p:fltVal val="0"/>
                                          </p:val>
                                        </p:tav>
                                        <p:tav tm="100000">
                                          <p:val>
                                            <p:strVal val="#ppt_w"/>
                                          </p:val>
                                        </p:tav>
                                      </p:tavLst>
                                    </p:anim>
                                    <p:anim calcmode="lin" valueType="num">
                                      <p:cBhvr>
                                        <p:cTn id="11" dur="500" fill="hold"/>
                                        <p:tgtEl>
                                          <p:spTgt spid="30"/>
                                        </p:tgtEl>
                                        <p:attrNameLst>
                                          <p:attrName>ppt_h</p:attrName>
                                        </p:attrNameLst>
                                      </p:cBhvr>
                                      <p:tavLst>
                                        <p:tav tm="0">
                                          <p:val>
                                            <p:strVal val="#ppt_h"/>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indefinite"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strips(downLeft)">
                                      <p:cBhvr>
                                        <p:cTn id="26"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2" grpId="0" animBg="1"/>
      <p:bldP spid="33" grpId="0" animBg="1"/>
      <p:bldP spid="3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53450" y="-24615"/>
            <a:ext cx="2748661" cy="93454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81642" y="2032548"/>
            <a:ext cx="3164183" cy="1075822"/>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8177313" y="-879913"/>
            <a:ext cx="2653259" cy="22801444"/>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3589" y="9645257"/>
            <a:ext cx="11408768" cy="64174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18649" y="9645257"/>
            <a:ext cx="11408768" cy="641743"/>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747973" y="8608138"/>
            <a:ext cx="560470" cy="1172085"/>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25716" y="8672258"/>
            <a:ext cx="560470" cy="1172085"/>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767311" y="8918554"/>
            <a:ext cx="560470" cy="117208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98179" y="8734113"/>
            <a:ext cx="560470" cy="1172085"/>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17995" y="9194180"/>
            <a:ext cx="411917" cy="861423"/>
          </a:xfrm>
          <a:prstGeom prst="rect">
            <a:avLst/>
          </a:prstGeom>
        </p:spPr>
      </p:pic>
      <p:pic>
        <p:nvPicPr>
          <p:cNvPr id="29" name="Picture 2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191886" y="9132324"/>
            <a:ext cx="340474" cy="712018"/>
          </a:xfrm>
          <a:prstGeom prst="rect">
            <a:avLst/>
          </a:prstGeom>
        </p:spPr>
      </p:pic>
      <p:pic>
        <p:nvPicPr>
          <p:cNvPr id="30" name="Picture 3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83073" y="8997407"/>
            <a:ext cx="434568" cy="908791"/>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125390" y="8935551"/>
            <a:ext cx="434568" cy="908791"/>
          </a:xfrm>
          <a:prstGeom prst="rect">
            <a:avLst/>
          </a:prstGeom>
        </p:spPr>
      </p:pic>
      <p:graphicFrame>
        <p:nvGraphicFramePr>
          <p:cNvPr id="23" name="Group 67">
            <a:extLst>
              <a:ext uri="{FF2B5EF4-FFF2-40B4-BE49-F238E27FC236}">
                <a16:creationId xmlns:a16="http://schemas.microsoft.com/office/drawing/2014/main" id="{724DC04B-DB49-B049-A5CE-5D1BCCA39A7D}"/>
              </a:ext>
            </a:extLst>
          </p:cNvPr>
          <p:cNvGraphicFramePr>
            <a:graphicFrameLocks noGrp="1"/>
          </p:cNvGraphicFramePr>
          <p:nvPr>
            <p:extLst>
              <p:ext uri="{D42A27DB-BD31-4B8C-83A1-F6EECF244321}">
                <p14:modId xmlns:p14="http://schemas.microsoft.com/office/powerpoint/2010/main" val="3624050647"/>
              </p:ext>
            </p:extLst>
          </p:nvPr>
        </p:nvGraphicFramePr>
        <p:xfrm>
          <a:off x="791552" y="2723662"/>
          <a:ext cx="9876448" cy="4910078"/>
        </p:xfrm>
        <a:graphic>
          <a:graphicData uri="http://schemas.openxmlformats.org/drawingml/2006/table">
            <a:tbl>
              <a:tblPr/>
              <a:tblGrid>
                <a:gridCol w="5977511">
                  <a:extLst>
                    <a:ext uri="{9D8B030D-6E8A-4147-A177-3AD203B41FA5}">
                      <a16:colId xmlns:a16="http://schemas.microsoft.com/office/drawing/2014/main" val="20000"/>
                    </a:ext>
                  </a:extLst>
                </a:gridCol>
                <a:gridCol w="3898937">
                  <a:extLst>
                    <a:ext uri="{9D8B030D-6E8A-4147-A177-3AD203B41FA5}">
                      <a16:colId xmlns:a16="http://schemas.microsoft.com/office/drawing/2014/main" val="20002"/>
                    </a:ext>
                  </a:extLst>
                </a:gridCol>
              </a:tblGrid>
              <a:tr h="166941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Thành</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phần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cư</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Mĩ</a:t>
                      </a:r>
                      <a:endPar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UTM Alberta Heavy" panose="02040603050506020204" pitchFamily="18" charset="0"/>
                          <a:cs typeface="Calibri" panose="020F0502020204030204" pitchFamily="34" charset="0"/>
                        </a:rPr>
                        <a:t>Màu</a:t>
                      </a:r>
                      <a:r>
                        <a:rPr kumimoji="0" lang="en-US" altLang="en-US" sz="4800" b="1" i="0" u="none" strike="noStrike" cap="none" normalizeH="0" baseline="0" dirty="0">
                          <a:ln>
                            <a:noFill/>
                          </a:ln>
                          <a:solidFill>
                            <a:srgbClr val="FF0000"/>
                          </a:solidFill>
                          <a:effectLst/>
                          <a:latin typeface="UTM Alberta Heavy" panose="02040603050506020204" pitchFamily="18" charset="0"/>
                          <a:cs typeface="Calibri" panose="020F0502020204030204" pitchFamily="34" charset="0"/>
                        </a:rPr>
                        <a:t> da</a:t>
                      </a:r>
                      <a:endParaRPr kumimoji="0" lang="en-US" altLang="en-US" sz="4800" b="1" i="0" u="none" strike="noStrike" cap="none" normalizeH="0" baseline="30000" dirty="0">
                        <a:ln>
                          <a:noFill/>
                        </a:ln>
                        <a:solidFill>
                          <a:srgbClr val="FF0000"/>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a16="http://schemas.microsoft.com/office/drawing/2014/main" val="10000"/>
                  </a:ext>
                </a:extLst>
              </a:tr>
              <a:tr h="32406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Anh-</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điêng</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Phi</a:t>
                      </a:r>
                    </a:p>
                    <a:p>
                      <a:pPr marL="685800" marR="0" lvl="0" indent="-685800" algn="just" defTabSz="914400" rtl="0" eaLnBrk="1" fontAlgn="base" latinLnBrk="0" hangingPunct="1">
                        <a:lnSpc>
                          <a:spcPct val="100000"/>
                        </a:lnSpc>
                        <a:spcBef>
                          <a:spcPct val="0"/>
                        </a:spcBef>
                        <a:spcAft>
                          <a:spcPct val="0"/>
                        </a:spcAft>
                        <a:buClrTx/>
                        <a:buSzTx/>
                        <a:buFontTx/>
                        <a:buChar char="-"/>
                        <a:tabLst/>
                      </a:pP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Người</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gốc</a:t>
                      </a:r>
                      <a:r>
                        <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UTM Alberta Heavy" panose="02040603050506020204" pitchFamily="18" charset="0"/>
                          <a:cs typeface="Calibri" panose="020F0502020204030204" pitchFamily="34" charset="0"/>
                        </a:rPr>
                        <a:t>Á</a:t>
                      </a:r>
                      <a:endParaRPr kumimoji="0" lang="en-US" altLang="en-US" sz="4800" b="1"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6E6"/>
                    </a:solidFill>
                  </a:tcPr>
                </a:tc>
                <a:tc>
                  <a:txBody>
                    <a:bodyPr/>
                    <a:lstStyle/>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lang="en-US" sz="4800" b="0" i="0" kern="1200" dirty="0">
                          <a:solidFill>
                            <a:schemeClr val="tx1"/>
                          </a:solidFill>
                          <a:effectLst/>
                          <a:latin typeface="UTM Alberta Heavy" panose="02040603050506020204" pitchFamily="18" charset="0"/>
                          <a:ea typeface="+mn-ea"/>
                          <a:cs typeface="Calibri" panose="020F0502020204030204" pitchFamily="34" charset="0"/>
                        </a:rPr>
                        <a:t>Da </a:t>
                      </a:r>
                      <a:r>
                        <a:rPr lang="en-US" sz="4800" b="0" i="0" kern="1200" dirty="0" err="1">
                          <a:solidFill>
                            <a:schemeClr val="tx1"/>
                          </a:solidFill>
                          <a:effectLst/>
                          <a:latin typeface="UTM Alberta Heavy" panose="02040603050506020204" pitchFamily="18" charset="0"/>
                          <a:ea typeface="+mn-ea"/>
                          <a:cs typeface="Calibri" panose="020F0502020204030204" pitchFamily="34" charset="0"/>
                        </a:rPr>
                        <a:t>vàng</a:t>
                      </a:r>
                      <a:endParaRPr lang="en-US" sz="4800" b="0" i="0" kern="1200" dirty="0">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trắng</a:t>
                      </a:r>
                      <a:endPar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đen</a:t>
                      </a:r>
                      <a:endPar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endParaRPr>
                    </a:p>
                    <a:p>
                      <a:pPr marL="896938" marR="0" lvl="0" indent="-350838" algn="just" defTabSz="914400" rtl="0" eaLnBrk="1" fontAlgn="base" latinLnBrk="0" hangingPunct="1">
                        <a:lnSpc>
                          <a:spcPct val="100000"/>
                        </a:lnSpc>
                        <a:spcBef>
                          <a:spcPct val="0"/>
                        </a:spcBef>
                        <a:spcAft>
                          <a:spcPct val="0"/>
                        </a:spcAft>
                        <a:buClrTx/>
                        <a:buSzTx/>
                        <a:buFontTx/>
                        <a:buChar char="-"/>
                        <a:tabLst/>
                        <a:defRPr/>
                      </a:pPr>
                      <a:r>
                        <a:rPr kumimoji="0" lang="en-US" altLang="en-US" sz="4800" b="0" i="0" u="none" strike="noStrike" kern="1200" cap="none" normalizeH="0" baseline="0" dirty="0">
                          <a:ln>
                            <a:noFill/>
                          </a:ln>
                          <a:solidFill>
                            <a:schemeClr val="tx1"/>
                          </a:solidFill>
                          <a:effectLst/>
                          <a:latin typeface="UTM Alberta Heavy" panose="02040603050506020204" pitchFamily="18" charset="0"/>
                          <a:ea typeface="+mn-ea"/>
                          <a:cs typeface="Calibri" panose="020F0502020204030204" pitchFamily="34" charset="0"/>
                        </a:rPr>
                        <a:t>Da </a:t>
                      </a:r>
                      <a:r>
                        <a:rPr kumimoji="0" lang="en-US" altLang="en-US" sz="4800" b="0" i="0" u="none" strike="noStrike" kern="1200" cap="none" normalizeH="0" baseline="0" dirty="0" err="1">
                          <a:ln>
                            <a:noFill/>
                          </a:ln>
                          <a:solidFill>
                            <a:schemeClr val="tx1"/>
                          </a:solidFill>
                          <a:effectLst/>
                          <a:latin typeface="UTM Alberta Heavy" panose="02040603050506020204" pitchFamily="18" charset="0"/>
                          <a:ea typeface="+mn-ea"/>
                          <a:cs typeface="Calibri" panose="020F0502020204030204" pitchFamily="34" charset="0"/>
                        </a:rPr>
                        <a:t>vàng</a:t>
                      </a:r>
                      <a:endParaRPr kumimoji="0" lang="en-US" altLang="en-US" sz="4800" b="0" i="0" u="none" strike="noStrike" cap="none" normalizeH="0" baseline="0" dirty="0">
                        <a:ln>
                          <a:noFill/>
                        </a:ln>
                        <a:solidFill>
                          <a:schemeClr val="tx1"/>
                        </a:solidFill>
                        <a:effectLst/>
                        <a:latin typeface="UTM Alberta Heavy" panose="02040603050506020204" pitchFamily="18"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a16="http://schemas.microsoft.com/office/drawing/2014/main" val="10001"/>
                  </a:ext>
                </a:extLst>
              </a:tr>
            </a:tbl>
          </a:graphicData>
        </a:graphic>
      </p:graphicFrame>
      <p:sp>
        <p:nvSpPr>
          <p:cNvPr id="32" name="Google Shape;614;p36">
            <a:extLst>
              <a:ext uri="{FF2B5EF4-FFF2-40B4-BE49-F238E27FC236}">
                <a16:creationId xmlns:a16="http://schemas.microsoft.com/office/drawing/2014/main" id="{9F950203-A7B5-964A-8A8E-C4CAB158C30E}"/>
              </a:ext>
            </a:extLst>
          </p:cNvPr>
          <p:cNvSpPr>
            <a:spLocks noChangeArrowheads="1"/>
          </p:cNvSpPr>
          <p:nvPr/>
        </p:nvSpPr>
        <p:spPr bwMode="auto">
          <a:xfrm>
            <a:off x="702599" y="501800"/>
            <a:ext cx="16332028" cy="1325985"/>
          </a:xfrm>
          <a:prstGeom prst="roundRect">
            <a:avLst>
              <a:gd name="adj" fmla="val 28005"/>
            </a:avLst>
          </a:prstGeom>
          <a:solidFill>
            <a:srgbClr val="FFF3A3"/>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33" name="Title 1">
            <a:extLst>
              <a:ext uri="{FF2B5EF4-FFF2-40B4-BE49-F238E27FC236}">
                <a16:creationId xmlns:a16="http://schemas.microsoft.com/office/drawing/2014/main" id="{63A3FB2D-FB1B-B944-842A-730056A634E4}"/>
              </a:ext>
            </a:extLst>
          </p:cNvPr>
          <p:cNvSpPr txBox="1">
            <a:spLocks/>
          </p:cNvSpPr>
          <p:nvPr/>
        </p:nvSpPr>
        <p:spPr bwMode="auto">
          <a:xfrm>
            <a:off x="933929" y="576771"/>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Pattaya" panose="00000500000000000000" pitchFamily="2" charset="-34"/>
                <a:cs typeface="Pattaya" panose="00000500000000000000" pitchFamily="2" charset="-34"/>
              </a:rPr>
              <a:t>Dựa</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vào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nội</a:t>
            </a:r>
            <a:r>
              <a:rPr lang="en-US" altLang="en-US" dirty="0">
                <a:solidFill>
                  <a:schemeClr val="tx1"/>
                </a:solidFill>
                <a:latin typeface="Pattaya" panose="00000500000000000000" pitchFamily="2" charset="-34"/>
                <a:cs typeface="Pattaya" panose="00000500000000000000" pitchFamily="2" charset="-34"/>
              </a:rPr>
              <a:t> dung </a:t>
            </a:r>
            <a:r>
              <a:rPr lang="en-US" altLang="en-US" dirty="0" err="1">
                <a:solidFill>
                  <a:schemeClr val="tx1"/>
                </a:solidFill>
                <a:latin typeface="Pattaya" panose="00000500000000000000" pitchFamily="2" charset="-34"/>
                <a:cs typeface="Pattaya" panose="00000500000000000000" pitchFamily="2" charset="-34"/>
              </a:rPr>
              <a:t>mục</a:t>
            </a:r>
            <a:r>
              <a:rPr lang="en-US" altLang="en-US" dirty="0">
                <a:solidFill>
                  <a:schemeClr val="tx1"/>
                </a:solidFill>
                <a:latin typeface="Pattaya" panose="00000500000000000000" pitchFamily="2" charset="-34"/>
                <a:cs typeface="Pattaya" panose="00000500000000000000" pitchFamily="2" charset="-34"/>
              </a:rPr>
              <a:t> 3 </a:t>
            </a:r>
            <a:r>
              <a:rPr lang="en-US" altLang="en-US" dirty="0" err="1">
                <a:solidFill>
                  <a:schemeClr val="tx1"/>
                </a:solidFill>
                <a:latin typeface="Pattaya" panose="00000500000000000000" pitchFamily="2" charset="-34"/>
                <a:cs typeface="Pattaya" panose="00000500000000000000" pitchFamily="2" charset="-34"/>
              </a:rPr>
              <a:t>trang</a:t>
            </a:r>
            <a:r>
              <a:rPr lang="en-US" altLang="en-US" dirty="0">
                <a:solidFill>
                  <a:schemeClr val="tx1"/>
                </a:solidFill>
                <a:latin typeface="Pattaya" panose="00000500000000000000" pitchFamily="2" charset="-34"/>
                <a:cs typeface="Pattaya" panose="00000500000000000000" pitchFamily="2" charset="-34"/>
              </a:rPr>
              <a:t> 124 </a:t>
            </a:r>
            <a:r>
              <a:rPr lang="en-US" altLang="en-US" dirty="0" err="1">
                <a:solidFill>
                  <a:schemeClr val="tx1"/>
                </a:solidFill>
                <a:latin typeface="Pattaya" panose="00000500000000000000" pitchFamily="2" charset="-34"/>
                <a:cs typeface="Pattaya" panose="00000500000000000000" pitchFamily="2" charset="-34"/>
              </a:rPr>
              <a:t>và</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bảng</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số</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liệu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sau</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hãy</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cho</a:t>
            </a:r>
            <a:r>
              <a:rPr lang="en-US" altLang="en-US" dirty="0">
                <a:solidFill>
                  <a:schemeClr val="tx1"/>
                </a:solidFill>
                <a:latin typeface="Pattaya" panose="00000500000000000000" pitchFamily="2" charset="-34"/>
                <a:cs typeface="Pattaya" panose="00000500000000000000" pitchFamily="2" charset="-34"/>
              </a:rPr>
              <a:t> </a:t>
            </a:r>
            <a:r>
              <a:rPr lang="en-US" altLang="en-US" dirty="0" err="1">
                <a:solidFill>
                  <a:schemeClr val="tx1"/>
                </a:solidFill>
                <a:latin typeface="Pattaya" panose="00000500000000000000" pitchFamily="2" charset="-34"/>
                <a:cs typeface="Pattaya" panose="00000500000000000000" pitchFamily="2" charset="-34"/>
              </a:rPr>
              <a:t>biết</a:t>
            </a:r>
            <a:r>
              <a:rPr lang="en-US" altLang="en-US" dirty="0">
                <a:solidFill>
                  <a:schemeClr val="tx1"/>
                </a:solidFill>
                <a:latin typeface="Pattaya" panose="00000500000000000000" pitchFamily="2" charset="-34"/>
                <a:cs typeface="Pattaya" panose="00000500000000000000" pitchFamily="2" charset="-34"/>
              </a:rPr>
              <a:t>:</a:t>
            </a:r>
          </a:p>
        </p:txBody>
      </p:sp>
      <p:sp>
        <p:nvSpPr>
          <p:cNvPr id="3" name="TextBox 2">
            <a:extLst>
              <a:ext uri="{FF2B5EF4-FFF2-40B4-BE49-F238E27FC236}">
                <a16:creationId xmlns:a16="http://schemas.microsoft.com/office/drawing/2014/main" id="{F5B9AB77-B2D0-C34A-B291-183B3D543A97}"/>
              </a:ext>
            </a:extLst>
          </p:cNvPr>
          <p:cNvSpPr txBox="1"/>
          <p:nvPr/>
        </p:nvSpPr>
        <p:spPr>
          <a:xfrm>
            <a:off x="11017641" y="2723662"/>
            <a:ext cx="6736959" cy="2308324"/>
          </a:xfrm>
          <a:prstGeom prst="rect">
            <a:avLst/>
          </a:prstGeom>
          <a:noFill/>
        </p:spPr>
        <p:txBody>
          <a:bodyPr wrap="square" rtlCol="0">
            <a:spAutoFit/>
          </a:bodyPr>
          <a:lstStyle/>
          <a:p>
            <a:r>
              <a:rPr lang="en-VN" sz="4800" b="1" dirty="0">
                <a:latin typeface="Pattaya" panose="00000500000000000000" pitchFamily="2" charset="-34"/>
                <a:cs typeface="Pattaya" panose="00000500000000000000" pitchFamily="2" charset="-34"/>
              </a:rPr>
              <a:t>- Người dân từ các châu lục nào đã đến châu Mĩ sinh sống?</a:t>
            </a:r>
          </a:p>
        </p:txBody>
      </p:sp>
      <p:sp>
        <p:nvSpPr>
          <p:cNvPr id="34" name="TextBox 33">
            <a:extLst>
              <a:ext uri="{FF2B5EF4-FFF2-40B4-BE49-F238E27FC236}">
                <a16:creationId xmlns:a16="http://schemas.microsoft.com/office/drawing/2014/main" id="{42B158F5-0C01-F743-9D0E-222107C23B2E}"/>
              </a:ext>
            </a:extLst>
          </p:cNvPr>
          <p:cNvSpPr txBox="1"/>
          <p:nvPr/>
        </p:nvSpPr>
        <p:spPr>
          <a:xfrm>
            <a:off x="11017640" y="2682026"/>
            <a:ext cx="6736959" cy="1569660"/>
          </a:xfrm>
          <a:prstGeom prst="rect">
            <a:avLst/>
          </a:prstGeom>
          <a:noFill/>
        </p:spPr>
        <p:txBody>
          <a:bodyPr wrap="square" rtlCol="0">
            <a:spAutoFit/>
          </a:bodyPr>
          <a:lstStyle/>
          <a:p>
            <a:r>
              <a:rPr lang="en-VN" sz="4800" b="1" dirty="0">
                <a:latin typeface="Pattaya" panose="00000500000000000000" pitchFamily="2" charset="-34"/>
                <a:cs typeface="Pattaya" panose="00000500000000000000" pitchFamily="2" charset="-34"/>
              </a:rPr>
              <a:t>- Dân cư châu Mĩ sống tập trung ở đâu?</a:t>
            </a:r>
          </a:p>
        </p:txBody>
      </p:sp>
    </p:spTree>
    <p:extLst>
      <p:ext uri="{BB962C8B-B14F-4D97-AF65-F5344CB8AC3E}">
        <p14:creationId xmlns:p14="http://schemas.microsoft.com/office/powerpoint/2010/main" val="119322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anim calcmode="lin" valueType="num">
                                      <p:cBhvr>
                                        <p:cTn id="14" dur="1000" fill="hold"/>
                                        <p:tgtEl>
                                          <p:spTgt spid="33"/>
                                        </p:tgtEl>
                                        <p:attrNameLst>
                                          <p:attrName>ppt_x</p:attrName>
                                        </p:attrNameLst>
                                      </p:cBhvr>
                                      <p:tavLst>
                                        <p:tav tm="0">
                                          <p:val>
                                            <p:strVal val="#ppt_x"/>
                                          </p:val>
                                        </p:tav>
                                        <p:tav tm="100000">
                                          <p:val>
                                            <p:strVal val="#ppt_x"/>
                                          </p:val>
                                        </p:tav>
                                      </p:tavLst>
                                    </p:anim>
                                    <p:anim calcmode="lin" valueType="num">
                                      <p:cBhvr>
                                        <p:cTn id="15" dur="1000" fill="hold"/>
                                        <p:tgtEl>
                                          <p:spTgt spid="3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strVal val="#ppt_w*0.7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Effect transition="in" filter="fade">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55"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1000" fill="hold"/>
                                        <p:tgtEl>
                                          <p:spTgt spid="34"/>
                                        </p:tgtEl>
                                        <p:attrNameLst>
                                          <p:attrName>ppt_w</p:attrName>
                                        </p:attrNameLst>
                                      </p:cBhvr>
                                      <p:tavLst>
                                        <p:tav tm="0">
                                          <p:val>
                                            <p:strVal val="#ppt_w*0.70"/>
                                          </p:val>
                                        </p:tav>
                                        <p:tav tm="100000">
                                          <p:val>
                                            <p:strVal val="#ppt_w"/>
                                          </p:val>
                                        </p:tav>
                                      </p:tavLst>
                                    </p:anim>
                                    <p:anim calcmode="lin" valueType="num">
                                      <p:cBhvr>
                                        <p:cTn id="33" dur="1000" fill="hold"/>
                                        <p:tgtEl>
                                          <p:spTgt spid="34"/>
                                        </p:tgtEl>
                                        <p:attrNameLst>
                                          <p:attrName>ppt_h</p:attrName>
                                        </p:attrNameLst>
                                      </p:cBhvr>
                                      <p:tavLst>
                                        <p:tav tm="0">
                                          <p:val>
                                            <p:strVal val="#ppt_h"/>
                                          </p:val>
                                        </p:tav>
                                        <p:tav tm="100000">
                                          <p:val>
                                            <p:strVal val="#ppt_h"/>
                                          </p:val>
                                        </p:tav>
                                      </p:tavLst>
                                    </p:anim>
                                    <p:animEffect transition="in" filter="fade">
                                      <p:cBhvr>
                                        <p:cTn id="3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utoUpdateAnimBg="0"/>
      <p:bldP spid="3" grpId="0"/>
      <p:bldP spid="3" grpId="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aphicFrame>
        <p:nvGraphicFramePr>
          <p:cNvPr id="12" name="Table 11">
            <a:extLst>
              <a:ext uri="{FF2B5EF4-FFF2-40B4-BE49-F238E27FC236}">
                <a16:creationId xmlns:a16="http://schemas.microsoft.com/office/drawing/2014/main" id="{E9566E0C-A104-6C43-A6F7-EFC47706B329}"/>
              </a:ext>
            </a:extLst>
          </p:cNvPr>
          <p:cNvGraphicFramePr>
            <a:graphicFrameLocks noGrp="1"/>
          </p:cNvGraphicFramePr>
          <p:nvPr>
            <p:extLst>
              <p:ext uri="{D42A27DB-BD31-4B8C-83A1-F6EECF244321}">
                <p14:modId xmlns:p14="http://schemas.microsoft.com/office/powerpoint/2010/main" val="2145254115"/>
              </p:ext>
            </p:extLst>
          </p:nvPr>
        </p:nvGraphicFramePr>
        <p:xfrm>
          <a:off x="1547592" y="1079499"/>
          <a:ext cx="15292608" cy="7767486"/>
        </p:xfrm>
        <a:graphic>
          <a:graphicData uri="http://schemas.openxmlformats.org/drawingml/2006/table">
            <a:tbl>
              <a:tblPr firstRow="1" bandRow="1">
                <a:tableStyleId>{93296810-A885-4BE3-A3E7-6D5BEEA58F35}</a:tableStyleId>
              </a:tblPr>
              <a:tblGrid>
                <a:gridCol w="5386608">
                  <a:extLst>
                    <a:ext uri="{9D8B030D-6E8A-4147-A177-3AD203B41FA5}">
                      <a16:colId xmlns:a16="http://schemas.microsoft.com/office/drawing/2014/main" val="69945349"/>
                    </a:ext>
                  </a:extLst>
                </a:gridCol>
                <a:gridCol w="4808464">
                  <a:extLst>
                    <a:ext uri="{9D8B030D-6E8A-4147-A177-3AD203B41FA5}">
                      <a16:colId xmlns:a16="http://schemas.microsoft.com/office/drawing/2014/main" val="3820388795"/>
                    </a:ext>
                  </a:extLst>
                </a:gridCol>
                <a:gridCol w="5097536">
                  <a:extLst>
                    <a:ext uri="{9D8B030D-6E8A-4147-A177-3AD203B41FA5}">
                      <a16:colId xmlns:a16="http://schemas.microsoft.com/office/drawing/2014/main" val="3413903801"/>
                    </a:ext>
                  </a:extLst>
                </a:gridCol>
              </a:tblGrid>
              <a:tr h="1985330">
                <a:tc>
                  <a:txBody>
                    <a:bodyPr/>
                    <a:lstStyle/>
                    <a:p>
                      <a:pPr algn="ctr">
                        <a:lnSpc>
                          <a:spcPct val="200000"/>
                        </a:lnSpc>
                      </a:pPr>
                      <a:r>
                        <a:rPr lang="en-VN" sz="4800" dirty="0">
                          <a:latin typeface="Pattaya" panose="00000500000000000000" pitchFamily="2" charset="-34"/>
                          <a:cs typeface="Pattaya" panose="00000500000000000000" pitchFamily="2" charset="-34"/>
                        </a:rPr>
                        <a:t>Khu vực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Sản phẩm </a:t>
                      </a:r>
                    </a:p>
                    <a:p>
                      <a:pPr algn="ctr">
                        <a:lnSpc>
                          <a:spcPct val="100000"/>
                        </a:lnSpc>
                      </a:pPr>
                      <a:r>
                        <a:rPr lang="en-VN" sz="4800" dirty="0">
                          <a:latin typeface="Pattaya" panose="00000500000000000000" pitchFamily="2" charset="-34"/>
                          <a:cs typeface="Pattaya" panose="00000500000000000000" pitchFamily="2" charset="-34"/>
                        </a:rPr>
                        <a:t>nông nghiệp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VN" sz="4800" dirty="0">
                          <a:latin typeface="Pattaya" panose="00000500000000000000" pitchFamily="2" charset="-34"/>
                          <a:cs typeface="Pattaya" panose="00000500000000000000" pitchFamily="2" charset="-34"/>
                        </a:rPr>
                        <a:t>Ngành công nghiệp chính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603329"/>
                  </a:ext>
                </a:extLst>
              </a:tr>
              <a:tr h="2891078">
                <a:tc>
                  <a:txBody>
                    <a:bodyPr/>
                    <a:lstStyle/>
                    <a:p>
                      <a:pPr algn="ctr">
                        <a:lnSpc>
                          <a:spcPct val="150000"/>
                        </a:lnSpc>
                      </a:pPr>
                      <a:r>
                        <a:rPr lang="en-VN" sz="4800" b="1" dirty="0">
                          <a:latin typeface="UTM Davida" panose="02040603050506020204" pitchFamily="18" charset="0"/>
                        </a:rPr>
                        <a:t>Bắc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412763"/>
                  </a:ext>
                </a:extLst>
              </a:tr>
              <a:tr h="2891078">
                <a:tc>
                  <a:txBody>
                    <a:bodyPr/>
                    <a:lstStyle/>
                    <a:p>
                      <a:pPr algn="ctr">
                        <a:lnSpc>
                          <a:spcPct val="100000"/>
                        </a:lnSpc>
                      </a:pPr>
                      <a:r>
                        <a:rPr lang="en-VN" sz="4800" b="1" dirty="0">
                          <a:latin typeface="UTM Davida" panose="02040603050506020204" pitchFamily="18" charset="0"/>
                        </a:rPr>
                        <a:t>Trung Mĩ</a:t>
                      </a:r>
                    </a:p>
                    <a:p>
                      <a:pPr algn="ctr">
                        <a:lnSpc>
                          <a:spcPct val="100000"/>
                        </a:lnSpc>
                      </a:pPr>
                      <a:r>
                        <a:rPr lang="en-VN" sz="4800" b="1" dirty="0">
                          <a:latin typeface="UTM Davida" panose="02040603050506020204" pitchFamily="18" charset="0"/>
                        </a:rPr>
                        <a:t>và Nam Mĩ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VN"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976213"/>
                  </a:ext>
                </a:extLst>
              </a:tr>
            </a:tbl>
          </a:graphicData>
        </a:graphic>
      </p:graphicFrame>
      <p:sp>
        <p:nvSpPr>
          <p:cNvPr id="13" name="TextBox 12">
            <a:extLst>
              <a:ext uri="{FF2B5EF4-FFF2-40B4-BE49-F238E27FC236}">
                <a16:creationId xmlns:a16="http://schemas.microsoft.com/office/drawing/2014/main" id="{99108A45-9AA6-164F-82E2-C395E6CF83C3}"/>
              </a:ext>
            </a:extLst>
          </p:cNvPr>
          <p:cNvSpPr txBox="1"/>
          <p:nvPr/>
        </p:nvSpPr>
        <p:spPr>
          <a:xfrm>
            <a:off x="1811295" y="4362646"/>
            <a:ext cx="4719569"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phát triển)</a:t>
            </a:r>
          </a:p>
        </p:txBody>
      </p:sp>
      <p:sp>
        <p:nvSpPr>
          <p:cNvPr id="21" name="TextBox 20">
            <a:extLst>
              <a:ext uri="{FF2B5EF4-FFF2-40B4-BE49-F238E27FC236}">
                <a16:creationId xmlns:a16="http://schemas.microsoft.com/office/drawing/2014/main" id="{A6982080-F8D9-104A-B3F2-5F4779CC08A1}"/>
              </a:ext>
            </a:extLst>
          </p:cNvPr>
          <p:cNvSpPr txBox="1"/>
          <p:nvPr/>
        </p:nvSpPr>
        <p:spPr>
          <a:xfrm>
            <a:off x="1383045" y="7505700"/>
            <a:ext cx="5703555" cy="1200329"/>
          </a:xfrm>
          <a:prstGeom prst="rect">
            <a:avLst/>
          </a:prstGeom>
          <a:noFill/>
        </p:spPr>
        <p:txBody>
          <a:bodyPr wrap="square" rtlCol="0">
            <a:spAutoFit/>
          </a:bodyPr>
          <a:lstStyle/>
          <a:p>
            <a:pPr algn="ctr"/>
            <a:r>
              <a:rPr lang="en-VN" sz="3600" dirty="0">
                <a:solidFill>
                  <a:srgbClr val="FF0000"/>
                </a:solidFill>
                <a:latin typeface="UTM Alberta Heavy" panose="02040603050506020204" pitchFamily="18" charset="0"/>
              </a:rPr>
              <a:t>(Nền kinh tế đang phát triển)</a:t>
            </a:r>
          </a:p>
        </p:txBody>
      </p:sp>
      <p:sp>
        <p:nvSpPr>
          <p:cNvPr id="25" name="TextBox 24">
            <a:extLst>
              <a:ext uri="{FF2B5EF4-FFF2-40B4-BE49-F238E27FC236}">
                <a16:creationId xmlns:a16="http://schemas.microsoft.com/office/drawing/2014/main" id="{AC572E9A-B14B-4A46-BCAA-7EE93704C999}"/>
              </a:ext>
            </a:extLst>
          </p:cNvPr>
          <p:cNvSpPr txBox="1"/>
          <p:nvPr/>
        </p:nvSpPr>
        <p:spPr>
          <a:xfrm>
            <a:off x="7064262" y="3431030"/>
            <a:ext cx="4670538" cy="2169825"/>
          </a:xfrm>
          <a:prstGeom prst="rect">
            <a:avLst/>
          </a:prstGeom>
          <a:noFill/>
        </p:spPr>
        <p:txBody>
          <a:bodyPr wrap="square" rtlCol="0">
            <a:spAutoFit/>
          </a:bodyPr>
          <a:lstStyle/>
          <a:p>
            <a:r>
              <a:rPr lang="en-VN" sz="4500" b="1" dirty="0">
                <a:solidFill>
                  <a:srgbClr val="00B050"/>
                </a:solidFill>
                <a:latin typeface="Pattaya" panose="00000500000000000000" pitchFamily="2" charset="-34"/>
                <a:cs typeface="Pattaya" panose="00000500000000000000" pitchFamily="2" charset="-34"/>
              </a:rPr>
              <a:t>- Lúa mì, bông, cam, nho,…</a:t>
            </a:r>
          </a:p>
          <a:p>
            <a:r>
              <a:rPr lang="en-VN" sz="4500" b="1" dirty="0">
                <a:solidFill>
                  <a:srgbClr val="00B050"/>
                </a:solidFill>
                <a:latin typeface="Pattaya" panose="00000500000000000000" pitchFamily="2" charset="-34"/>
                <a:cs typeface="Pattaya" panose="00000500000000000000" pitchFamily="2" charset="-34"/>
              </a:rPr>
              <a:t>- Lợn, bò sữa,…</a:t>
            </a:r>
          </a:p>
        </p:txBody>
      </p:sp>
      <p:sp>
        <p:nvSpPr>
          <p:cNvPr id="26" name="TextBox 25">
            <a:extLst>
              <a:ext uri="{FF2B5EF4-FFF2-40B4-BE49-F238E27FC236}">
                <a16:creationId xmlns:a16="http://schemas.microsoft.com/office/drawing/2014/main" id="{5C944875-CEF7-7748-AFC2-4CBC91D302EA}"/>
              </a:ext>
            </a:extLst>
          </p:cNvPr>
          <p:cNvSpPr txBox="1"/>
          <p:nvPr/>
        </p:nvSpPr>
        <p:spPr>
          <a:xfrm>
            <a:off x="7086600" y="6176308"/>
            <a:ext cx="4670538" cy="2169825"/>
          </a:xfrm>
          <a:prstGeom prst="rect">
            <a:avLst/>
          </a:prstGeom>
          <a:noFill/>
        </p:spPr>
        <p:txBody>
          <a:bodyPr wrap="square" rtlCol="0">
            <a:spAutoFit/>
          </a:bodyPr>
          <a:lstStyle/>
          <a:p>
            <a:r>
              <a:rPr lang="en-VN" sz="4500" b="1" dirty="0">
                <a:solidFill>
                  <a:srgbClr val="00B050"/>
                </a:solidFill>
                <a:latin typeface="Pattaya" panose="00000500000000000000" pitchFamily="2" charset="-34"/>
                <a:cs typeface="Pattaya" panose="00000500000000000000" pitchFamily="2" charset="-34"/>
              </a:rPr>
              <a:t>- Chuối, cà phê, mía bông,…</a:t>
            </a:r>
          </a:p>
          <a:p>
            <a:r>
              <a:rPr lang="en-VN" sz="4500" b="1" dirty="0">
                <a:solidFill>
                  <a:srgbClr val="00B050"/>
                </a:solidFill>
                <a:latin typeface="Pattaya" panose="00000500000000000000" pitchFamily="2" charset="-34"/>
                <a:cs typeface="Pattaya" panose="00000500000000000000" pitchFamily="2" charset="-34"/>
              </a:rPr>
              <a:t>- Bò, cừu,…</a:t>
            </a:r>
          </a:p>
        </p:txBody>
      </p:sp>
      <p:sp>
        <p:nvSpPr>
          <p:cNvPr id="27" name="TextBox 26">
            <a:extLst>
              <a:ext uri="{FF2B5EF4-FFF2-40B4-BE49-F238E27FC236}">
                <a16:creationId xmlns:a16="http://schemas.microsoft.com/office/drawing/2014/main" id="{8D95B0AC-5C54-D840-8C3A-96DF6B16A3AE}"/>
              </a:ext>
            </a:extLst>
          </p:cNvPr>
          <p:cNvSpPr txBox="1"/>
          <p:nvPr/>
        </p:nvSpPr>
        <p:spPr>
          <a:xfrm>
            <a:off x="11839418" y="3431030"/>
            <a:ext cx="4670538" cy="2169825"/>
          </a:xfrm>
          <a:prstGeom prst="rect">
            <a:avLst/>
          </a:prstGeom>
          <a:noFill/>
        </p:spPr>
        <p:txBody>
          <a:bodyPr wrap="square" rtlCol="0">
            <a:spAutoFit/>
          </a:bodyPr>
          <a:lstStyle/>
          <a:p>
            <a:r>
              <a:rPr lang="en-VN" sz="4500" b="1" dirty="0">
                <a:solidFill>
                  <a:schemeClr val="accent2">
                    <a:lumMod val="50000"/>
                  </a:schemeClr>
                </a:solidFill>
                <a:latin typeface="Pattaya" panose="00000500000000000000" pitchFamily="2" charset="-34"/>
                <a:cs typeface="Pattaya" panose="00000500000000000000" pitchFamily="2" charset="-34"/>
              </a:rPr>
              <a:t>- Công nghiệp kĩ thuật cao: điện tử, hàng không vũ trụ.</a:t>
            </a:r>
          </a:p>
        </p:txBody>
      </p:sp>
      <p:sp>
        <p:nvSpPr>
          <p:cNvPr id="30" name="TextBox 29">
            <a:extLst>
              <a:ext uri="{FF2B5EF4-FFF2-40B4-BE49-F238E27FC236}">
                <a16:creationId xmlns:a16="http://schemas.microsoft.com/office/drawing/2014/main" id="{819263B4-B572-2643-8183-339D4F1D44DD}"/>
              </a:ext>
            </a:extLst>
          </p:cNvPr>
          <p:cNvSpPr txBox="1"/>
          <p:nvPr/>
        </p:nvSpPr>
        <p:spPr>
          <a:xfrm>
            <a:off x="11861756" y="6176308"/>
            <a:ext cx="4670538" cy="1477328"/>
          </a:xfrm>
          <a:prstGeom prst="rect">
            <a:avLst/>
          </a:prstGeom>
          <a:noFill/>
        </p:spPr>
        <p:txBody>
          <a:bodyPr wrap="square" rtlCol="0">
            <a:spAutoFit/>
          </a:bodyPr>
          <a:lstStyle/>
          <a:p>
            <a:r>
              <a:rPr lang="en-VN" sz="4500" b="1" dirty="0">
                <a:solidFill>
                  <a:schemeClr val="accent2">
                    <a:lumMod val="50000"/>
                  </a:schemeClr>
                </a:solidFill>
                <a:latin typeface="Pattaya" panose="00000500000000000000" pitchFamily="2" charset="-34"/>
                <a:cs typeface="Pattaya" panose="00000500000000000000" pitchFamily="2" charset="-34"/>
              </a:rPr>
              <a:t>- Khai thác khoáng sản.</a:t>
            </a:r>
          </a:p>
        </p:txBody>
      </p:sp>
    </p:spTree>
    <p:extLst>
      <p:ext uri="{BB962C8B-B14F-4D97-AF65-F5344CB8AC3E}">
        <p14:creationId xmlns:p14="http://schemas.microsoft.com/office/powerpoint/2010/main" val="3364380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1478434" y="9276812"/>
            <a:ext cx="445251" cy="608891"/>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4721" flipH="1">
            <a:off x="17285377" y="9352933"/>
            <a:ext cx="445251" cy="608891"/>
          </a:xfrm>
          <a:prstGeom prst="rect">
            <a:avLst/>
          </a:prstGeom>
        </p:spPr>
      </p:pic>
      <p:pic>
        <p:nvPicPr>
          <p:cNvPr id="28" name="Picture 28"/>
          <p:cNvPicPr>
            <a:picLocks noChangeAspect="1"/>
          </p:cNvPicPr>
          <p:nvPr/>
        </p:nvPicPr>
        <p:blipFill>
          <a:blip r:embed="rId11"/>
          <a:srcRect/>
          <a:stretch>
            <a:fillRect/>
          </a:stretch>
        </p:blipFill>
        <p:spPr>
          <a:xfrm rot="603466">
            <a:off x="795264" y="1692780"/>
            <a:ext cx="700303" cy="657410"/>
          </a:xfrm>
          <a:prstGeom prst="rect">
            <a:avLst/>
          </a:prstGeom>
        </p:spPr>
      </p:pic>
      <p:pic>
        <p:nvPicPr>
          <p:cNvPr id="29" name="Picture 29"/>
          <p:cNvPicPr>
            <a:picLocks noChangeAspect="1"/>
          </p:cNvPicPr>
          <p:nvPr/>
        </p:nvPicPr>
        <p:blipFill>
          <a:blip r:embed="rId11"/>
          <a:srcRect/>
          <a:stretch>
            <a:fillRect/>
          </a:stretch>
        </p:blipFill>
        <p:spPr>
          <a:xfrm rot="-64891">
            <a:off x="17085792" y="910722"/>
            <a:ext cx="552464" cy="518626"/>
          </a:xfrm>
          <a:prstGeom prst="rect">
            <a:avLst/>
          </a:prstGeom>
        </p:spPr>
      </p:pic>
      <p:grpSp>
        <p:nvGrpSpPr>
          <p:cNvPr id="22" name="Group 21">
            <a:extLst>
              <a:ext uri="{FF2B5EF4-FFF2-40B4-BE49-F238E27FC236}">
                <a16:creationId xmlns:a16="http://schemas.microsoft.com/office/drawing/2014/main" id="{6DD65D2C-7E25-ED41-8633-971C9A5AA22E}"/>
              </a:ext>
            </a:extLst>
          </p:cNvPr>
          <p:cNvGrpSpPr/>
          <p:nvPr/>
        </p:nvGrpSpPr>
        <p:grpSpPr>
          <a:xfrm>
            <a:off x="2149230" y="7509346"/>
            <a:ext cx="5547406" cy="1036983"/>
            <a:chOff x="426482" y="5257800"/>
            <a:chExt cx="5547406" cy="1036983"/>
          </a:xfrm>
        </p:grpSpPr>
        <p:grpSp>
          <p:nvGrpSpPr>
            <p:cNvPr id="23" name="Group 22">
              <a:extLst>
                <a:ext uri="{FF2B5EF4-FFF2-40B4-BE49-F238E27FC236}">
                  <a16:creationId xmlns:a16="http://schemas.microsoft.com/office/drawing/2014/main" id="{BD24FB3A-DE9C-014C-845E-0061CE2B6D62}"/>
                </a:ext>
              </a:extLst>
            </p:cNvPr>
            <p:cNvGrpSpPr/>
            <p:nvPr/>
          </p:nvGrpSpPr>
          <p:grpSpPr>
            <a:xfrm>
              <a:off x="426482" y="5257800"/>
              <a:ext cx="5547406" cy="1036983"/>
              <a:chOff x="312233" y="5515706"/>
              <a:chExt cx="4491763" cy="1030485"/>
            </a:xfrm>
          </p:grpSpPr>
          <p:grpSp>
            <p:nvGrpSpPr>
              <p:cNvPr id="31" name="Group 30">
                <a:extLst>
                  <a:ext uri="{FF2B5EF4-FFF2-40B4-BE49-F238E27FC236}">
                    <a16:creationId xmlns:a16="http://schemas.microsoft.com/office/drawing/2014/main" id="{CFDD63FB-39C0-224A-9D94-D2799D6DF643}"/>
                  </a:ext>
                </a:extLst>
              </p:cNvPr>
              <p:cNvGrpSpPr/>
              <p:nvPr/>
            </p:nvGrpSpPr>
            <p:grpSpPr>
              <a:xfrm>
                <a:off x="312233" y="5515706"/>
                <a:ext cx="4491763" cy="1030485"/>
                <a:chOff x="75182" y="277598"/>
                <a:chExt cx="11835440" cy="1140383"/>
              </a:xfrm>
            </p:grpSpPr>
            <p:sp>
              <p:nvSpPr>
                <p:cNvPr id="33" name="圆角矩形 24">
                  <a:extLst>
                    <a:ext uri="{FF2B5EF4-FFF2-40B4-BE49-F238E27FC236}">
                      <a16:creationId xmlns:a16="http://schemas.microsoft.com/office/drawing/2014/main" id="{2336F8CB-5F5B-7B42-A9AC-D0C0F95CD657}"/>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34" name="圆角矩形 26">
                  <a:extLst>
                    <a:ext uri="{FF2B5EF4-FFF2-40B4-BE49-F238E27FC236}">
                      <a16:creationId xmlns:a16="http://schemas.microsoft.com/office/drawing/2014/main" id="{7FE194DE-7710-FD40-9DEF-F3FBD470A83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2" name="TextBox 31">
                <a:extLst>
                  <a:ext uri="{FF2B5EF4-FFF2-40B4-BE49-F238E27FC236}">
                    <a16:creationId xmlns:a16="http://schemas.microsoft.com/office/drawing/2014/main" id="{CDAE71A7-ABB2-AC4D-86B6-285BEA5368A8}"/>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24" name="TextBox 23">
              <a:extLst>
                <a:ext uri="{FF2B5EF4-FFF2-40B4-BE49-F238E27FC236}">
                  <a16:creationId xmlns:a16="http://schemas.microsoft.com/office/drawing/2014/main" id="{DFB782C6-8A9C-5044-AB07-E6C82EE64479}"/>
                </a:ext>
              </a:extLst>
            </p:cNvPr>
            <p:cNvSpPr txBox="1"/>
            <p:nvPr/>
          </p:nvSpPr>
          <p:spPr>
            <a:xfrm>
              <a:off x="962554" y="5422347"/>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Kĩ</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thuật</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điện</a:t>
              </a:r>
              <a:r>
                <a:rPr kumimoji="0" lang="en-US" sz="4000" b="0" i="0" u="none" strike="noStrike" kern="1200" cap="none" spc="0" normalizeH="0" baseline="0" noProof="0" dirty="0">
                  <a:ln>
                    <a:noFill/>
                  </a:ln>
                  <a:solidFill>
                    <a:srgbClr val="552516"/>
                  </a:solidFill>
                  <a:effectLst/>
                  <a:uLnTx/>
                  <a:uFillTx/>
                  <a:latin typeface="UTM Alberta Heavy" panose="02040603050506020204" pitchFamily="18" charset="0"/>
                </a:rPr>
                <a:t> </a:t>
              </a:r>
              <a:r>
                <a:rPr kumimoji="0" lang="en-US" sz="4000" b="0" i="0" u="none" strike="noStrike" kern="1200" cap="none" spc="0" normalizeH="0" baseline="0" noProof="0" dirty="0" err="1">
                  <a:ln>
                    <a:noFill/>
                  </a:ln>
                  <a:solidFill>
                    <a:srgbClr val="552516"/>
                  </a:solidFill>
                  <a:effectLst/>
                  <a:uLnTx/>
                  <a:uFillTx/>
                  <a:latin typeface="UTM Alberta Heavy" panose="02040603050506020204" pitchFamily="18" charset="0"/>
                </a:rPr>
                <a:t>tử</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grpSp>
        <p:nvGrpSpPr>
          <p:cNvPr id="35" name="Group 34">
            <a:extLst>
              <a:ext uri="{FF2B5EF4-FFF2-40B4-BE49-F238E27FC236}">
                <a16:creationId xmlns:a16="http://schemas.microsoft.com/office/drawing/2014/main" id="{6B98577D-BB7F-FA40-9577-B1B46C1D944A}"/>
              </a:ext>
            </a:extLst>
          </p:cNvPr>
          <p:cNvGrpSpPr/>
          <p:nvPr/>
        </p:nvGrpSpPr>
        <p:grpSpPr>
          <a:xfrm>
            <a:off x="11284749" y="7530736"/>
            <a:ext cx="5547406" cy="1036983"/>
            <a:chOff x="6568394" y="5257800"/>
            <a:chExt cx="5547406" cy="1036983"/>
          </a:xfrm>
        </p:grpSpPr>
        <p:grpSp>
          <p:nvGrpSpPr>
            <p:cNvPr id="36" name="Group 35">
              <a:extLst>
                <a:ext uri="{FF2B5EF4-FFF2-40B4-BE49-F238E27FC236}">
                  <a16:creationId xmlns:a16="http://schemas.microsoft.com/office/drawing/2014/main" id="{7F3E5A7C-12DE-8444-81FE-70F466416C8B}"/>
                </a:ext>
              </a:extLst>
            </p:cNvPr>
            <p:cNvGrpSpPr/>
            <p:nvPr/>
          </p:nvGrpSpPr>
          <p:grpSpPr>
            <a:xfrm>
              <a:off x="6568394" y="5257800"/>
              <a:ext cx="5547406" cy="1036983"/>
              <a:chOff x="312233" y="5515706"/>
              <a:chExt cx="4491763" cy="1030485"/>
            </a:xfrm>
          </p:grpSpPr>
          <p:grpSp>
            <p:nvGrpSpPr>
              <p:cNvPr id="38" name="Group 37">
                <a:extLst>
                  <a:ext uri="{FF2B5EF4-FFF2-40B4-BE49-F238E27FC236}">
                    <a16:creationId xmlns:a16="http://schemas.microsoft.com/office/drawing/2014/main" id="{62A629EE-B439-FB45-BB07-775DBF230BFA}"/>
                  </a:ext>
                </a:extLst>
              </p:cNvPr>
              <p:cNvGrpSpPr/>
              <p:nvPr/>
            </p:nvGrpSpPr>
            <p:grpSpPr>
              <a:xfrm>
                <a:off x="312233" y="5515706"/>
                <a:ext cx="4491763" cy="1030485"/>
                <a:chOff x="75182" y="277598"/>
                <a:chExt cx="11835440" cy="1140383"/>
              </a:xfrm>
            </p:grpSpPr>
            <p:sp>
              <p:nvSpPr>
                <p:cNvPr id="40" name="圆角矩形 24">
                  <a:extLst>
                    <a:ext uri="{FF2B5EF4-FFF2-40B4-BE49-F238E27FC236}">
                      <a16:creationId xmlns:a16="http://schemas.microsoft.com/office/drawing/2014/main" id="{C18BE769-95E9-9D49-AE5D-7B415979D68F}"/>
                    </a:ext>
                  </a:extLst>
                </p:cNvPr>
                <p:cNvSpPr/>
                <p:nvPr/>
              </p:nvSpPr>
              <p:spPr>
                <a:xfrm>
                  <a:off x="75182" y="277598"/>
                  <a:ext cx="11835440" cy="1140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panose="02010600030101010101" pitchFamily="2" charset="-122"/>
                    <a:cs typeface="+mn-ea"/>
                    <a:sym typeface="+mn-lt"/>
                  </a:endParaRPr>
                </a:p>
              </p:txBody>
            </p:sp>
            <p:sp>
              <p:nvSpPr>
                <p:cNvPr id="41" name="圆角矩形 26">
                  <a:extLst>
                    <a:ext uri="{FF2B5EF4-FFF2-40B4-BE49-F238E27FC236}">
                      <a16:creationId xmlns:a16="http://schemas.microsoft.com/office/drawing/2014/main" id="{F9D46D48-D776-EB4A-86D5-F803A4C26415}"/>
                    </a:ext>
                  </a:extLst>
                </p:cNvPr>
                <p:cNvSpPr/>
                <p:nvPr/>
              </p:nvSpPr>
              <p:spPr>
                <a:xfrm>
                  <a:off x="454666" y="336682"/>
                  <a:ext cx="11076471" cy="1022217"/>
                </a:xfrm>
                <a:prstGeom prst="roundRect">
                  <a:avLst/>
                </a:prstGeom>
                <a:solidFill>
                  <a:schemeClr val="bg1"/>
                </a:solidFill>
                <a:ln w="38100">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20000"/>
                    </a:spcBef>
                    <a:spcAft>
                      <a:spcPts val="0"/>
                    </a:spcAft>
                    <a:buClrTx/>
                    <a:buSzTx/>
                    <a:buFontTx/>
                    <a:buNone/>
                    <a:tabLst/>
                    <a:defRPr/>
                  </a:pPr>
                  <a:endParaRPr kumimoji="0" lang="en-US" sz="3500" b="1" i="0" u="none" strike="noStrike" kern="1200" cap="none" spc="0" normalizeH="0" baseline="0" noProof="0" dirty="0">
                    <a:ln>
                      <a:noFill/>
                    </a:ln>
                    <a:solidFill>
                      <a:srgbClr val="FF3300"/>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1D957D61-F630-2A48-9A68-2AC58F7F74FA}"/>
                  </a:ext>
                </a:extLst>
              </p:cNvPr>
              <p:cNvSpPr txBox="1"/>
              <p:nvPr/>
            </p:nvSpPr>
            <p:spPr>
              <a:xfrm>
                <a:off x="746293" y="5646227"/>
                <a:ext cx="34207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Wingdings" pitchFamily="2" charset="2"/>
                  </a:rPr>
                  <a:t> </a:t>
                </a:r>
                <a:endParaRPr kumimoji="0" lang="en-US" sz="4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4552F0B8-85B8-AF47-8EAF-B75BCDEE7350}"/>
                </a:ext>
              </a:extLst>
            </p:cNvPr>
            <p:cNvSpPr txBox="1"/>
            <p:nvPr/>
          </p:nvSpPr>
          <p:spPr>
            <a:xfrm>
              <a:off x="7157981" y="5400256"/>
              <a:ext cx="460753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552516"/>
                  </a:solidFill>
                  <a:latin typeface="UTM Alberta Heavy" panose="02040603050506020204" pitchFamily="18" charset="0"/>
                </a:rPr>
                <a:t>Hàng</a:t>
              </a:r>
              <a:r>
                <a:rPr lang="en-US" sz="4000" dirty="0">
                  <a:solidFill>
                    <a:srgbClr val="552516"/>
                  </a:solidFill>
                  <a:latin typeface="UTM Alberta Heavy" panose="02040603050506020204" pitchFamily="18" charset="0"/>
                </a:rPr>
                <a:t> </a:t>
              </a:r>
              <a:r>
                <a:rPr lang="en-US" sz="4000" dirty="0" err="1">
                  <a:solidFill>
                    <a:srgbClr val="552516"/>
                  </a:solidFill>
                  <a:latin typeface="UTM Alberta Heavy" panose="02040603050506020204" pitchFamily="18" charset="0"/>
                </a:rPr>
                <a:t>không</a:t>
              </a:r>
              <a:r>
                <a:rPr lang="en-US" sz="4000" dirty="0">
                  <a:solidFill>
                    <a:srgbClr val="552516"/>
                  </a:solidFill>
                  <a:latin typeface="UTM Alberta Heavy" panose="02040603050506020204" pitchFamily="18" charset="0"/>
                </a:rPr>
                <a:t> </a:t>
              </a:r>
              <a:r>
                <a:rPr lang="en-US" sz="4000" dirty="0" err="1">
                  <a:solidFill>
                    <a:srgbClr val="552516"/>
                  </a:solidFill>
                  <a:latin typeface="UTM Alberta Heavy" panose="02040603050506020204" pitchFamily="18" charset="0"/>
                </a:rPr>
                <a:t>vũ</a:t>
              </a:r>
              <a:r>
                <a:rPr lang="en-US" sz="4000" dirty="0">
                  <a:solidFill>
                    <a:srgbClr val="552516"/>
                  </a:solidFill>
                  <a:latin typeface="UTM Alberta Heavy" panose="02040603050506020204" pitchFamily="18" charset="0"/>
                </a:rPr>
                <a:t> </a:t>
              </a:r>
              <a:r>
                <a:rPr lang="en-US" sz="4000" dirty="0" err="1">
                  <a:solidFill>
                    <a:srgbClr val="552516"/>
                  </a:solidFill>
                  <a:latin typeface="UTM Alberta Heavy" panose="02040603050506020204" pitchFamily="18" charset="0"/>
                </a:rPr>
                <a:t>trụ</a:t>
              </a:r>
              <a:endParaRPr kumimoji="0" lang="vi-VN" sz="4000" b="0" i="0" u="none" strike="noStrike" kern="1200" cap="none" spc="0" normalizeH="0" baseline="0" noProof="0" dirty="0">
                <a:ln>
                  <a:noFill/>
                </a:ln>
                <a:solidFill>
                  <a:srgbClr val="552516"/>
                </a:solidFill>
                <a:effectLst/>
                <a:uLnTx/>
                <a:uFillTx/>
                <a:latin typeface="Arial" panose="020B0604020202020204" pitchFamily="34" charset="0"/>
              </a:endParaRPr>
            </a:p>
          </p:txBody>
        </p:sp>
      </p:grpSp>
      <p:pic>
        <p:nvPicPr>
          <p:cNvPr id="3" name="Picture 2">
            <a:extLst>
              <a:ext uri="{FF2B5EF4-FFF2-40B4-BE49-F238E27FC236}">
                <a16:creationId xmlns:a16="http://schemas.microsoft.com/office/drawing/2014/main" id="{B1258BCB-19FE-9C41-BCD8-7201AA7FF9E1}"/>
              </a:ext>
            </a:extLst>
          </p:cNvPr>
          <p:cNvPicPr>
            <a:picLocks noChangeAspect="1"/>
          </p:cNvPicPr>
          <p:nvPr/>
        </p:nvPicPr>
        <p:blipFill>
          <a:blip r:embed="rId12"/>
          <a:stretch>
            <a:fillRect/>
          </a:stretch>
        </p:blipFill>
        <p:spPr>
          <a:xfrm>
            <a:off x="384656" y="1422096"/>
            <a:ext cx="8461354" cy="5933234"/>
          </a:xfrm>
          <a:prstGeom prst="rect">
            <a:avLst/>
          </a:prstGeom>
        </p:spPr>
      </p:pic>
      <p:pic>
        <p:nvPicPr>
          <p:cNvPr id="4" name="Picture 3">
            <a:extLst>
              <a:ext uri="{FF2B5EF4-FFF2-40B4-BE49-F238E27FC236}">
                <a16:creationId xmlns:a16="http://schemas.microsoft.com/office/drawing/2014/main" id="{C5BFCA0D-914D-7D4C-8696-291D3BB27C97}"/>
              </a:ext>
            </a:extLst>
          </p:cNvPr>
          <p:cNvPicPr>
            <a:picLocks noChangeAspect="1"/>
          </p:cNvPicPr>
          <p:nvPr/>
        </p:nvPicPr>
        <p:blipFill>
          <a:blip r:embed="rId13"/>
          <a:stretch>
            <a:fillRect/>
          </a:stretch>
        </p:blipFill>
        <p:spPr>
          <a:xfrm>
            <a:off x="9252748" y="1435463"/>
            <a:ext cx="8650596" cy="5931065"/>
          </a:xfrm>
          <a:prstGeom prst="rect">
            <a:avLst/>
          </a:prstGeom>
        </p:spPr>
      </p:pic>
    </p:spTree>
    <p:extLst>
      <p:ext uri="{BB962C8B-B14F-4D97-AF65-F5344CB8AC3E}">
        <p14:creationId xmlns:p14="http://schemas.microsoft.com/office/powerpoint/2010/main" val="2104831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0420" y="2556362"/>
            <a:ext cx="9611517" cy="4561779"/>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654021" y="2242059"/>
            <a:ext cx="2552553" cy="65378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8196363" y="-844323"/>
            <a:ext cx="2653259" cy="2280144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3589" y="9645257"/>
            <a:ext cx="11408768" cy="641743"/>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718649" y="9645257"/>
            <a:ext cx="11408768" cy="641743"/>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7466266" y="9251956"/>
            <a:ext cx="460741" cy="630073"/>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3699752" y="9333873"/>
            <a:ext cx="445251" cy="608891"/>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1478434" y="9276812"/>
            <a:ext cx="445251" cy="608891"/>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14211950" y="9005120"/>
            <a:ext cx="460741" cy="630073"/>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7060">
            <a:off x="251078" y="9280487"/>
            <a:ext cx="460741" cy="630073"/>
          </a:xfrm>
          <a:prstGeom prst="rect">
            <a:avLst/>
          </a:prstGeom>
        </p:spPr>
      </p:pic>
      <p:pic>
        <p:nvPicPr>
          <p:cNvPr id="17" name="Picture 1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04721" flipH="1">
            <a:off x="17285377" y="9352933"/>
            <a:ext cx="445251" cy="608891"/>
          </a:xfrm>
          <a:prstGeom prst="rect">
            <a:avLst/>
          </a:prstGeom>
        </p:spPr>
      </p:pic>
      <p:pic>
        <p:nvPicPr>
          <p:cNvPr id="22" name="Picture 22"/>
          <p:cNvPicPr>
            <a:picLocks noChangeAspect="1"/>
          </p:cNvPicPr>
          <p:nvPr/>
        </p:nvPicPr>
        <p:blipFill>
          <a:blip r:embed="rId15"/>
          <a:srcRect/>
          <a:stretch>
            <a:fillRect/>
          </a:stretch>
        </p:blipFill>
        <p:spPr>
          <a:xfrm rot="376464">
            <a:off x="481448" y="637331"/>
            <a:ext cx="1249040" cy="1172536"/>
          </a:xfrm>
          <a:prstGeom prst="rect">
            <a:avLst/>
          </a:prstGeom>
        </p:spPr>
      </p:pic>
      <p:pic>
        <p:nvPicPr>
          <p:cNvPr id="23" name="Picture 23"/>
          <p:cNvPicPr>
            <a:picLocks noChangeAspect="1"/>
          </p:cNvPicPr>
          <p:nvPr/>
        </p:nvPicPr>
        <p:blipFill>
          <a:blip r:embed="rId16"/>
          <a:srcRect/>
          <a:stretch>
            <a:fillRect/>
          </a:stretch>
        </p:blipFill>
        <p:spPr>
          <a:xfrm rot="603466">
            <a:off x="17311324" y="1084799"/>
            <a:ext cx="700303" cy="657410"/>
          </a:xfrm>
          <a:prstGeom prst="rect">
            <a:avLst/>
          </a:prstGeom>
        </p:spPr>
      </p:pic>
      <p:pic>
        <p:nvPicPr>
          <p:cNvPr id="24" name="Picture 24"/>
          <p:cNvPicPr>
            <a:picLocks noChangeAspect="1"/>
          </p:cNvPicPr>
          <p:nvPr/>
        </p:nvPicPr>
        <p:blipFill>
          <a:blip r:embed="rId16"/>
          <a:srcRect/>
          <a:stretch>
            <a:fillRect/>
          </a:stretch>
        </p:blipFill>
        <p:spPr>
          <a:xfrm rot="-64891">
            <a:off x="9849500" y="840825"/>
            <a:ext cx="552464" cy="518626"/>
          </a:xfrm>
          <a:prstGeom prst="rect">
            <a:avLst/>
          </a:prstGeom>
        </p:spPr>
      </p:pic>
      <p:pic>
        <p:nvPicPr>
          <p:cNvPr id="25" name="Picture 25"/>
          <p:cNvPicPr>
            <a:picLocks noChangeAspect="1"/>
          </p:cNvPicPr>
          <p:nvPr/>
        </p:nvPicPr>
        <p:blipFill>
          <a:blip r:embed="rId17"/>
          <a:srcRect/>
          <a:stretch>
            <a:fillRect/>
          </a:stretch>
        </p:blipFill>
        <p:spPr>
          <a:xfrm>
            <a:off x="11452357" y="4127342"/>
            <a:ext cx="6991074" cy="5776375"/>
          </a:xfrm>
          <a:prstGeom prst="rect">
            <a:avLst/>
          </a:prstGeom>
        </p:spPr>
      </p:pic>
      <p:pic>
        <p:nvPicPr>
          <p:cNvPr id="33" name="Picture 32">
            <a:extLst>
              <a:ext uri="{FF2B5EF4-FFF2-40B4-BE49-F238E27FC236}">
                <a16:creationId xmlns:a16="http://schemas.microsoft.com/office/drawing/2014/main" id="{242E1197-ABB1-2C46-90B1-18EE639067F5}"/>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11161253" y="98188"/>
            <a:ext cx="6372303" cy="4029154"/>
          </a:xfrm>
          <a:prstGeom prst="rect">
            <a:avLst/>
          </a:prstGeom>
        </p:spPr>
      </p:pic>
      <p:pic>
        <p:nvPicPr>
          <p:cNvPr id="13" name="Picture 12" descr="Logo&#10;&#10;Description automatically generated">
            <a:extLst>
              <a:ext uri="{FF2B5EF4-FFF2-40B4-BE49-F238E27FC236}">
                <a16:creationId xmlns:a16="http://schemas.microsoft.com/office/drawing/2014/main" id="{70652CA6-BC42-4B42-9C4F-D9688E1EB2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6731" y="2624515"/>
            <a:ext cx="9268781" cy="44279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20833 0.22794 L -0.03351 0.00016 " pathEditMode="relative" rAng="0" ptsTypes="AA">
                                      <p:cBhvr>
                                        <p:cTn id="10" dur="2000" fill="hold"/>
                                        <p:tgtEl>
                                          <p:spTgt spid="25"/>
                                        </p:tgtEl>
                                        <p:attrNameLst>
                                          <p:attrName>ppt_x</p:attrName>
                                          <p:attrName>ppt_y</p:attrName>
                                        </p:attrNameLst>
                                      </p:cBhvr>
                                      <p:rCtr x="-12092" y="-11389"/>
                                    </p:animMotion>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par>
                                <p:cTn id="15" presetID="9"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9"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dissolve">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89" t="8464" r="967" b="8643"/>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8196363" y="-844323"/>
            <a:ext cx="2653259" cy="2280144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3589" y="9645257"/>
            <a:ext cx="11408768" cy="64174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718649" y="9645257"/>
            <a:ext cx="11408768" cy="641743"/>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8353312"/>
            <a:ext cx="2787299" cy="193368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500701" y="8353312"/>
            <a:ext cx="2787299" cy="1933688"/>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7060">
            <a:off x="7466266" y="9251956"/>
            <a:ext cx="460741" cy="630073"/>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04721" flipH="1">
            <a:off x="3699752" y="9333873"/>
            <a:ext cx="445251" cy="608891"/>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04721" flipH="1">
            <a:off x="11478434" y="9276812"/>
            <a:ext cx="445251" cy="608891"/>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57060">
            <a:off x="14211950" y="9005120"/>
            <a:ext cx="460741" cy="630073"/>
          </a:xfrm>
          <a:prstGeom prst="rect">
            <a:avLst/>
          </a:prstGeom>
        </p:spPr>
      </p:pic>
      <p:pic>
        <p:nvPicPr>
          <p:cNvPr id="15" name="Picture 15"/>
          <p:cNvPicPr>
            <a:picLocks noChangeAspect="1"/>
          </p:cNvPicPr>
          <p:nvPr/>
        </p:nvPicPr>
        <p:blipFill>
          <a:blip r:embed="rId13"/>
          <a:srcRect/>
          <a:stretch>
            <a:fillRect/>
          </a:stretch>
        </p:blipFill>
        <p:spPr>
          <a:xfrm>
            <a:off x="897519" y="992063"/>
            <a:ext cx="992262" cy="931486"/>
          </a:xfrm>
          <a:prstGeom prst="rect">
            <a:avLst/>
          </a:prstGeom>
        </p:spPr>
      </p:pic>
      <p:pic>
        <p:nvPicPr>
          <p:cNvPr id="19" name="Picture 19"/>
          <p:cNvPicPr>
            <a:picLocks noChangeAspect="1"/>
          </p:cNvPicPr>
          <p:nvPr/>
        </p:nvPicPr>
        <p:blipFill>
          <a:blip r:embed="rId14"/>
          <a:srcRect/>
          <a:stretch>
            <a:fillRect/>
          </a:stretch>
        </p:blipFill>
        <p:spPr>
          <a:xfrm rot="-962011">
            <a:off x="3311747" y="2292237"/>
            <a:ext cx="723856" cy="679520"/>
          </a:xfrm>
          <a:prstGeom prst="rect">
            <a:avLst/>
          </a:prstGeom>
        </p:spPr>
      </p:pic>
      <p:pic>
        <p:nvPicPr>
          <p:cNvPr id="20" name="Picture 20"/>
          <p:cNvPicPr>
            <a:picLocks noChangeAspect="1"/>
          </p:cNvPicPr>
          <p:nvPr/>
        </p:nvPicPr>
        <p:blipFill>
          <a:blip r:embed="rId13"/>
          <a:srcRect/>
          <a:stretch>
            <a:fillRect/>
          </a:stretch>
        </p:blipFill>
        <p:spPr>
          <a:xfrm>
            <a:off x="16430771" y="992063"/>
            <a:ext cx="992262" cy="931486"/>
          </a:xfrm>
          <a:prstGeom prst="rect">
            <a:avLst/>
          </a:prstGeom>
        </p:spPr>
      </p:pic>
      <p:pic>
        <p:nvPicPr>
          <p:cNvPr id="21" name="Picture 21"/>
          <p:cNvPicPr>
            <a:picLocks noChangeAspect="1"/>
          </p:cNvPicPr>
          <p:nvPr/>
        </p:nvPicPr>
        <p:blipFill>
          <a:blip r:embed="rId14"/>
          <a:srcRect/>
          <a:stretch>
            <a:fillRect/>
          </a:stretch>
        </p:blipFill>
        <p:spPr>
          <a:xfrm rot="-962011">
            <a:off x="14260292" y="2292237"/>
            <a:ext cx="723856" cy="679520"/>
          </a:xfrm>
          <a:prstGeom prst="rect">
            <a:avLst/>
          </a:prstGeom>
        </p:spPr>
      </p:pic>
      <p:pic>
        <p:nvPicPr>
          <p:cNvPr id="22" name="Picture 22"/>
          <p:cNvPicPr>
            <a:picLocks noChangeAspect="1"/>
          </p:cNvPicPr>
          <p:nvPr/>
        </p:nvPicPr>
        <p:blipFill>
          <a:blip r:embed="rId13"/>
          <a:srcRect/>
          <a:stretch>
            <a:fillRect/>
          </a:stretch>
        </p:blipFill>
        <p:spPr>
          <a:xfrm rot="744337">
            <a:off x="1327216" y="6483078"/>
            <a:ext cx="516511" cy="484874"/>
          </a:xfrm>
          <a:prstGeom prst="rect">
            <a:avLst/>
          </a:prstGeom>
        </p:spPr>
      </p:pic>
      <p:pic>
        <p:nvPicPr>
          <p:cNvPr id="23" name="Picture 23"/>
          <p:cNvPicPr>
            <a:picLocks noChangeAspect="1"/>
          </p:cNvPicPr>
          <p:nvPr/>
        </p:nvPicPr>
        <p:blipFill>
          <a:blip r:embed="rId13"/>
          <a:srcRect/>
          <a:stretch>
            <a:fillRect/>
          </a:stretch>
        </p:blipFill>
        <p:spPr>
          <a:xfrm rot="744337">
            <a:off x="16172516" y="6483078"/>
            <a:ext cx="516511" cy="484874"/>
          </a:xfrm>
          <a:prstGeom prst="rect">
            <a:avLst/>
          </a:prstGeom>
        </p:spPr>
      </p:pic>
      <p:pic>
        <p:nvPicPr>
          <p:cNvPr id="3" name="Picture 2">
            <a:extLst>
              <a:ext uri="{FF2B5EF4-FFF2-40B4-BE49-F238E27FC236}">
                <a16:creationId xmlns:a16="http://schemas.microsoft.com/office/drawing/2014/main" id="{C72895D5-1CD7-B341-A154-6AA9115AF8E7}"/>
              </a:ext>
            </a:extLst>
          </p:cNvPr>
          <p:cNvPicPr>
            <a:picLocks noChangeAspect="1"/>
          </p:cNvPicPr>
          <p:nvPr/>
        </p:nvPicPr>
        <p:blipFill rotWithShape="1">
          <a:blip r:embed="rId15">
            <a:extLst>
              <a:ext uri="{28A0092B-C50C-407E-A947-70E740481C1C}">
                <a14:useLocalDpi xmlns:a14="http://schemas.microsoft.com/office/drawing/2010/main" val="0"/>
              </a:ext>
            </a:extLst>
          </a:blip>
          <a:srcRect l="3942" r="3942"/>
          <a:stretch/>
        </p:blipFill>
        <p:spPr>
          <a:xfrm>
            <a:off x="302316" y="3561917"/>
            <a:ext cx="8758242" cy="58755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 name="Cloud 23">
            <a:extLst>
              <a:ext uri="{FF2B5EF4-FFF2-40B4-BE49-F238E27FC236}">
                <a16:creationId xmlns:a16="http://schemas.microsoft.com/office/drawing/2014/main" id="{305FE948-D67A-F24F-9DF9-5AFBAB780B6E}"/>
              </a:ext>
            </a:extLst>
          </p:cNvPr>
          <p:cNvSpPr/>
          <p:nvPr/>
        </p:nvSpPr>
        <p:spPr>
          <a:xfrm rot="458549">
            <a:off x="8364734" y="236349"/>
            <a:ext cx="9845508" cy="5911483"/>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5" name="TextBox 24">
            <a:extLst>
              <a:ext uri="{FF2B5EF4-FFF2-40B4-BE49-F238E27FC236}">
                <a16:creationId xmlns:a16="http://schemas.microsoft.com/office/drawing/2014/main" id="{C74840E4-0CC2-7F49-A30A-3894B1ECF632}"/>
              </a:ext>
            </a:extLst>
          </p:cNvPr>
          <p:cNvSpPr txBox="1"/>
          <p:nvPr/>
        </p:nvSpPr>
        <p:spPr>
          <a:xfrm>
            <a:off x="9753600" y="1790700"/>
            <a:ext cx="7255296" cy="3170099"/>
          </a:xfrm>
          <a:prstGeom prst="rect">
            <a:avLst/>
          </a:prstGeom>
          <a:noFill/>
        </p:spPr>
        <p:txBody>
          <a:bodyPr wrap="square" rtlCol="0">
            <a:spAutoFit/>
          </a:bodyPr>
          <a:lstStyle/>
          <a:p>
            <a:pPr algn="ctr"/>
            <a:r>
              <a:rPr lang="en-VN" sz="10000" b="1" dirty="0">
                <a:latin typeface="Pattaya" panose="00000500000000000000" pitchFamily="2" charset="-34"/>
                <a:cs typeface="Pattaya" panose="00000500000000000000" pitchFamily="2" charset="-34"/>
              </a:rPr>
              <a:t>Bạn biết gì về </a:t>
            </a:r>
          </a:p>
          <a:p>
            <a:pPr algn="ctr"/>
            <a:r>
              <a:rPr lang="en-VN" sz="10000" b="1" dirty="0">
                <a:latin typeface="Pattaya" panose="00000500000000000000" pitchFamily="2" charset="-34"/>
                <a:cs typeface="Pattaya" panose="00000500000000000000" pitchFamily="2" charset="-34"/>
              </a:rPr>
              <a:t>Hoa Kì?</a:t>
            </a:r>
          </a:p>
        </p:txBody>
      </p:sp>
    </p:spTree>
    <p:extLst>
      <p:ext uri="{BB962C8B-B14F-4D97-AF65-F5344CB8AC3E}">
        <p14:creationId xmlns:p14="http://schemas.microsoft.com/office/powerpoint/2010/main" val="371522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437</Words>
  <Application>Microsoft Office PowerPoint</Application>
  <PresentationFormat>Custom</PresentationFormat>
  <Paragraphs>75</Paragraphs>
  <Slides>12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Pattaya</vt:lpstr>
      <vt:lpstr>Arial</vt:lpstr>
      <vt:lpstr>UTM Davida</vt:lpstr>
      <vt:lpstr>宋体</vt:lpstr>
      <vt:lpstr>KG Primary Penmanship</vt:lpstr>
      <vt:lpstr>UTM Alberta Heavy</vt:lpstr>
      <vt:lpstr>Calibri</vt:lpstr>
      <vt:lpstr>Wingdings</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10</cp:lastModifiedBy>
  <cp:revision>5</cp:revision>
  <dcterms:created xsi:type="dcterms:W3CDTF">2006-08-16T00:00:00Z</dcterms:created>
  <dcterms:modified xsi:type="dcterms:W3CDTF">2023-04-10T05:19:39Z</dcterms:modified>
  <dc:identifier>DAE64OwUt-I</dc:identifier>
</cp:coreProperties>
</file>