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2" r:id="rId3"/>
    <p:sldId id="259" r:id="rId4"/>
    <p:sldId id="261" r:id="rId5"/>
    <p:sldId id="273" r:id="rId6"/>
    <p:sldId id="268" r:id="rId7"/>
    <p:sldId id="260" r:id="rId8"/>
    <p:sldId id="270" r:id="rId9"/>
    <p:sldId id="258" r:id="rId10"/>
    <p:sldId id="269" r:id="rId11"/>
    <p:sldId id="262" r:id="rId12"/>
    <p:sldId id="266" r:id="rId13"/>
    <p:sldId id="265" r:id="rId14"/>
    <p:sldId id="263" r:id="rId15"/>
    <p:sldId id="280" r:id="rId16"/>
    <p:sldId id="275" r:id="rId17"/>
    <p:sldId id="278" r:id="rId18"/>
    <p:sldId id="282" r:id="rId19"/>
    <p:sldId id="276" r:id="rId20"/>
    <p:sldId id="279" r:id="rId21"/>
    <p:sldId id="285" r:id="rId22"/>
    <p:sldId id="274" r:id="rId23"/>
    <p:sldId id="284" r:id="rId24"/>
    <p:sldId id="2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A"/>
    <a:srgbClr val="FCE5D2"/>
    <a:srgbClr val="DDE4EF"/>
    <a:srgbClr val="ECD0D3"/>
    <a:srgbClr val="FADB8E"/>
    <a:srgbClr val="B0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16DC-027C-4EB6-83F6-0F6456DF5B9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63B6-8ECD-43AB-A591-33D9CBC2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4.png"/><Relationship Id="rId12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3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3" Type="http://schemas.microsoft.com/office/2007/relationships/hdphoto" Target="../media/hdphoto1.wdp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469" t="24715" r="-183" b="41981"/>
          <a:stretch/>
        </p:blipFill>
        <p:spPr>
          <a:xfrm>
            <a:off x="-80210" y="-270178"/>
            <a:ext cx="12272210" cy="72189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244051">
            <a:off x="4486424" y="5723745"/>
            <a:ext cx="935172" cy="76099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444076" y="5329833"/>
            <a:ext cx="1813810" cy="1541738"/>
          </a:xfrm>
          <a:prstGeom prst="rect">
            <a:avLst/>
          </a:prstGeom>
        </p:spPr>
      </p:pic>
      <p:grpSp>
        <p:nvGrpSpPr>
          <p:cNvPr id="8" name="Group 6"/>
          <p:cNvGrpSpPr/>
          <p:nvPr/>
        </p:nvGrpSpPr>
        <p:grpSpPr>
          <a:xfrm>
            <a:off x="734328" y="745869"/>
            <a:ext cx="10643133" cy="2602602"/>
            <a:chOff x="0" y="0"/>
            <a:chExt cx="9360778" cy="2207535"/>
          </a:xfrm>
          <a:solidFill>
            <a:schemeClr val="bg1">
              <a:alpha val="68000"/>
            </a:schemeClr>
          </a:solidFill>
        </p:grpSpPr>
        <p:sp>
          <p:nvSpPr>
            <p:cNvPr id="9" name="Freeform 7"/>
            <p:cNvSpPr/>
            <p:nvPr/>
          </p:nvSpPr>
          <p:spPr>
            <a:xfrm>
              <a:off x="31750" y="31750"/>
              <a:ext cx="9297278" cy="2144035"/>
            </a:xfrm>
            <a:custGeom>
              <a:avLst/>
              <a:gdLst/>
              <a:ahLst/>
              <a:cxnLst/>
              <a:rect l="l" t="t" r="r" b="b"/>
              <a:pathLst>
                <a:path w="9297278" h="2144035">
                  <a:moveTo>
                    <a:pt x="9204568" y="2144035"/>
                  </a:moveTo>
                  <a:lnTo>
                    <a:pt x="92710" y="2144035"/>
                  </a:lnTo>
                  <a:cubicBezTo>
                    <a:pt x="41910" y="2144035"/>
                    <a:pt x="0" y="2102125"/>
                    <a:pt x="0" y="20513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203299" y="0"/>
                  </a:lnTo>
                  <a:cubicBezTo>
                    <a:pt x="9254099" y="0"/>
                    <a:pt x="9296009" y="41910"/>
                    <a:pt x="9296009" y="92710"/>
                  </a:cubicBezTo>
                  <a:lnTo>
                    <a:pt x="9296009" y="2050055"/>
                  </a:lnTo>
                  <a:cubicBezTo>
                    <a:pt x="9297278" y="2102125"/>
                    <a:pt x="9255368" y="2144035"/>
                    <a:pt x="9204568" y="2144035"/>
                  </a:cubicBezTo>
                  <a:close/>
                </a:path>
              </a:pathLst>
            </a:custGeom>
            <a:grpFill/>
          </p:spPr>
        </p:sp>
        <p:sp>
          <p:nvSpPr>
            <p:cNvPr id="10" name="Freeform 8"/>
            <p:cNvSpPr/>
            <p:nvPr/>
          </p:nvSpPr>
          <p:spPr>
            <a:xfrm>
              <a:off x="0" y="0"/>
              <a:ext cx="9360778" cy="2207535"/>
            </a:xfrm>
            <a:custGeom>
              <a:avLst/>
              <a:gdLst/>
              <a:ahLst/>
              <a:cxnLst/>
              <a:rect l="l" t="t" r="r" b="b"/>
              <a:pathLst>
                <a:path w="9360778" h="2207535">
                  <a:moveTo>
                    <a:pt x="9236318" y="59690"/>
                  </a:moveTo>
                  <a:cubicBezTo>
                    <a:pt x="9271878" y="59690"/>
                    <a:pt x="9301088" y="88900"/>
                    <a:pt x="9301088" y="124460"/>
                  </a:cubicBezTo>
                  <a:lnTo>
                    <a:pt x="9301088" y="2083075"/>
                  </a:lnTo>
                  <a:cubicBezTo>
                    <a:pt x="9301088" y="2118635"/>
                    <a:pt x="9271878" y="2147845"/>
                    <a:pt x="9236318" y="2147845"/>
                  </a:cubicBezTo>
                  <a:lnTo>
                    <a:pt x="124460" y="2147845"/>
                  </a:lnTo>
                  <a:cubicBezTo>
                    <a:pt x="88900" y="2147845"/>
                    <a:pt x="59690" y="2118635"/>
                    <a:pt x="59690" y="20830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236318" y="59690"/>
                  </a:lnTo>
                  <a:moveTo>
                    <a:pt x="923631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83075"/>
                  </a:lnTo>
                  <a:cubicBezTo>
                    <a:pt x="0" y="2151655"/>
                    <a:pt x="55880" y="2207535"/>
                    <a:pt x="124460" y="2207535"/>
                  </a:cubicBezTo>
                  <a:lnTo>
                    <a:pt x="9236318" y="2207535"/>
                  </a:lnTo>
                  <a:cubicBezTo>
                    <a:pt x="9304899" y="2207535"/>
                    <a:pt x="9360778" y="2151655"/>
                    <a:pt x="9360778" y="2083075"/>
                  </a:cubicBezTo>
                  <a:lnTo>
                    <a:pt x="9360778" y="124460"/>
                  </a:lnTo>
                  <a:cubicBezTo>
                    <a:pt x="9360778" y="55880"/>
                    <a:pt x="9304899" y="0"/>
                    <a:pt x="9236318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4328" y="232611"/>
            <a:ext cx="1161085" cy="116108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80210" y="4493897"/>
            <a:ext cx="2486074" cy="2492305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949637" flipH="1">
            <a:off x="5888838" y="4932460"/>
            <a:ext cx="776028" cy="67779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176506">
            <a:off x="6505404" y="4014596"/>
            <a:ext cx="1624915" cy="9586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7556" y="1976198"/>
            <a:ext cx="919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Đ</a:t>
            </a:r>
            <a:r>
              <a:rPr lang="vi-V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ƯỜ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NG TR</a:t>
            </a:r>
            <a:r>
              <a:rPr lang="vi-V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ƯỜ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NG S</a:t>
            </a:r>
            <a:r>
              <a:rPr lang="vi-V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Ơ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ollkorn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1447" y="1200001"/>
            <a:ext cx="320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Dancing Script" panose="03080600040507000D00" pitchFamily="66" charset="0"/>
              </a:rPr>
              <a:t>Lịch</a:t>
            </a:r>
            <a:r>
              <a:rPr lang="en-US" sz="3600" dirty="0">
                <a:latin typeface="Dancing Script" panose="03080600040507000D00" pitchFamily="66" charset="0"/>
              </a:rPr>
              <a:t> </a:t>
            </a:r>
            <a:r>
              <a:rPr lang="en-US" sz="3600" dirty="0" err="1">
                <a:latin typeface="Dancing Script" panose="03080600040507000D00" pitchFamily="66" charset="0"/>
              </a:rPr>
              <a:t>sử</a:t>
            </a:r>
            <a:r>
              <a:rPr lang="en-US" sz="3600" dirty="0">
                <a:latin typeface="Dancing Script" panose="03080600040507000D00" pitchFamily="66" charset="0"/>
              </a:rPr>
              <a:t> - </a:t>
            </a:r>
            <a:r>
              <a:rPr lang="en-US" sz="3600" dirty="0" err="1" smtClean="0">
                <a:latin typeface="Dancing Script" panose="03080600040507000D00" pitchFamily="66" charset="0"/>
              </a:rPr>
              <a:t>Lớp</a:t>
            </a:r>
            <a:r>
              <a:rPr lang="en-US" sz="3600" dirty="0" smtClean="0">
                <a:latin typeface="Dancing Script" panose="03080600040507000D00" pitchFamily="66" charset="0"/>
              </a:rPr>
              <a:t> 5</a:t>
            </a:r>
            <a:endParaRPr lang="en-US" sz="3600" dirty="0"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19" y="3412976"/>
            <a:ext cx="5082726" cy="29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947877"/>
            <a:ext cx="4983565" cy="3054363"/>
          </a:xfrm>
          <a:prstGeom prst="rect">
            <a:avLst/>
          </a:prstGeom>
        </p:spPr>
      </p:pic>
      <p:grpSp>
        <p:nvGrpSpPr>
          <p:cNvPr id="6" name="组合 22">
            <a:extLst>
              <a:ext uri="{FF2B5EF4-FFF2-40B4-BE49-F238E27FC236}">
                <a16:creationId xmlns:a16="http://schemas.microsoft.com/office/drawing/2014/main" id="{53CE410A-9031-4AEB-835A-DABDA8446FD7}"/>
              </a:ext>
            </a:extLst>
          </p:cNvPr>
          <p:cNvGrpSpPr/>
          <p:nvPr/>
        </p:nvGrpSpPr>
        <p:grpSpPr>
          <a:xfrm>
            <a:off x="-62766" y="-163772"/>
            <a:ext cx="6337394" cy="4804012"/>
            <a:chOff x="6766" y="1709"/>
            <a:chExt cx="11774" cy="7930"/>
          </a:xfrm>
        </p:grpSpPr>
        <p:pic>
          <p:nvPicPr>
            <p:cNvPr id="7" name="图片 23" descr="8c028dabe04d64ea3c3aa11767f6d819">
              <a:extLst>
                <a:ext uri="{FF2B5EF4-FFF2-40B4-BE49-F238E27FC236}">
                  <a16:creationId xmlns:a16="http://schemas.microsoft.com/office/drawing/2014/main" id="{74978D22-1740-4DFE-8D54-9434E640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" y="1709"/>
              <a:ext cx="11774" cy="7930"/>
            </a:xfrm>
            <a:prstGeom prst="rect">
              <a:avLst/>
            </a:prstGeom>
          </p:spPr>
        </p:pic>
        <p:sp>
          <p:nvSpPr>
            <p:cNvPr id="8" name="文本框 29">
              <a:extLst>
                <a:ext uri="{FF2B5EF4-FFF2-40B4-BE49-F238E27FC236}">
                  <a16:creationId xmlns:a16="http://schemas.microsoft.com/office/drawing/2014/main" id="{F1F4AAA6-3BA0-4D6A-8FD7-18611E50C54E}"/>
                </a:ext>
              </a:extLst>
            </p:cNvPr>
            <p:cNvSpPr txBox="1"/>
            <p:nvPr/>
          </p:nvSpPr>
          <p:spPr>
            <a:xfrm>
              <a:off x="10856" y="2629"/>
              <a:ext cx="3643" cy="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lang="vi-VN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ườ</a:t>
              </a:r>
              <a:r>
                <a:rPr lang="en-US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 </a:t>
              </a:r>
            </a:p>
            <a:p>
              <a:pPr lvl="0" algn="ctr">
                <a:defRPr/>
              </a:pPr>
              <a:r>
                <a:rPr lang="en-US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</a:t>
              </a:r>
              <a:r>
                <a:rPr lang="vi-VN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ườ</a:t>
              </a:r>
              <a:r>
                <a:rPr lang="en-US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 S</a:t>
              </a:r>
              <a:r>
                <a:rPr lang="vi-VN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ơ</a:t>
              </a:r>
              <a:r>
                <a:rPr lang="en-US" altLang="zh-CN" sz="2200" b="1" smtClean="0">
                  <a:solidFill>
                    <a:srgbClr val="B06C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1" name="图片 23" descr="8c028dabe04d64ea3c3aa11767f6d819">
            <a:extLst>
              <a:ext uri="{FF2B5EF4-FFF2-40B4-BE49-F238E27FC236}">
                <a16:creationId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605" y="2238234"/>
            <a:ext cx="6337395" cy="4804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91964" y="2792633"/>
            <a:ext cx="2561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ném </a:t>
            </a:r>
            <a:r>
              <a:rPr lang="en-US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</a:p>
          <a:p>
            <a:pPr algn="ctr"/>
            <a:r>
              <a:rPr lang="en-US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smtClean="0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b="1">
              <a:solidFill>
                <a:srgbClr val="B06C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656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32"/>
            <a:ext cx="9618906" cy="5410635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0E6BFE63-F3C8-4133-B18B-024247ED1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73" y="160760"/>
            <a:ext cx="1115509" cy="876472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044BA694-63F0-4FD1-AF7C-B8BA69034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31" y="297132"/>
            <a:ext cx="357592" cy="603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681" y="275829"/>
            <a:ext cx="106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tấm 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anh hùng trên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292F8792-DCC8-41BA-9ABF-645745A3CE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050" y="982765"/>
            <a:ext cx="4994941" cy="453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3" y="4235973"/>
            <a:ext cx="2307636" cy="1828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4261" y="6177161"/>
            <a:ext cx="24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30" y="2450134"/>
            <a:ext cx="2852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9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6 L -0.00013 -0.01551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78700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5" y="464024"/>
            <a:ext cx="3848676" cy="5370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725" y="5861714"/>
            <a:ext cx="3848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Viết Sinh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Anh hùng Lực l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 vũ trang nhân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125" y="2443706"/>
            <a:ext cx="5936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Nguyễn 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Viết Sinh là một trong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những ng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i 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anh hùng Trường Sơn. Trong vòng 4 năm với 1.089 ngày làm việc,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ông đã 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mang h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n 55 tấn hàng trên l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ng và đi qua quãng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ng có tổng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chiều dài 41.25 km, t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ươ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ng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ươ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ng 1 vòng trái đất theo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anose="02020603050405020304" pitchFamily="18" charset="0"/>
                <a:cs typeface="Times New Roman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ng xích </a:t>
            </a:r>
            <a:r>
              <a:rPr lang="en-US" sz="2400" smtClean="0">
                <a:latin typeface="Times New Roman" panose="02020603050405020304" pitchFamily="18" charset="0"/>
                <a:cs typeface="Times New Roman" pitchFamily="18" charset="0"/>
              </a:rPr>
              <a:t>đạo.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0"/>
            <a:ext cx="10719620" cy="6619164"/>
          </a:xfrm>
          <a:prstGeom prst="rect">
            <a:avLst/>
          </a:prstGeom>
        </p:spPr>
      </p:pic>
      <p:pic>
        <p:nvPicPr>
          <p:cNvPr id="1026" name="Picture 2" descr="Trao bằng kỷ lục gùi hàng cho anh hùng đặc biệt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2" y="952087"/>
            <a:ext cx="7301553" cy="34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693" y="5286558"/>
            <a:ext cx="9362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Lực luợng vũ trang nhân dân Nguyễn Viết Sinh và vợ nhận bằng kỷ lục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62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0"/>
            <a:ext cx="1104558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054" y="5370090"/>
            <a:ext cx="974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Dancing Script" panose="03080600040507000D00" pitchFamily="66" charset="0"/>
                <a:cs typeface="Times New Roman" panose="02020603050405020304" pitchFamily="18" charset="0"/>
              </a:rPr>
              <a:t>T</a:t>
            </a:r>
            <a:r>
              <a:rPr lang="vi-VN" sz="2800" smtClean="0">
                <a:latin typeface="Dancing Script" panose="03080600040507000D00" pitchFamily="66" charset="0"/>
                <a:cs typeface="Times New Roman" panose="02020603050405020304" pitchFamily="18" charset="0"/>
              </a:rPr>
              <a:t>ượ</a:t>
            </a:r>
            <a:r>
              <a:rPr lang="en-US" sz="2800">
                <a:latin typeface="Dancing Script" panose="03080600040507000D00" pitchFamily="66" charset="0"/>
                <a:cs typeface="Times New Roman" panose="02020603050405020304" pitchFamily="18" charset="0"/>
              </a:rPr>
              <a:t>ng đài 10 liệt sĩ thanh </a:t>
            </a:r>
            <a:r>
              <a:rPr lang="en-US" sz="2800" smtClean="0">
                <a:latin typeface="Dancing Script" panose="03080600040507000D00" pitchFamily="66" charset="0"/>
                <a:cs typeface="Times New Roman" panose="02020603050405020304" pitchFamily="18" charset="0"/>
              </a:rPr>
              <a:t>niên xung phong </a:t>
            </a:r>
            <a:r>
              <a:rPr lang="en-US" sz="2800">
                <a:latin typeface="Dancing Script" panose="03080600040507000D00" pitchFamily="66" charset="0"/>
                <a:cs typeface="Times New Roman" panose="02020603050405020304" pitchFamily="18" charset="0"/>
              </a:rPr>
              <a:t>tại Ngã ba Đồng </a:t>
            </a:r>
            <a:r>
              <a:rPr lang="en-US" sz="2800" smtClean="0">
                <a:latin typeface="Dancing Script" panose="03080600040507000D00" pitchFamily="66" charset="0"/>
                <a:cs typeface="Times New Roman" panose="02020603050405020304" pitchFamily="18" charset="0"/>
              </a:rPr>
              <a:t>Lộc</a:t>
            </a:r>
            <a:endParaRPr lang="en-US" sz="2800">
              <a:latin typeface="Dancing Script" panose="03080600040507000D00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71" y="882275"/>
            <a:ext cx="793759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865138"/>
            <a:ext cx="5982849" cy="268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207538"/>
            <a:ext cx="5982849" cy="3450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0410" y="1932569"/>
            <a:ext cx="4504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3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0075" y="833030"/>
            <a:ext cx="9194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Tầm quan trọng của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 trong sự nghiệp thống nhất đất n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6" name="组合 22">
            <a:extLst>
              <a:ext uri="{FF2B5EF4-FFF2-40B4-BE49-F238E27FC236}">
                <a16:creationId xmlns:a16="http://schemas.microsoft.com/office/drawing/2014/main" id="{F0308CEC-B242-473C-8D49-F97924FAE470}"/>
              </a:ext>
            </a:extLst>
          </p:cNvPr>
          <p:cNvGrpSpPr/>
          <p:nvPr/>
        </p:nvGrpSpPr>
        <p:grpSpPr>
          <a:xfrm>
            <a:off x="1041780" y="915074"/>
            <a:ext cx="1119117" cy="1036245"/>
            <a:chOff x="7591354" y="2577070"/>
            <a:chExt cx="1109010" cy="871365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A1A53FCE-0189-487C-8328-1378DD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54" y="2577070"/>
              <a:ext cx="1109010" cy="871365"/>
            </a:xfrm>
            <a:prstGeom prst="rect">
              <a:avLst/>
            </a:prstGeom>
          </p:spPr>
        </p:pic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8EC2E966-D07B-43B0-933F-428270D5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211" y="2748824"/>
              <a:ext cx="379294" cy="52785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64" b="29742" l="2686" r="18751">
                        <a14:foregroundMark x1="8125" y1="18611" x2="8125" y2="18611"/>
                        <a14:foregroundMark x1="8021" y1="19259" x2="8021" y2="19259"/>
                        <a14:foregroundMark x1="7604" y1="22407" x2="7604" y2="22407"/>
                        <a14:foregroundMark x1="7448" y1="26296" x2="7448" y2="26296"/>
                        <a14:foregroundMark x1="6354" y1="19259" x2="6354" y2="19259"/>
                        <a14:foregroundMark x1="6927" y1="15463" x2="6927" y2="15463"/>
                        <a14:foregroundMark x1="8958" y1="16667" x2="8958" y2="16667"/>
                        <a14:foregroundMark x1="9635" y1="19259" x2="9635" y2="19259"/>
                        <a14:foregroundMark x1="5000" y1="21667" x2="5000" y2="21667"/>
                        <a14:foregroundMark x1="5417" y1="18611" x2="5417" y2="18611"/>
                        <a14:foregroundMark x1="6250" y1="16667" x2="6250" y2="16667"/>
                        <a14:foregroundMark x1="7708" y1="15463" x2="7708" y2="1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" t="4342" r="79241" b="67436"/>
          <a:stretch/>
        </p:blipFill>
        <p:spPr>
          <a:xfrm>
            <a:off x="340286" y="2854899"/>
            <a:ext cx="1452427" cy="11482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0896" y="2653141"/>
            <a:ext cx="9764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59" b="62407" l="3646" r="17240">
                        <a14:foregroundMark x1="13177" y1="48333" x2="14531" y2="53148"/>
                        <a14:foregroundMark x1="13177" y1="50741" x2="13333" y2="45185"/>
                        <a14:foregroundMark x1="13854" y1="45648" x2="16146" y2="48333"/>
                        <a14:foregroundMark x1="11667" y1="49815" x2="11667" y2="49815"/>
                        <a14:foregroundMark x1="11667" y1="53426" x2="14531" y2="53148"/>
                        <a14:foregroundMark x1="12083" y1="52870" x2="11667" y2="50463"/>
                        <a14:foregroundMark x1="16042" y1="53148" x2="16042" y2="53148"/>
                        <a14:foregroundMark x1="13854" y1="56019" x2="13854" y2="56019"/>
                        <a14:foregroundMark x1="14531" y1="54074" x2="17240" y2="5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6424" r="81547" b="34630"/>
          <a:stretch/>
        </p:blipFill>
        <p:spPr>
          <a:xfrm>
            <a:off x="637292" y="4703771"/>
            <a:ext cx="1085451" cy="1180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0895" y="4755570"/>
            <a:ext cx="959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68553"/>
            <a:ext cx="875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Dancing Script" panose="03080600040507000D00" pitchFamily="66" charset="0"/>
              </a:rPr>
              <a:t>Hình</a:t>
            </a:r>
            <a:r>
              <a:rPr lang="en-US" sz="3600" b="1" dirty="0">
                <a:latin typeface="Dancing Script" panose="03080600040507000D00" pitchFamily="66" charset="0"/>
              </a:rPr>
              <a:t> </a:t>
            </a:r>
            <a:r>
              <a:rPr lang="en-US" sz="3600" b="1" dirty="0" err="1">
                <a:latin typeface="Dancing Script" panose="03080600040507000D00" pitchFamily="66" charset="0"/>
              </a:rPr>
              <a:t>ảnh</a:t>
            </a:r>
            <a:r>
              <a:rPr lang="en-US" sz="3600" b="1" dirty="0">
                <a:latin typeface="Dancing Script" panose="03080600040507000D00" pitchFamily="66" charset="0"/>
              </a:rPr>
              <a:t> đ</a:t>
            </a:r>
            <a:r>
              <a:rPr lang="vi-VN" sz="3600" b="1" dirty="0" smtClean="0">
                <a:latin typeface="Dancing Script" panose="03080600040507000D00" pitchFamily="66" charset="0"/>
              </a:rPr>
              <a:t>ườ</a:t>
            </a:r>
            <a:r>
              <a:rPr lang="en-US" sz="3600" b="1" dirty="0" smtClean="0">
                <a:latin typeface="Dancing Script" panose="03080600040507000D00" pitchFamily="66" charset="0"/>
              </a:rPr>
              <a:t>ng </a:t>
            </a:r>
            <a:r>
              <a:rPr lang="en-US" sz="3600" b="1" dirty="0" err="1" smtClean="0">
                <a:latin typeface="Dancing Script" panose="03080600040507000D00" pitchFamily="66" charset="0"/>
              </a:rPr>
              <a:t>Tr</a:t>
            </a:r>
            <a:r>
              <a:rPr lang="vi-VN" sz="3600" b="1" dirty="0" smtClean="0">
                <a:latin typeface="Dancing Script" panose="03080600040507000D00" pitchFamily="66" charset="0"/>
              </a:rPr>
              <a:t>ườ</a:t>
            </a:r>
            <a:r>
              <a:rPr lang="en-US" sz="3600" b="1" dirty="0" smtClean="0">
                <a:latin typeface="Dancing Script" panose="03080600040507000D00" pitchFamily="66" charset="0"/>
              </a:rPr>
              <a:t>ng S</a:t>
            </a:r>
            <a:r>
              <a:rPr lang="vi-VN" sz="3600" b="1" dirty="0" smtClean="0">
                <a:latin typeface="Dancing Script" panose="03080600040507000D00" pitchFamily="66" charset="0"/>
              </a:rPr>
              <a:t>ơ</a:t>
            </a:r>
            <a:r>
              <a:rPr lang="en-US" sz="3600" b="1" dirty="0" smtClean="0">
                <a:latin typeface="Dancing Script" panose="03080600040507000D00" pitchFamily="66" charset="0"/>
              </a:rPr>
              <a:t>n x</a:t>
            </a:r>
            <a:r>
              <a:rPr lang="vi-VN" sz="3600" b="1" dirty="0" smtClean="0">
                <a:latin typeface="Dancing Script" panose="03080600040507000D00" pitchFamily="66" charset="0"/>
              </a:rPr>
              <a:t>ư</a:t>
            </a:r>
            <a:r>
              <a:rPr lang="en-US" sz="3600" b="1" dirty="0">
                <a:latin typeface="Dancing Script" panose="03080600040507000D00" pitchFamily="66" charset="0"/>
              </a:rPr>
              <a:t>a </a:t>
            </a:r>
            <a:r>
              <a:rPr lang="en-US" sz="3600" b="1" dirty="0" err="1" smtClean="0">
                <a:latin typeface="Dancing Script" panose="03080600040507000D00" pitchFamily="66" charset="0"/>
              </a:rPr>
              <a:t>và</a:t>
            </a:r>
            <a:r>
              <a:rPr lang="en-US" sz="3600" b="1" dirty="0" smtClean="0">
                <a:latin typeface="Dancing Script" panose="03080600040507000D00" pitchFamily="66" charset="0"/>
              </a:rPr>
              <a:t> nay</a:t>
            </a:r>
            <a:endParaRPr lang="en-US" sz="3600" b="1" dirty="0">
              <a:latin typeface="Dancing Script" panose="03080600040507000D00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86" y="3878546"/>
            <a:ext cx="4693123" cy="267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2" y="941768"/>
            <a:ext cx="4694830" cy="270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0" descr="Ảnh minh họ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402" y="3878546"/>
            <a:ext cx="4694830" cy="267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ANd9GcT74CzVtIwrn7crfmKGbXO0O0Qd_wjGRxbtzdqGSQ_FJE_NpTRt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3779" y="941768"/>
            <a:ext cx="4694830" cy="270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9307" y="966777"/>
            <a:ext cx="3875964" cy="461665"/>
          </a:xfrm>
          <a:prstGeom prst="rect">
            <a:avLst/>
          </a:prstGeom>
          <a:solidFill>
            <a:srgbClr val="DDE4E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x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307" y="3878546"/>
            <a:ext cx="3875964" cy="461665"/>
          </a:xfrm>
          <a:prstGeom prst="rect">
            <a:avLst/>
          </a:prstGeom>
          <a:solidFill>
            <a:srgbClr val="ECD0D3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nay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42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0475" y="1032387"/>
            <a:ext cx="7063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图片 23" descr="8c028dabe04d64ea3c3aa11767f6d819">
            <a:extLst>
              <a:ext uri="{FF2B5EF4-FFF2-40B4-BE49-F238E27FC236}">
                <a16:creationId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0" y="181930"/>
            <a:ext cx="8823472" cy="2539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0475" y="2986424"/>
            <a:ext cx="10302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图片 17">
            <a:extLst>
              <a:ext uri="{FF2B5EF4-FFF2-40B4-BE49-F238E27FC236}">
                <a16:creationId xmlns:a16="http://schemas.microsoft.com/office/drawing/2014/main" id="{C04C2A23-BEA4-4264-BF0B-339340C877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8509"/>
            <a:ext cx="706590" cy="9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485" y="-447717"/>
            <a:ext cx="3800215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7628474" y="664132"/>
            <a:ext cx="311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5400">
                <a:solidFill>
                  <a:srgbClr val="B06C3E"/>
                </a:solidFill>
                <a:latin typeface="Dancing Script" panose="03080600040507000D00" pitchFamily="66" charset="0"/>
                <a:cs typeface="+mn-ea"/>
                <a:sym typeface="+mn-lt"/>
              </a:rPr>
              <a:t>GHI NHỚ</a:t>
            </a:r>
            <a:endParaRPr lang="zh-CN" altLang="en-US" sz="5400" dirty="0">
              <a:solidFill>
                <a:srgbClr val="B06C3E"/>
              </a:solidFill>
              <a:latin typeface="Dancing Script" panose="03080600040507000D00" pitchFamily="66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1" y="1648989"/>
            <a:ext cx="7431880" cy="39535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474" y="2720263"/>
            <a:ext cx="3485048" cy="3345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693" y="2568595"/>
            <a:ext cx="6061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19-5-1959</a:t>
            </a:r>
            <a:r>
              <a:rPr lang="en-US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Trung ương Đảng quyết định </a:t>
            </a:r>
            <a:r>
              <a:rPr lang="vi-VN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đường Trường Sơn. Đây là con đường để </a:t>
            </a:r>
            <a:r>
              <a:rPr lang="vi-VN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 chi viện sức người, vũ khí, lương </a:t>
            </a:r>
            <a:r>
              <a:rPr lang="vi-VN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thực,… cho chiến trường, góp phần to lớn vào sự nghiệp giải phóng miền Nam</a:t>
            </a:r>
            <a:r>
              <a:rPr lang="en-US" sz="2400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1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2265335" y="579120"/>
            <a:ext cx="7249384" cy="44218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499" y="4146574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0999" y="2932317"/>
            <a:ext cx="567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B06C3E"/>
                </a:solidFill>
                <a:latin typeface="Dancing Script" panose="03080600040507000D00" pitchFamily="66" charset="0"/>
              </a:rPr>
              <a:t>KHỞI </a:t>
            </a:r>
            <a:r>
              <a:rPr lang="en-US" sz="8000" smtClean="0">
                <a:solidFill>
                  <a:srgbClr val="B06C3E"/>
                </a:solidFill>
                <a:latin typeface="Dancing Script" panose="03080600040507000D00" pitchFamily="66" charset="0"/>
              </a:rPr>
              <a:t>ĐỘNG</a:t>
            </a:r>
            <a:endParaRPr lang="en-US" sz="8000">
              <a:solidFill>
                <a:srgbClr val="B06C3E"/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89" y="1425043"/>
            <a:ext cx="5883786" cy="5432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705" y="1132764"/>
            <a:ext cx="648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Dancing Script" panose="03080600040507000D00" pitchFamily="66" charset="0"/>
              </a:rPr>
              <a:t>CỦNG CỐ KIẾN </a:t>
            </a:r>
            <a:r>
              <a:rPr lang="en-US" sz="5400" smtClean="0">
                <a:latin typeface="Dancing Script" panose="03080600040507000D00" pitchFamily="66" charset="0"/>
              </a:rPr>
              <a:t>THỨC</a:t>
            </a:r>
            <a:endParaRPr lang="en-US" sz="5400"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683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264" y="2747039"/>
            <a:ext cx="3347491" cy="244469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2DE68A8F-6C4B-497E-AA04-51B8548E7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5449" y="2747039"/>
            <a:ext cx="3347491" cy="244469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162" y="2747039"/>
            <a:ext cx="3347491" cy="2444690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095" y="-483467"/>
            <a:ext cx="4481809" cy="2268663"/>
          </a:xfrm>
          <a:prstGeom prst="rect">
            <a:avLst/>
          </a:prstGeom>
        </p:spPr>
      </p:pic>
      <p:sp>
        <p:nvSpPr>
          <p:cNvPr id="21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516197" y="558050"/>
            <a:ext cx="3159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CỦNG CỐ</a:t>
            </a:r>
            <a:endParaRPr lang="zh-CN" altLang="en-US" sz="4800" b="1" dirty="0">
              <a:solidFill>
                <a:srgbClr val="B06C3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8280" y="2173519"/>
            <a:ext cx="819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 ra đời vào ngày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1678" y="4329294"/>
            <a:ext cx="196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19-5-1959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842" y="4306921"/>
            <a:ext cx="196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19-5-1995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3162" y="4277088"/>
            <a:ext cx="196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15-9-1959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0875" y="2747039"/>
            <a:ext cx="3347491" cy="2444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88088" y="4306920"/>
            <a:ext cx="196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15-9-1995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4" grpId="1"/>
      <p:bldP spid="2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095" y="-483467"/>
            <a:ext cx="4481809" cy="226866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516197" y="558050"/>
            <a:ext cx="3159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>
                <a:solidFill>
                  <a:srgbClr val="B06C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CỦNG CỐ</a:t>
            </a:r>
            <a:endParaRPr lang="zh-CN" altLang="en-US" sz="4800" b="1" dirty="0">
              <a:solidFill>
                <a:srgbClr val="B06C3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900" y="191069"/>
            <a:ext cx="1580973" cy="1816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375" y="2340292"/>
            <a:ext cx="1129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 trong kháng chiến chống Mĩ là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992574" y="3516117"/>
            <a:ext cx="573206" cy="42461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6846" y="3356572"/>
            <a:ext cx="855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tuyến giao thông quân sự chính chi viện sức người, sức của cho chiến trường.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846" y="4515599"/>
            <a:ext cx="741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Góp phần to lớn vào thắng lợi của cách mạng miền Nam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6845" y="5489960"/>
            <a:ext cx="741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9398" y="3220592"/>
            <a:ext cx="39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angers" panose="00000500000000000000" pitchFamily="2" charset="0"/>
              </a:rPr>
              <a:t>A</a:t>
            </a:r>
            <a:endParaRPr lang="en-US" sz="6000" dirty="0">
              <a:latin typeface="Bangers" panose="00000500000000000000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1992574" y="4513963"/>
            <a:ext cx="573206" cy="55522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99398" y="4218438"/>
            <a:ext cx="39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Bangers" panose="00000500000000000000" pitchFamily="2" charset="0"/>
              </a:rPr>
              <a:t>B</a:t>
            </a:r>
            <a:endParaRPr lang="en-US" sz="6000">
              <a:latin typeface="Bangers" panose="00000500000000000000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992574" y="5529626"/>
            <a:ext cx="573206" cy="42461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99398" y="5234101"/>
            <a:ext cx="39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Bangers" panose="00000500000000000000" pitchFamily="2" charset="0"/>
              </a:rPr>
              <a:t>C</a:t>
            </a:r>
            <a:endParaRPr lang="en-US" sz="6000">
              <a:latin typeface="Bangers" panose="00000500000000000000" pitchFamily="2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862914" y="5346895"/>
            <a:ext cx="893931" cy="839609"/>
          </a:xfrm>
          <a:prstGeom prst="donut">
            <a:avLst>
              <a:gd name="adj" fmla="val 515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992574" y="6280538"/>
            <a:ext cx="573206" cy="42461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6846" y="6120993"/>
            <a:ext cx="85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9398" y="5985013"/>
            <a:ext cx="39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Bangers" panose="00000500000000000000" pitchFamily="2" charset="0"/>
              </a:rPr>
              <a:t>D</a:t>
            </a:r>
            <a:endParaRPr lang="en-US" sz="6000" dirty="0">
              <a:latin typeface="Banger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969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0" grpId="0"/>
      <p:bldP spid="6" grpId="0"/>
      <p:bldP spid="22" grpId="0" animBg="1"/>
      <p:bldP spid="23" grpId="0"/>
      <p:bldP spid="24" grpId="0" animBg="1"/>
      <p:bldP spid="25" grpId="0"/>
      <p:bldP spid="8" grpId="0" animBg="1"/>
      <p:bldP spid="16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015" y="455295"/>
            <a:ext cx="9280529" cy="6088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7126" y="2244004"/>
            <a:ext cx="72523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vi-V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CÁC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559" y="1348602"/>
            <a:ext cx="919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Đ</a:t>
            </a:r>
            <a:r>
              <a:rPr lang="vi-VN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ƯỜ</a:t>
            </a:r>
            <a:r>
              <a:rPr lang="en-US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NG TR</a:t>
            </a:r>
            <a:r>
              <a:rPr lang="vi-VN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ƯỜ</a:t>
            </a:r>
            <a:r>
              <a:rPr lang="en-US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NG S</a:t>
            </a:r>
            <a:r>
              <a:rPr lang="vi-VN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Ơ</a:t>
            </a:r>
            <a:r>
              <a:rPr lang="en-US" sz="6000" b="1" dirty="0" smtClean="0">
                <a:latin typeface="Times New Roman" panose="02020603050405020304" pitchFamily="18" charset="0"/>
                <a:ea typeface="Vollkorn" pitchFamily="2" charset="0"/>
                <a:cs typeface="Times New Roman" panose="02020603050405020304" pitchFamily="18" charset="0"/>
              </a:rPr>
              <a:t>N</a:t>
            </a:r>
            <a:endParaRPr lang="en-US" sz="6000" b="1" dirty="0">
              <a:latin typeface="Times New Roman" panose="02020603050405020304" pitchFamily="18" charset="0"/>
              <a:ea typeface="Vollkorn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73" y="179780"/>
            <a:ext cx="2893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2681" y="5268037"/>
            <a:ext cx="320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Dancing Script" panose="03080600040507000D00" pitchFamily="66" charset="0"/>
              </a:rPr>
              <a:t>Lịch sử - </a:t>
            </a:r>
            <a:r>
              <a:rPr lang="en-US" sz="3600" smtClean="0">
                <a:latin typeface="Dancing Script" panose="03080600040507000D00" pitchFamily="66" charset="0"/>
              </a:rPr>
              <a:t>Lớp 5</a:t>
            </a:r>
            <a:endParaRPr lang="en-US" sz="3600"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7222" y="832991"/>
            <a:ext cx="82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2: Nhà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khí Hà Nội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 xây dựng vào thời gian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0908" y="2481590"/>
            <a:ext cx="362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907" y="3313584"/>
            <a:ext cx="362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Tháng 11 năm 1955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907" y="4145578"/>
            <a:ext cx="362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0906" y="4875000"/>
            <a:ext cx="362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35147" y="992177"/>
            <a:ext cx="1376368" cy="137636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83200" y="742185"/>
            <a:ext cx="6908800" cy="5339888"/>
            <a:chOff x="0" y="-360025"/>
            <a:chExt cx="15936292" cy="11692847"/>
          </a:xfrm>
        </p:grpSpPr>
        <p:sp>
          <p:nvSpPr>
            <p:cNvPr id="4" name="AutoShape 4"/>
            <p:cNvSpPr/>
            <p:nvPr/>
          </p:nvSpPr>
          <p:spPr>
            <a:xfrm>
              <a:off x="0" y="-360025"/>
              <a:ext cx="15936292" cy="359496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608"/>
              </a:schemeClr>
            </a:solidFill>
            <a:ln>
              <a:noFill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3688915"/>
              <a:ext cx="15936292" cy="359496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608"/>
              </a:schemeClr>
            </a:solidFill>
            <a:ln>
              <a:noFill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7737853"/>
              <a:ext cx="15936292" cy="359496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608"/>
              </a:schemeClr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>
          <a:xfrm>
            <a:off x="123777" y="1673379"/>
            <a:ext cx="5309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Dancing Script" panose="03080600040507000D00" pitchFamily="66" charset="0"/>
                <a:cs typeface="Times New Roman" panose="02020603050405020304" pitchFamily="18" charset="0"/>
              </a:rPr>
              <a:t>MỤC TIÊU BÀI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Dancing Script" panose="03080600040507000D00" pitchFamily="66" charset="0"/>
                <a:cs typeface="Times New Roman" panose="02020603050405020304" pitchFamily="18" charset="0"/>
              </a:rPr>
              <a:t>HỌC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Dancing Script" panose="03080600040507000D00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1008" y="1193728"/>
            <a:ext cx="671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đích mở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1009" y="2873520"/>
            <a:ext cx="671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tấm g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 anh hùng trên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1007" y="4722589"/>
            <a:ext cx="6713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quan trọng của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 trong sự nghiệp thống nhất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 n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3617" y="2473410"/>
            <a:ext cx="287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Sau bài học, học sinh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46165" y1="68245" x2="46165" y2="68245"/>
                        <a14:backgroundMark x1="57594" y1="71006" x2="57594" y2="71006"/>
                        <a14:backgroundMark x1="54286" y1="47140" x2="54286" y2="47140"/>
                        <a14:backgroundMark x1="56992" y1="62130" x2="56992" y2="62130"/>
                        <a14:backgroundMark x1="45414" y1="46548" x2="45414" y2="46548"/>
                        <a14:backgroundMark x1="47218" y1="51282" x2="47218" y2="51282"/>
                        <a14:backgroundMark x1="51880" y1="39053" x2="51880" y2="39053"/>
                        <a14:backgroundMark x1="18045" y1="83432" x2="18045" y2="83432"/>
                        <a14:backgroundMark x1="50075" y1="82446" x2="50075" y2="82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8" y="4276145"/>
            <a:ext cx="3791917" cy="28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E76747E-017D-470E-ABE2-AF56F1951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74" y="2825505"/>
            <a:ext cx="548726" cy="548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5FE2472-1B7D-49D8-AE3E-D2F605F70F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74" y="4108423"/>
            <a:ext cx="548726" cy="5487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9976D7-EA25-4798-8425-B7357053E8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4" y="5390130"/>
            <a:ext cx="548726" cy="5487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09050D3-5B00-47AF-B13F-9BE2D9FD9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74" y="245429"/>
            <a:ext cx="6340047" cy="197380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8ABBBE-A577-41BA-889E-919A27556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642" y="1352203"/>
            <a:ext cx="4484358" cy="4872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8861" y="816831"/>
            <a:ext cx="586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B06C3E"/>
                </a:solidFill>
                <a:latin typeface="Dancing Script" panose="03080600040507000D00" pitchFamily="66" charset="0"/>
              </a:rPr>
              <a:t>NỘI DUNG BÀI </a:t>
            </a:r>
            <a:r>
              <a:rPr lang="en-US" sz="4800" smtClean="0">
                <a:solidFill>
                  <a:srgbClr val="B06C3E"/>
                </a:solidFill>
                <a:latin typeface="Dancing Script" panose="03080600040507000D00" pitchFamily="66" charset="0"/>
              </a:rPr>
              <a:t>HỌC</a:t>
            </a:r>
            <a:endParaRPr lang="en-US" sz="4800">
              <a:solidFill>
                <a:srgbClr val="B06C3E"/>
              </a:solidFill>
              <a:latin typeface="Dancing Script" panose="03080600040507000D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900" y="2852222"/>
            <a:ext cx="590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Mục đích mở 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8900" y="3905732"/>
            <a:ext cx="6073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Những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 g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 anh hùng trên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7660" y="5187439"/>
            <a:ext cx="755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Tầm quan trọng của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 trong sự nghiệp thống nhất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 n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5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6368" r="9123" b="9850"/>
          <a:stretch/>
        </p:blipFill>
        <p:spPr>
          <a:xfrm>
            <a:off x="823415" y="344606"/>
            <a:ext cx="6009565" cy="6168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6394" y="1945606"/>
            <a:ext cx="408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bắt đầu từ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 Mã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Thanh Hoá qua miền 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Nghệ An đến miền Đông Nam Bộ,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nó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tựa như một xương sống nối liền giữa hai miền Bắc và Nam. Là hệ thống những tuyến đường, bao gồm rất nhiều con đường với 5 trục dọc và 21 trục ngang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2"/>
          <p:cNvSpPr/>
          <p:nvPr/>
        </p:nvSpPr>
        <p:spPr>
          <a:xfrm rot="21283854">
            <a:off x="-583321" y="2573594"/>
            <a:ext cx="10261680" cy="4631393"/>
          </a:xfrm>
          <a:custGeom>
            <a:avLst/>
            <a:gdLst>
              <a:gd name="connsiteX0" fmla="*/ 0 w 12365010"/>
              <a:gd name="connsiteY0" fmla="*/ 5789430 h 11578859"/>
              <a:gd name="connsiteX1" fmla="*/ 6182505 w 12365010"/>
              <a:gd name="connsiteY1" fmla="*/ 0 h 11578859"/>
              <a:gd name="connsiteX2" fmla="*/ 12365010 w 12365010"/>
              <a:gd name="connsiteY2" fmla="*/ 5789430 h 11578859"/>
              <a:gd name="connsiteX3" fmla="*/ 6182505 w 12365010"/>
              <a:gd name="connsiteY3" fmla="*/ 11578860 h 11578859"/>
              <a:gd name="connsiteX4" fmla="*/ 0 w 12365010"/>
              <a:gd name="connsiteY4" fmla="*/ 5789430 h 11578859"/>
              <a:gd name="connsiteX0" fmla="*/ 0 w 14867578"/>
              <a:gd name="connsiteY0" fmla="*/ 5597237 h 11579464"/>
              <a:gd name="connsiteX1" fmla="*/ 8685073 w 14867578"/>
              <a:gd name="connsiteY1" fmla="*/ 313 h 11579464"/>
              <a:gd name="connsiteX2" fmla="*/ 14867578 w 14867578"/>
              <a:gd name="connsiteY2" fmla="*/ 5789743 h 11579464"/>
              <a:gd name="connsiteX3" fmla="*/ 8685073 w 14867578"/>
              <a:gd name="connsiteY3" fmla="*/ 11579173 h 11579464"/>
              <a:gd name="connsiteX4" fmla="*/ 0 w 14867578"/>
              <a:gd name="connsiteY4" fmla="*/ 5597237 h 11579464"/>
              <a:gd name="connsiteX0" fmla="*/ 5344 w 14872922"/>
              <a:gd name="connsiteY0" fmla="*/ 5597140 h 12397446"/>
              <a:gd name="connsiteX1" fmla="*/ 8690417 w 14872922"/>
              <a:gd name="connsiteY1" fmla="*/ 216 h 12397446"/>
              <a:gd name="connsiteX2" fmla="*/ 14872922 w 14872922"/>
              <a:gd name="connsiteY2" fmla="*/ 5789646 h 12397446"/>
              <a:gd name="connsiteX3" fmla="*/ 9989828 w 14872922"/>
              <a:gd name="connsiteY3" fmla="*/ 12397224 h 12397446"/>
              <a:gd name="connsiteX4" fmla="*/ 5344 w 14872922"/>
              <a:gd name="connsiteY4" fmla="*/ 5597140 h 12397446"/>
              <a:gd name="connsiteX0" fmla="*/ 5344 w 14873357"/>
              <a:gd name="connsiteY0" fmla="*/ 5597140 h 12774946"/>
              <a:gd name="connsiteX1" fmla="*/ 8690417 w 14873357"/>
              <a:gd name="connsiteY1" fmla="*/ 216 h 12774946"/>
              <a:gd name="connsiteX2" fmla="*/ 14872922 w 14873357"/>
              <a:gd name="connsiteY2" fmla="*/ 5789646 h 12774946"/>
              <a:gd name="connsiteX3" fmla="*/ 9989828 w 14873357"/>
              <a:gd name="connsiteY3" fmla="*/ 12397224 h 12774946"/>
              <a:gd name="connsiteX4" fmla="*/ 5344 w 14873357"/>
              <a:gd name="connsiteY4" fmla="*/ 5597140 h 12774946"/>
              <a:gd name="connsiteX0" fmla="*/ 7088 w 14875101"/>
              <a:gd name="connsiteY0" fmla="*/ 5684856 h 12862662"/>
              <a:gd name="connsiteX1" fmla="*/ 8692161 w 14875101"/>
              <a:gd name="connsiteY1" fmla="*/ 87932 h 12862662"/>
              <a:gd name="connsiteX2" fmla="*/ 14874666 w 14875101"/>
              <a:gd name="connsiteY2" fmla="*/ 5877362 h 12862662"/>
              <a:gd name="connsiteX3" fmla="*/ 9991572 w 14875101"/>
              <a:gd name="connsiteY3" fmla="*/ 12484940 h 12862662"/>
              <a:gd name="connsiteX4" fmla="*/ 7088 w 14875101"/>
              <a:gd name="connsiteY4" fmla="*/ 5684856 h 12862662"/>
              <a:gd name="connsiteX0" fmla="*/ 90564 w 14958577"/>
              <a:gd name="connsiteY0" fmla="*/ 5684856 h 12862662"/>
              <a:gd name="connsiteX1" fmla="*/ 8775637 w 14958577"/>
              <a:gd name="connsiteY1" fmla="*/ 87932 h 12862662"/>
              <a:gd name="connsiteX2" fmla="*/ 14958142 w 14958577"/>
              <a:gd name="connsiteY2" fmla="*/ 5877362 h 12862662"/>
              <a:gd name="connsiteX3" fmla="*/ 10075048 w 14958577"/>
              <a:gd name="connsiteY3" fmla="*/ 12484940 h 12862662"/>
              <a:gd name="connsiteX4" fmla="*/ 90564 w 14958577"/>
              <a:gd name="connsiteY4" fmla="*/ 5684856 h 12862662"/>
              <a:gd name="connsiteX0" fmla="*/ 73624 w 13786170"/>
              <a:gd name="connsiteY0" fmla="*/ 2705449 h 12586976"/>
              <a:gd name="connsiteX1" fmla="*/ 7603665 w 13786170"/>
              <a:gd name="connsiteY1" fmla="*/ 140483 h 12586976"/>
              <a:gd name="connsiteX2" fmla="*/ 13786170 w 13786170"/>
              <a:gd name="connsiteY2" fmla="*/ 5929913 h 12586976"/>
              <a:gd name="connsiteX3" fmla="*/ 8903076 w 13786170"/>
              <a:gd name="connsiteY3" fmla="*/ 12537491 h 12586976"/>
              <a:gd name="connsiteX4" fmla="*/ 73624 w 13786170"/>
              <a:gd name="connsiteY4" fmla="*/ 2705449 h 12586976"/>
              <a:gd name="connsiteX0" fmla="*/ 4230 w 13716776"/>
              <a:gd name="connsiteY0" fmla="*/ 2709219 h 12876487"/>
              <a:gd name="connsiteX1" fmla="*/ 7534271 w 13716776"/>
              <a:gd name="connsiteY1" fmla="*/ 144253 h 12876487"/>
              <a:gd name="connsiteX2" fmla="*/ 13716776 w 13716776"/>
              <a:gd name="connsiteY2" fmla="*/ 5933683 h 12876487"/>
              <a:gd name="connsiteX3" fmla="*/ 6571746 w 13716776"/>
              <a:gd name="connsiteY3" fmla="*/ 12830019 h 12876487"/>
              <a:gd name="connsiteX4" fmla="*/ 4230 w 13716776"/>
              <a:gd name="connsiteY4" fmla="*/ 2709219 h 12876487"/>
              <a:gd name="connsiteX0" fmla="*/ 25968 w 13738514"/>
              <a:gd name="connsiteY0" fmla="*/ 2709219 h 12845539"/>
              <a:gd name="connsiteX1" fmla="*/ 7556009 w 13738514"/>
              <a:gd name="connsiteY1" fmla="*/ 144253 h 12845539"/>
              <a:gd name="connsiteX2" fmla="*/ 13738514 w 13738514"/>
              <a:gd name="connsiteY2" fmla="*/ 5933683 h 12845539"/>
              <a:gd name="connsiteX3" fmla="*/ 6593484 w 13738514"/>
              <a:gd name="connsiteY3" fmla="*/ 12830019 h 12845539"/>
              <a:gd name="connsiteX4" fmla="*/ 25968 w 13738514"/>
              <a:gd name="connsiteY4" fmla="*/ 2709219 h 12845539"/>
              <a:gd name="connsiteX0" fmla="*/ 1048306 w 14760852"/>
              <a:gd name="connsiteY0" fmla="*/ 2647217 h 12781607"/>
              <a:gd name="connsiteX1" fmla="*/ 8578347 w 14760852"/>
              <a:gd name="connsiteY1" fmla="*/ 82251 h 12781607"/>
              <a:gd name="connsiteX2" fmla="*/ 14760852 w 14760852"/>
              <a:gd name="connsiteY2" fmla="*/ 5871681 h 12781607"/>
              <a:gd name="connsiteX3" fmla="*/ 7615822 w 14760852"/>
              <a:gd name="connsiteY3" fmla="*/ 12768017 h 12781607"/>
              <a:gd name="connsiteX4" fmla="*/ 1048306 w 14760852"/>
              <a:gd name="connsiteY4" fmla="*/ 2647217 h 12781607"/>
              <a:gd name="connsiteX0" fmla="*/ 1048306 w 14760852"/>
              <a:gd name="connsiteY0" fmla="*/ 2743471 h 12877861"/>
              <a:gd name="connsiteX1" fmla="*/ 8578347 w 14760852"/>
              <a:gd name="connsiteY1" fmla="*/ 178505 h 12877861"/>
              <a:gd name="connsiteX2" fmla="*/ 14760852 w 14760852"/>
              <a:gd name="connsiteY2" fmla="*/ 5967935 h 12877861"/>
              <a:gd name="connsiteX3" fmla="*/ 7615822 w 14760852"/>
              <a:gd name="connsiteY3" fmla="*/ 12864271 h 12877861"/>
              <a:gd name="connsiteX4" fmla="*/ 1048306 w 14760852"/>
              <a:gd name="connsiteY4" fmla="*/ 2743471 h 12877861"/>
              <a:gd name="connsiteX0" fmla="*/ 1048306 w 14760852"/>
              <a:gd name="connsiteY0" fmla="*/ 2806023 h 12940413"/>
              <a:gd name="connsiteX1" fmla="*/ 8578347 w 14760852"/>
              <a:gd name="connsiteY1" fmla="*/ 241057 h 12940413"/>
              <a:gd name="connsiteX2" fmla="*/ 14760852 w 14760852"/>
              <a:gd name="connsiteY2" fmla="*/ 6030487 h 12940413"/>
              <a:gd name="connsiteX3" fmla="*/ 7615822 w 14760852"/>
              <a:gd name="connsiteY3" fmla="*/ 12926823 h 12940413"/>
              <a:gd name="connsiteX4" fmla="*/ 1048306 w 14760852"/>
              <a:gd name="connsiteY4" fmla="*/ 2806023 h 12940413"/>
              <a:gd name="connsiteX0" fmla="*/ 685281 w 14397827"/>
              <a:gd name="connsiteY0" fmla="*/ 2873879 h 13009550"/>
              <a:gd name="connsiteX1" fmla="*/ 8215322 w 14397827"/>
              <a:gd name="connsiteY1" fmla="*/ 308913 h 13009550"/>
              <a:gd name="connsiteX2" fmla="*/ 14397827 w 14397827"/>
              <a:gd name="connsiteY2" fmla="*/ 6098343 h 13009550"/>
              <a:gd name="connsiteX3" fmla="*/ 7252797 w 14397827"/>
              <a:gd name="connsiteY3" fmla="*/ 12994679 h 13009550"/>
              <a:gd name="connsiteX4" fmla="*/ 685281 w 14397827"/>
              <a:gd name="connsiteY4" fmla="*/ 2873879 h 130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7827" h="13009550">
                <a:moveTo>
                  <a:pt x="685281" y="2873879"/>
                </a:moveTo>
                <a:cubicBezTo>
                  <a:pt x="2626375" y="1144595"/>
                  <a:pt x="4149224" y="-757888"/>
                  <a:pt x="8215322" y="308913"/>
                </a:cubicBezTo>
                <a:cubicBezTo>
                  <a:pt x="12281420" y="1375714"/>
                  <a:pt x="14397827" y="2900929"/>
                  <a:pt x="14397827" y="6098343"/>
                </a:cubicBezTo>
                <a:cubicBezTo>
                  <a:pt x="14397827" y="9295757"/>
                  <a:pt x="13580832" y="12569564"/>
                  <a:pt x="7252797" y="12994679"/>
                </a:cubicBezTo>
                <a:cubicBezTo>
                  <a:pt x="924762" y="13419794"/>
                  <a:pt x="-1255813" y="4603163"/>
                  <a:pt x="685281" y="28738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4">
            <a:extLst>
              <a:ext uri="{FF2B5EF4-FFF2-40B4-BE49-F238E27FC236}">
                <a16:creationId xmlns:a16="http://schemas.microsoft.com/office/drawing/2014/main" id="{8A6CA58F-650D-42E3-B50C-4D4A3BBAA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99" y="241643"/>
            <a:ext cx="1047307" cy="822884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88733343-7AAC-4C6B-8CAF-191695F96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24" y="374913"/>
            <a:ext cx="239656" cy="55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7605" y="329919"/>
            <a:ext cx="676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mở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124" y="1197797"/>
            <a:ext cx="8832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Minh”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640" y="3261814"/>
            <a:ext cx="8379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ra đời vào thời gian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có tên gọi là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3/ Ta mở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 nhằm mục đích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4/ Tại sao ta chọn mở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 qua dãy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 Tr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5" y="1197797"/>
            <a:ext cx="2307636" cy="18288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85193" y="3138985"/>
            <a:ext cx="24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8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6 L -0.00013 -0.01551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78700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4382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FADB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4050" r="-2077" b="33737"/>
          <a:stretch/>
        </p:blipFill>
        <p:spPr>
          <a:xfrm>
            <a:off x="934746" y="2482075"/>
            <a:ext cx="11250557" cy="224747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FFF9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510"/>
          <a:stretch/>
        </p:blipFill>
        <p:spPr>
          <a:xfrm>
            <a:off x="145324" y="286597"/>
            <a:ext cx="11064038" cy="2281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746" y="940327"/>
            <a:ext cx="948519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ra đời vào thời gian nào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890" y="1520294"/>
            <a:ext cx="974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Ngày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19-5-1959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Trung 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Đảng quyết định mở đ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168" y="3528549"/>
            <a:ext cx="501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2/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có tên gọi là gì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51135" y="3528549"/>
            <a:ext cx="586853" cy="230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26700" y="3253394"/>
            <a:ext cx="32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Hồ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 Minh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6700" y="3739359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 Hồ 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 Minh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37487" y="3759381"/>
            <a:ext cx="600501" cy="230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0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948"/>
          <a:stretch/>
        </p:blipFill>
        <p:spPr>
          <a:xfrm>
            <a:off x="286603" y="0"/>
            <a:ext cx="11064038" cy="2454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0752" y="996311"/>
            <a:ext cx="734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3/ Ta mở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nhằm mục đích gì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650" y="1494468"/>
            <a:ext cx="975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chi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 l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thực, vũ khí,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ng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i,… cho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tr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948"/>
          <a:stretch/>
        </p:blipFill>
        <p:spPr>
          <a:xfrm>
            <a:off x="286603" y="2454287"/>
            <a:ext cx="11064038" cy="2666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752" y="3450601"/>
            <a:ext cx="741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4/ Tại sao ta chọn mở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qua dãy núi Tr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650" y="3943727"/>
            <a:ext cx="948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là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đi giữa rừng, khó bị địch phát hiện. Quân ta dựa vào rừng để che mắt quân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1112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Bangers</vt:lpstr>
      <vt:lpstr>Calibri</vt:lpstr>
      <vt:lpstr>Calibri Light</vt:lpstr>
      <vt:lpstr>Dancing Script</vt:lpstr>
      <vt:lpstr>等线</vt:lpstr>
      <vt:lpstr>Times New Roman</vt:lpstr>
      <vt:lpstr>Vollkorn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THANH MAI</dc:creator>
  <cp:lastModifiedBy>Windows 10</cp:lastModifiedBy>
  <cp:revision>115</cp:revision>
  <dcterms:created xsi:type="dcterms:W3CDTF">2022-01-16T13:17:22Z</dcterms:created>
  <dcterms:modified xsi:type="dcterms:W3CDTF">2023-03-06T03:14:32Z</dcterms:modified>
</cp:coreProperties>
</file>