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Default Extension="mp4" ContentType="video/mp4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mp3" ContentType="audio/mpe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2"/>
  </p:notesMasterIdLst>
  <p:sldIdLst>
    <p:sldId id="281" r:id="rId2"/>
    <p:sldId id="448" r:id="rId3"/>
    <p:sldId id="449" r:id="rId4"/>
    <p:sldId id="450" r:id="rId5"/>
    <p:sldId id="451" r:id="rId6"/>
    <p:sldId id="452" r:id="rId7"/>
    <p:sldId id="454" r:id="rId8"/>
    <p:sldId id="455" r:id="rId9"/>
    <p:sldId id="456" r:id="rId10"/>
    <p:sldId id="457" r:id="rId11"/>
    <p:sldId id="486" r:id="rId12"/>
    <p:sldId id="487" r:id="rId13"/>
    <p:sldId id="488" r:id="rId14"/>
    <p:sldId id="479" r:id="rId15"/>
    <p:sldId id="489" r:id="rId16"/>
    <p:sldId id="490" r:id="rId17"/>
    <p:sldId id="485" r:id="rId18"/>
    <p:sldId id="491" r:id="rId19"/>
    <p:sldId id="492" r:id="rId20"/>
    <p:sldId id="493" r:id="rId21"/>
    <p:sldId id="494" r:id="rId22"/>
    <p:sldId id="495" r:id="rId23"/>
    <p:sldId id="496" r:id="rId24"/>
    <p:sldId id="497" r:id="rId25"/>
    <p:sldId id="498" r:id="rId26"/>
    <p:sldId id="499" r:id="rId27"/>
    <p:sldId id="500" r:id="rId28"/>
    <p:sldId id="501" r:id="rId29"/>
    <p:sldId id="290" r:id="rId30"/>
    <p:sldId id="291" r:id="rId31"/>
  </p:sldIdLst>
  <p:sldSz cx="12192000" cy="6858000"/>
  <p:notesSz cx="6858000" cy="9144000"/>
  <p:embeddedFontLst>
    <p:embeddedFont>
      <p:font typeface="Calibri" pitchFamily="34" charset="0"/>
      <p:regular r:id="rId33"/>
      <p:bold r:id="rId34"/>
      <p:italic r:id="rId35"/>
      <p:boldItalic r:id="rId36"/>
    </p:embeddedFont>
    <p:embeddedFont>
      <p:font typeface=".VnTime" pitchFamily="34" charset="0"/>
      <p:regular r:id="rId37"/>
      <p:bold r:id="rId38"/>
      <p:italic r:id="rId39"/>
      <p:boldItalic r:id="rId40"/>
    </p:embeddedFont>
    <p:embeddedFont>
      <p:font typeface="Arial Black" pitchFamily="34" charset="0"/>
      <p:bold r:id="rId41"/>
    </p:embeddedFont>
    <p:embeddedFont>
      <p:font typeface="Calibri Light" pitchFamily="34" charset="0"/>
      <p:regular r:id="rId42"/>
      <p:italic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0066"/>
    <a:srgbClr val="6600FF"/>
    <a:srgbClr val="660033"/>
    <a:srgbClr val="80008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000" autoAdjust="0"/>
    <p:restoredTop sz="98754" autoAdjust="0"/>
  </p:normalViewPr>
  <p:slideViewPr>
    <p:cSldViewPr snapToGrid="0">
      <p:cViewPr varScale="1">
        <p:scale>
          <a:sx n="90" d="100"/>
          <a:sy n="90" d="100"/>
        </p:scale>
        <p:origin x="-576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0D5BE0-0F78-4251-8B26-C3637952B1C3}" type="datetimeFigureOut">
              <a:rPr lang="en-US" smtClean="0"/>
              <a:pPr/>
              <a:t>7/21/2023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E775DA-6A11-4CB7-97CA-4B1C87D9F6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839184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710102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710102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917646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917646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917646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917646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917646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92C4AC-25A9-491E-BBD3-D3D152D58F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E8B84F6-1954-40C3-A7AF-7E2294BBB3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1CB4F6B-F893-4B93-AAD3-4FCFAFE11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pPr/>
              <a:t>7/21/2023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44055D8-30CC-4187-86DA-DCE85B6F2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5BC04DA-24C5-49D8-A115-4F404AFE6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246235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017BB7D-3453-4BF7-9C3A-F6CAEDE7C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593EAF4-F55E-4E30-BD63-71328DD2EE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9EC259D-81BF-48A8-9910-0E76F9534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pPr/>
              <a:t>7/21/2023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DBD62E6-66D2-49E7-884A-825B61AC0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5344F3F-1C8D-40AE-90C9-A6A22FEC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339487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60A3EEE-4F00-4A37-AE0B-526234C6C4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00A4511-05C3-4BF9-8EEE-7ECF6706E3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809F5CA-AF6A-4E51-91EB-8FD4534AE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pPr/>
              <a:t>7/21/2023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7893D3-B08B-40BB-9FCD-F0BCEA04C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367CF8C-074A-4D39-B1BD-41EB65F11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554157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34F3A36-3F20-45B0-8F59-0A175A7D3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6BEDCE2-0D27-4CC2-9C58-321096BD30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485E8FF-543E-4D24-A361-F07C99816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pPr/>
              <a:t>7/21/2023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6C68C3-2E4E-4FDC-8456-5122FC11F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0F0203-5DB1-4E1C-9543-BE2612B8D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446834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91DD8FD-4D9E-40A4-9CFB-A7787B95C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7E88001-C3EF-4B05-99E1-A25298FD04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834B3D1-5A64-46DB-8327-D6ECF83BD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pPr/>
              <a:t>7/21/2023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9AAFD04-EE1E-4EEC-828A-472CC5022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574EB26-D95E-4BD0-B938-71E7A3609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9893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2D67B6B-8372-407F-B987-F6C1D2DC6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924B212-ED9E-4EB4-973D-D4AD680607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DEF93D0-B8D3-4E25-8FA4-852D6D1141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F41E08E-E320-4178-9EE0-FD42FE9E9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pPr/>
              <a:t>7/21/2023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EBF787D-9CF5-4F7F-8A6B-06B6F20D9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B87AB96-08D3-4021-A2C1-136E10A8B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828005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C9C57D9-0A70-4ECC-9E6C-BB0E45118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21BB4E1-F3E9-497F-B4ED-1479842141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AB6B213-7731-4FDC-BA32-A68DF9A087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8D786657-9EB5-4ED4-8EEE-83A3107759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74A6765-5EB5-4FDE-91D1-632B93FB88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1570E046-BD4B-46E7-A774-D802E8E55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pPr/>
              <a:t>7/21/2023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BB03A516-7FC3-4881-841E-BBE9472A2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7F54FED7-81AD-428E-8F0E-FCF8BA4CD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010025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9BF0E8B-4FD3-4FA0-A519-2EE129645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7901383-2F5E-4791-A20E-63D368F33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pPr/>
              <a:t>7/21/2023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B2CBD843-9E63-4E24-89C2-5BC785E6D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CDE01F9-170C-4F29-A923-384B409BF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966251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DBB03A2-7346-4A43-8AA7-771C023F7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pPr/>
              <a:t>7/21/2023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84B70C1-6F7F-493F-AB8F-5C405D6BA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F617DE1-0DE6-4335-AEE4-263F436B0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33621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C196CF-F646-4939-A585-83B97885A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1C23DA7-C34D-4EBF-9E9B-F847FA0EB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E6C1FAF-EE86-4CF5-8793-E4516249EE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0338509-4BF3-449D-9325-329EDD1E1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pPr/>
              <a:t>7/21/2023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5F8B8F9-7254-4B1A-8F02-9695B0592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31797EF-37F6-4296-BFC8-B782CA42E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04954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48748F1-15E0-4B6E-9F9F-2088CAD59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88DF8ED-0EC1-4DA7-BC94-CDE7FBD3CC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C5A1D4F-F643-45E7-8865-4B5EBAD2E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729EB9C-B33D-49BC-9AFA-03722285D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pPr/>
              <a:t>7/21/2023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8FB90EA-375A-4025-9DA1-C750A8D91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15F5239-D086-44A7-81FD-23EE505B2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378908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12F7718C-FB26-482D-9722-35308CE1B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E0F083D-058D-40FC-99F8-67C635DEA7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E367060-E362-494B-AF2A-CFD15370A0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/>
              <a:pPr/>
              <a:t>7/21/2023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E8769ED-8439-4760-B04A-FA28692B44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95B1515-6AB0-4E4D-9D99-0B7384AFB4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86830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media" Target="../media/media1.mp3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6.jpeg"/><Relationship Id="rId4" Type="http://schemas.openxmlformats.org/officeDocument/2006/relationships/slide" Target="slide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23.png"/><Relationship Id="rId4" Type="http://schemas.microsoft.com/office/2007/relationships/media" Target="../media/media2.mp4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26.png"/><Relationship Id="rId5" Type="http://schemas.microsoft.com/office/2007/relationships/media" Target="../media/media2.mp4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media" Target="../media/media3.mp3"/><Relationship Id="rId3" Type="http://schemas.openxmlformats.org/officeDocument/2006/relationships/image" Target="../media/image15.png"/><Relationship Id="rId7" Type="http://schemas.openxmlformats.org/officeDocument/2006/relationships/image" Target="../media/image30.jpe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Relationship Id="rId9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microsoft.com/office/2007/relationships/media" Target="../media/media2.mp4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slide" Target="slide7.xml"/><Relationship Id="rId4" Type="http://schemas.openxmlformats.org/officeDocument/2006/relationships/slide" Target="slide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hyperlink" Target="https://vi.wikipedia.org/wiki/Ludwig_van_Beethoven" TargetMode="External"/><Relationship Id="rId5" Type="http://schemas.openxmlformats.org/officeDocument/2006/relationships/image" Target="../media/image2.png"/><Relationship Id="rId4" Type="http://schemas.microsoft.com/office/2007/relationships/media" Target="../media/media4.mp3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2.png"/><Relationship Id="rId5" Type="http://schemas.microsoft.com/office/2007/relationships/media" Target="../media/media4.mp3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slide" Target="slide27.xml"/><Relationship Id="rId4" Type="http://schemas.openxmlformats.org/officeDocument/2006/relationships/slide" Target="slide2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gif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slide" Target="slide2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slide" Target="slide26.xml"/><Relationship Id="rId4" Type="http://schemas.openxmlformats.org/officeDocument/2006/relationships/image" Target="../media/image36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slide" Target="slide22.xml"/><Relationship Id="rId4" Type="http://schemas.openxmlformats.org/officeDocument/2006/relationships/image" Target="../media/image36.gi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" Target="slide28.xml"/><Relationship Id="rId3" Type="http://schemas.openxmlformats.org/officeDocument/2006/relationships/image" Target="../media/image35.pn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6.gif"/><Relationship Id="rId9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9.xml"/><Relationship Id="rId5" Type="http://schemas.openxmlformats.org/officeDocument/2006/relationships/image" Target="../media/image39.jpeg"/><Relationship Id="rId4" Type="http://schemas.openxmlformats.org/officeDocument/2006/relationships/image" Target="../media/image36.gi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2.png"/><Relationship Id="rId4" Type="http://schemas.microsoft.com/office/2007/relationships/media" Target="../media/media5.mp3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0.jpeg"/><Relationship Id="rId4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0.jpeg"/><Relationship Id="rId4" Type="http://schemas.openxmlformats.org/officeDocument/2006/relationships/slide" Target="slid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hac tap chung xuat s - Part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1122304" y="4987953"/>
            <a:ext cx="609600" cy="609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139722" y="0"/>
            <a:ext cx="3134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 29: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754295" y="418215"/>
            <a:ext cx="450415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KỂ CHUYỆN ÂM 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endParaRPr lang="en-US" sz="28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NGHE NHẠC</a:t>
            </a:r>
          </a:p>
        </p:txBody>
      </p:sp>
      <p:pic>
        <p:nvPicPr>
          <p:cNvPr id="7" name="Picture 6" descr="C:\Users\Administrator\Desktop\lo go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2989" y="-1"/>
            <a:ext cx="3356791" cy="1601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595483" y="1186980"/>
            <a:ext cx="32215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CĐ: CHÀO MÙA HẠ</a:t>
            </a:r>
          </a:p>
        </p:txBody>
      </p:sp>
    </p:spTree>
    <p:extLst>
      <p:ext uri="{BB962C8B-B14F-4D97-AF65-F5344CB8AC3E}">
        <p14:creationId xmlns:p14="http://schemas.microsoft.com/office/powerpoint/2010/main" xmlns="" val="1625233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63676" y="353961"/>
            <a:ext cx="70497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trăng</a:t>
            </a:r>
            <a:endParaRPr lang="en-US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52452" y="4702342"/>
            <a:ext cx="2239548" cy="222929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416168" y="775083"/>
            <a:ext cx="45041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3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3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endParaRPr lang="en-US" sz="32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C:\Users\Administrator\Desktop\tr CHUAN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4400" y="3084354"/>
            <a:ext cx="4291576" cy="2426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784403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2969" y="-24864"/>
            <a:ext cx="3134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 29: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319977" y="744226"/>
            <a:ext cx="450415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+ KỂ CHUYỆN ÂM NHẠC</a:t>
            </a:r>
          </a:p>
          <a:p>
            <a:endParaRPr lang="en-US" sz="28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+ NGHE NHẠC</a:t>
            </a:r>
          </a:p>
        </p:txBody>
      </p:sp>
      <p:pic>
        <p:nvPicPr>
          <p:cNvPr id="6146" name="Picture 2" descr="C:\Users\Administrator\Desktop\tr CHUA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4400" y="3084354"/>
            <a:ext cx="4291576" cy="2426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Administrator\Desktop\lo go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99938" y="38686"/>
            <a:ext cx="3892062" cy="1857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761827" y="1566153"/>
            <a:ext cx="32215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CĐ: CHÀO MÙA HẠ</a:t>
            </a:r>
          </a:p>
        </p:txBody>
      </p:sp>
    </p:spTree>
    <p:extLst>
      <p:ext uri="{BB962C8B-B14F-4D97-AF65-F5344CB8AC3E}">
        <p14:creationId xmlns:p14="http://schemas.microsoft.com/office/powerpoint/2010/main" xmlns="" val="7650905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652009">
            <a:off x="7465826" y="1397229"/>
            <a:ext cx="3567562" cy="252455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44062" y="2474966"/>
            <a:ext cx="519097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Bét-tô-ven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1770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mất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1827.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nahcj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Sô-nát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trăng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solidFill>
                <a:srgbClr val="FFFF00"/>
              </a:solidFill>
              <a:latin typeface=".VnTime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56538" y="0"/>
            <a:ext cx="7635424" cy="369332"/>
          </a:xfrm>
          <a:prstGeom prst="rect">
            <a:avLst/>
          </a:prstGeom>
          <a:solidFill>
            <a:schemeClr val="accent2"/>
          </a:solidFill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NỘI DUNG 1 KỂ CHUYỆN ÂM NHẠC: </a:t>
            </a:r>
            <a:r>
              <a:rPr lang="en-US" b="1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KHÚC NHẠC DƯỚI ÁNH TRĂNG </a:t>
            </a:r>
          </a:p>
        </p:txBody>
      </p:sp>
      <p:sp>
        <p:nvSpPr>
          <p:cNvPr id="8" name="TextBox 7"/>
          <p:cNvSpPr txBox="1"/>
          <p:nvPr/>
        </p:nvSpPr>
        <p:spPr>
          <a:xfrm rot="646612">
            <a:off x="6454611" y="4244679"/>
            <a:ext cx="3153080" cy="338554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2. HĐ TÌM HIỂU-KHÁM PHÁ</a:t>
            </a:r>
          </a:p>
        </p:txBody>
      </p:sp>
    </p:spTree>
    <p:extLst>
      <p:ext uri="{BB962C8B-B14F-4D97-AF65-F5344CB8AC3E}">
        <p14:creationId xmlns:p14="http://schemas.microsoft.com/office/powerpoint/2010/main" xmlns="" val="729955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Administrator\Desktop\nuoc duc 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4351" y="604471"/>
            <a:ext cx="3934263" cy="2265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Administrator\Desktop\nuoc duc 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84828" y="2999934"/>
            <a:ext cx="3915508" cy="2454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Administrator\Desktop\ban đo đúc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03082" y="604911"/>
            <a:ext cx="4452794" cy="4529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063174" y="5994623"/>
            <a:ext cx="47970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/>
              <a:t>- </a:t>
            </a:r>
            <a:r>
              <a:rPr lang="en-US" sz="3200" i="1" dirty="0" err="1"/>
              <a:t>Giới</a:t>
            </a:r>
            <a:r>
              <a:rPr lang="en-US" sz="3200" i="1" dirty="0"/>
              <a:t> </a:t>
            </a:r>
            <a:r>
              <a:rPr lang="en-US" sz="3200" i="1" dirty="0" err="1"/>
              <a:t>thiệu</a:t>
            </a:r>
            <a:r>
              <a:rPr lang="en-US" sz="3200" i="1" dirty="0"/>
              <a:t> </a:t>
            </a:r>
            <a:r>
              <a:rPr lang="en-US" sz="3200" i="1" dirty="0" err="1"/>
              <a:t>về</a:t>
            </a:r>
            <a:r>
              <a:rPr lang="en-US" sz="3200" i="1" dirty="0"/>
              <a:t> </a:t>
            </a:r>
            <a:r>
              <a:rPr lang="en-US" sz="3200" i="1" dirty="0" err="1"/>
              <a:t>nước</a:t>
            </a:r>
            <a:r>
              <a:rPr lang="en-US" sz="3200" i="1" dirty="0"/>
              <a:t> ĐỨC</a:t>
            </a:r>
          </a:p>
        </p:txBody>
      </p:sp>
    </p:spTree>
    <p:extLst>
      <p:ext uri="{BB962C8B-B14F-4D97-AF65-F5344CB8AC3E}">
        <p14:creationId xmlns:p14="http://schemas.microsoft.com/office/powerpoint/2010/main" xmlns="" val="28161066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5187331" y="5906153"/>
            <a:ext cx="64044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video</a:t>
            </a:r>
          </a:p>
        </p:txBody>
      </p:sp>
      <p:pic>
        <p:nvPicPr>
          <p:cNvPr id="2" name="video co nhac nen de ke mau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3255" y="647114"/>
            <a:ext cx="11263779" cy="4675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06594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ext Box 2"/>
          <p:cNvSpPr txBox="1">
            <a:spLocks noChangeArrowheads="1"/>
          </p:cNvSpPr>
          <p:nvPr/>
        </p:nvSpPr>
        <p:spPr bwMode="auto">
          <a:xfrm>
            <a:off x="3057379" y="1463533"/>
            <a:ext cx="881106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 eaLnBrk="1" hangingPunct="1">
              <a:spcBef>
                <a:spcPct val="50000"/>
              </a:spcBef>
            </a:pPr>
            <a:r>
              <a:rPr lang="en-US" sz="2400" b="1" dirty="0" err="1">
                <a:solidFill>
                  <a:srgbClr val="000066"/>
                </a:solidFill>
                <a:latin typeface="Times New Roman" pitchFamily="18" charset="0"/>
              </a:rPr>
              <a:t>Câu</a:t>
            </a:r>
            <a:r>
              <a:rPr lang="en-US" sz="2400" b="1" dirty="0">
                <a:solidFill>
                  <a:srgbClr val="000066"/>
                </a:solidFill>
                <a:latin typeface="Times New Roman" pitchFamily="18" charset="0"/>
              </a:rPr>
              <a:t> 2: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</a:rPr>
              <a:t>Vì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</a:rPr>
              <a:t>sao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</a:rPr>
              <a:t>Bét-tô-ven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</a:rPr>
              <a:t>lại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</a:rPr>
              <a:t>ghé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</a:rPr>
              <a:t>váo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</a:rPr>
              <a:t>thăm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</a:rPr>
              <a:t>nhà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</a:rPr>
              <a:t>người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</a:rPr>
              <a:t>thợ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</a:rPr>
              <a:t>giày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</a:rPr>
              <a:t>?</a:t>
            </a:r>
          </a:p>
        </p:txBody>
      </p:sp>
      <p:sp>
        <p:nvSpPr>
          <p:cNvPr id="63492" name="Text Box 4"/>
          <p:cNvSpPr txBox="1">
            <a:spLocks noChangeArrowheads="1"/>
          </p:cNvSpPr>
          <p:nvPr/>
        </p:nvSpPr>
        <p:spPr bwMode="auto">
          <a:xfrm>
            <a:off x="3582768" y="2279519"/>
            <a:ext cx="748850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 eaLnBrk="1" hangingPunct="1">
              <a:spcBef>
                <a:spcPct val="50000"/>
              </a:spcBef>
            </a:pPr>
            <a:r>
              <a:rPr lang="en-US" sz="24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Bét-tô-ven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mãnh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liệt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63496" name="Text Box 8"/>
          <p:cNvSpPr txBox="1">
            <a:spLocks noChangeArrowheads="1"/>
          </p:cNvSpPr>
          <p:nvPr/>
        </p:nvSpPr>
        <p:spPr bwMode="auto">
          <a:xfrm>
            <a:off x="2664266" y="575285"/>
            <a:ext cx="734447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itchFamily="18" charset="0"/>
              </a:rPr>
              <a:t>Câu</a:t>
            </a:r>
            <a:r>
              <a:rPr lang="en-US" sz="2400" b="1" dirty="0">
                <a:solidFill>
                  <a:srgbClr val="000066"/>
                </a:solidFill>
                <a:latin typeface="Times New Roman" pitchFamily="18" charset="0"/>
              </a:rPr>
              <a:t> 1: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</a:rPr>
              <a:t>Truyện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</a:rPr>
              <a:t>có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</a:rPr>
              <a:t>mấy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</a:rPr>
              <a:t>nhân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</a:rPr>
              <a:t>vật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</a:rPr>
              <a:t>chính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</a:rPr>
              <a:t>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336501" y="6058978"/>
            <a:ext cx="4060873" cy="40011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3. HĐ THỰC HÀNH LUYỆN TẬP</a:t>
            </a:r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4061118" y="3319975"/>
            <a:ext cx="758828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 eaLnBrk="1" hangingPunct="1">
              <a:spcBef>
                <a:spcPct val="50000"/>
              </a:spcBef>
            </a:pPr>
            <a:r>
              <a:rPr lang="en-US" sz="24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4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:Tại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Bé-tô-ven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mãnh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liệt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4377802" y="4199930"/>
            <a:ext cx="6954911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 eaLnBrk="1" hangingPunct="1">
              <a:spcBef>
                <a:spcPct val="50000"/>
              </a:spcBef>
            </a:pPr>
            <a:r>
              <a:rPr lang="en-US" sz="2700" b="1" i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700" b="1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5:</a:t>
            </a:r>
            <a:r>
              <a:rPr lang="en-US" sz="27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sz="27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điệu</a:t>
            </a:r>
            <a:r>
              <a:rPr lang="en-US" sz="27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7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sô-nat</a:t>
            </a:r>
            <a:r>
              <a:rPr lang="en-US" sz="27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sz="27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trăng</a:t>
            </a:r>
            <a:r>
              <a:rPr lang="en-US" sz="27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7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7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7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7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7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7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7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7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700" b="1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55215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34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34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634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Administrator\Desktop\tr CHUA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6582" y="3812345"/>
            <a:ext cx="7070725" cy="265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video co nhac nen de ke mau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 flipH="1">
            <a:off x="4721761" y="0"/>
            <a:ext cx="7465842" cy="330590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83212" y="689737"/>
            <a:ext cx="2926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2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32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nữa</a:t>
            </a:r>
            <a:endParaRPr lang="en-US" sz="3200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69841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808762" y="0"/>
            <a:ext cx="50925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4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4 HS </a:t>
            </a:r>
            <a:r>
              <a:rPr lang="en-US" sz="24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4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4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24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lượt</a:t>
            </a:r>
            <a:r>
              <a:rPr lang="en-US" sz="24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4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endParaRPr lang="en-US" sz="2400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" name="Picture 4" descr="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6948" y="296594"/>
            <a:ext cx="3066756" cy="3361006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Oval 16"/>
          <p:cNvSpPr>
            <a:spLocks noChangeArrowheads="1"/>
          </p:cNvSpPr>
          <p:nvPr/>
        </p:nvSpPr>
        <p:spPr bwMode="auto">
          <a:xfrm>
            <a:off x="2730304" y="296594"/>
            <a:ext cx="533400" cy="609600"/>
          </a:xfrm>
          <a:prstGeom prst="ellipse">
            <a:avLst/>
          </a:prstGeom>
          <a:solidFill>
            <a:srgbClr val="0066FF"/>
          </a:solidFill>
          <a:ln w="38100">
            <a:solidFill>
              <a:srgbClr val="00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</a:rPr>
              <a:t>1</a:t>
            </a:r>
          </a:p>
        </p:txBody>
      </p:sp>
      <p:pic>
        <p:nvPicPr>
          <p:cNvPr id="26" name="Picture 5" descr="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32517" y="296594"/>
            <a:ext cx="3094892" cy="3361006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Oval 18"/>
          <p:cNvSpPr>
            <a:spLocks noChangeArrowheads="1"/>
          </p:cNvSpPr>
          <p:nvPr/>
        </p:nvSpPr>
        <p:spPr bwMode="auto">
          <a:xfrm>
            <a:off x="5852745" y="279010"/>
            <a:ext cx="533400" cy="609600"/>
          </a:xfrm>
          <a:prstGeom prst="ellipse">
            <a:avLst/>
          </a:prstGeom>
          <a:solidFill>
            <a:srgbClr val="0066FF"/>
          </a:solidFill>
          <a:ln w="38100">
            <a:solidFill>
              <a:srgbClr val="00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</a:rPr>
              <a:t>2</a:t>
            </a:r>
          </a:p>
        </p:txBody>
      </p:sp>
      <p:pic>
        <p:nvPicPr>
          <p:cNvPr id="28" name="Picture 6" descr="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6948" y="4017107"/>
            <a:ext cx="3563230" cy="2693963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Oval 19"/>
          <p:cNvSpPr>
            <a:spLocks noChangeArrowheads="1"/>
          </p:cNvSpPr>
          <p:nvPr/>
        </p:nvSpPr>
        <p:spPr bwMode="auto">
          <a:xfrm>
            <a:off x="300696" y="4267201"/>
            <a:ext cx="533400" cy="609600"/>
          </a:xfrm>
          <a:prstGeom prst="ellipse">
            <a:avLst/>
          </a:prstGeom>
          <a:solidFill>
            <a:srgbClr val="0066FF"/>
          </a:solidFill>
          <a:ln w="38100">
            <a:solidFill>
              <a:srgbClr val="00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</a:rPr>
              <a:t>3</a:t>
            </a:r>
          </a:p>
        </p:txBody>
      </p:sp>
      <p:pic>
        <p:nvPicPr>
          <p:cNvPr id="30" name="Picture 7" descr="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51495" y="4017107"/>
            <a:ext cx="4135901" cy="26924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Oval 20"/>
          <p:cNvSpPr>
            <a:spLocks noChangeArrowheads="1"/>
          </p:cNvSpPr>
          <p:nvPr/>
        </p:nvSpPr>
        <p:spPr bwMode="auto">
          <a:xfrm>
            <a:off x="7426569" y="4017107"/>
            <a:ext cx="533400" cy="609600"/>
          </a:xfrm>
          <a:prstGeom prst="ellipse">
            <a:avLst/>
          </a:prstGeom>
          <a:solidFill>
            <a:srgbClr val="0066FF"/>
          </a:solidFill>
          <a:ln w="38100">
            <a:solidFill>
              <a:srgbClr val="00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</a:rPr>
              <a:t>4</a:t>
            </a:r>
          </a:p>
        </p:txBody>
      </p:sp>
      <p:pic>
        <p:nvPicPr>
          <p:cNvPr id="2" name="nhac nen ke chuyen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10461674" y="15626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20415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3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co nhac nen de ke mau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 flipH="1">
            <a:off x="6194620" y="633046"/>
            <a:ext cx="5139104" cy="42203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38954" y="6094490"/>
            <a:ext cx="7498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i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800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2800" i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800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đóng</a:t>
            </a:r>
            <a:r>
              <a:rPr lang="en-US" sz="2800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2800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i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800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endParaRPr lang="en-US" sz="2800" i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1" name="Picture 3" descr="C:\Users\Administrator\Desktop\1-20477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27474" y="633046"/>
            <a:ext cx="2369941" cy="221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80458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3826413" y="859302"/>
            <a:ext cx="7005709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Bét-tô-ven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?</a:t>
            </a:r>
            <a:b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77060" y="2388503"/>
            <a:ext cx="4863025" cy="3111965"/>
          </a:xfrm>
          <a:prstGeom prst="rect">
            <a:avLst/>
          </a:prstGeom>
        </p:spPr>
      </p:pic>
      <p:sp>
        <p:nvSpPr>
          <p:cNvPr id="8" name="WordArt 5"/>
          <p:cNvSpPr>
            <a:spLocks noChangeArrowheads="1" noChangeShapeType="1" noTextEdit="1"/>
          </p:cNvSpPr>
          <p:nvPr/>
        </p:nvSpPr>
        <p:spPr bwMode="auto">
          <a:xfrm>
            <a:off x="2889739" y="5921326"/>
            <a:ext cx="4143375" cy="8382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2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kern="10" spc="720" dirty="0">
                <a:solidFill>
                  <a:srgbClr val="000066"/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Arial Black"/>
              </a:rPr>
              <a:t>SÔ-NÁT ÁNH TRĂNG</a:t>
            </a:r>
          </a:p>
        </p:txBody>
      </p:sp>
      <p:sp>
        <p:nvSpPr>
          <p:cNvPr id="9" name="WordArt 6"/>
          <p:cNvSpPr>
            <a:spLocks noChangeArrowheads="1" noChangeShapeType="1" noTextEdit="1"/>
          </p:cNvSpPr>
          <p:nvPr/>
        </p:nvSpPr>
        <p:spPr bwMode="auto">
          <a:xfrm>
            <a:off x="7239000" y="5893558"/>
            <a:ext cx="4953000" cy="78581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2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4000" b="1" kern="10" spc="800" dirty="0">
                <a:gradFill rotWithShape="0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000" b="1" kern="10" spc="800" dirty="0">
                <a:solidFill>
                  <a:srgbClr val="000066"/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BÉT-TÔ-VEN</a:t>
            </a:r>
          </a:p>
        </p:txBody>
      </p:sp>
    </p:spTree>
    <p:extLst>
      <p:ext uri="{BB962C8B-B14F-4D97-AF65-F5344CB8AC3E}">
        <p14:creationId xmlns:p14="http://schemas.microsoft.com/office/powerpoint/2010/main" xmlns="" val="25809895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 rot="21170908">
            <a:off x="4604940" y="2730965"/>
            <a:ext cx="366597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 CHƠI BỨC TRANH BÍ ÂN: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5" name="TextBox 4">
            <a:hlinkClick r:id="rId3" action="ppaction://hlinksldjump"/>
          </p:cNvPr>
          <p:cNvSpPr txBox="1"/>
          <p:nvPr/>
        </p:nvSpPr>
        <p:spPr>
          <a:xfrm>
            <a:off x="1120876" y="1472050"/>
            <a:ext cx="37165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 tranh 1</a:t>
            </a:r>
          </a:p>
        </p:txBody>
      </p:sp>
      <p:sp>
        <p:nvSpPr>
          <p:cNvPr id="9" name="TextBox 8">
            <a:hlinkClick r:id="rId4" action="ppaction://hlinksldjump"/>
          </p:cNvPr>
          <p:cNvSpPr txBox="1"/>
          <p:nvPr/>
        </p:nvSpPr>
        <p:spPr>
          <a:xfrm>
            <a:off x="7580669" y="5034049"/>
            <a:ext cx="36281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 tranh 4</a:t>
            </a:r>
          </a:p>
        </p:txBody>
      </p:sp>
      <p:sp>
        <p:nvSpPr>
          <p:cNvPr id="10" name="TextBox 9">
            <a:hlinkClick r:id="rId5" action="ppaction://hlinksldjump"/>
          </p:cNvPr>
          <p:cNvSpPr txBox="1"/>
          <p:nvPr/>
        </p:nvSpPr>
        <p:spPr>
          <a:xfrm>
            <a:off x="958643" y="4856822"/>
            <a:ext cx="34216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 tranh 3</a:t>
            </a:r>
          </a:p>
        </p:txBody>
      </p:sp>
      <p:sp>
        <p:nvSpPr>
          <p:cNvPr id="11" name="TextBox 10">
            <a:hlinkClick r:id="rId6" action="ppaction://hlinksldjump"/>
          </p:cNvPr>
          <p:cNvSpPr txBox="1"/>
          <p:nvPr/>
        </p:nvSpPr>
        <p:spPr>
          <a:xfrm>
            <a:off x="7713407" y="1159106"/>
            <a:ext cx="37755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 tranh 2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672393" y="0"/>
            <a:ext cx="5612283" cy="52322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1. HĐ KHỞI ĐỘNG/NHẬN DIỆN</a:t>
            </a:r>
          </a:p>
        </p:txBody>
      </p:sp>
    </p:spTree>
    <p:extLst>
      <p:ext uri="{BB962C8B-B14F-4D97-AF65-F5344CB8AC3E}">
        <p14:creationId xmlns:p14="http://schemas.microsoft.com/office/powerpoint/2010/main" xmlns="" val="31614896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" y="0"/>
            <a:ext cx="468429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NỘI DUNG 2 NGHE NHẠC: </a:t>
            </a:r>
          </a:p>
        </p:txBody>
      </p:sp>
      <p:sp>
        <p:nvSpPr>
          <p:cNvPr id="5" name="WordArt 5"/>
          <p:cNvSpPr>
            <a:spLocks noChangeArrowheads="1" noChangeShapeType="1" noTextEdit="1"/>
          </p:cNvSpPr>
          <p:nvPr/>
        </p:nvSpPr>
        <p:spPr bwMode="auto">
          <a:xfrm>
            <a:off x="7950151" y="24804"/>
            <a:ext cx="4143375" cy="8382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2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kern="10" spc="720" dirty="0">
                <a:solidFill>
                  <a:srgbClr val="000066"/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SÔ-NÁT ÁNH TRĂNG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903655" y="1165832"/>
            <a:ext cx="21898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u="sng" dirty="0">
                <a:solidFill>
                  <a:srgbClr val="000066"/>
                </a:solidFill>
              </a:rPr>
              <a:t>BÉT-TÔ-VEN</a:t>
            </a:r>
          </a:p>
        </p:txBody>
      </p:sp>
      <p:pic>
        <p:nvPicPr>
          <p:cNvPr id="11" name="Sonate Ánh Trăng-Adagio sostenuto-Moonlight Sonate-L.V.Beethoven for Piano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743259" y="913972"/>
            <a:ext cx="609600" cy="6096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7001" y="6060313"/>
            <a:ext cx="37417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Hs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nhạc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017389" y="4006209"/>
            <a:ext cx="307613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Bản 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Sô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nát</a:t>
            </a:r>
            <a:r>
              <a:rPr lang="en-US" sz="2800" b="1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-ÁNH TRĂNG</a:t>
            </a:r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 viết cho đàn </a:t>
            </a:r>
            <a:r>
              <a:rPr lang="en-US" sz="2800" b="1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PIANO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số 14 op. 27 No. 2 của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hlinkClick r:id="rId6" tooltip="Ludwig van Beethoven"/>
              </a:rPr>
              <a:t> Beethoven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1801</a:t>
            </a:r>
          </a:p>
        </p:txBody>
      </p:sp>
    </p:spTree>
    <p:extLst>
      <p:ext uri="{BB962C8B-B14F-4D97-AF65-F5344CB8AC3E}">
        <p14:creationId xmlns:p14="http://schemas.microsoft.com/office/powerpoint/2010/main" xmlns="" val="2911079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514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63584" y="786027"/>
            <a:ext cx="5819048" cy="39829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52689" y="5990341"/>
            <a:ext cx="90173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8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sz="28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điệu</a:t>
            </a:r>
            <a:r>
              <a:rPr lang="en-US" sz="28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8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Sonat</a:t>
            </a:r>
            <a:r>
              <a:rPr lang="en-US" sz="28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sz="28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trăng</a:t>
            </a:r>
            <a:r>
              <a:rPr lang="en-US" sz="28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sz="28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điệu</a:t>
            </a:r>
            <a:r>
              <a:rPr lang="en-US" sz="28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tốc</a:t>
            </a:r>
            <a:r>
              <a:rPr lang="en-US" sz="28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8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2800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chậm</a:t>
            </a:r>
            <a:r>
              <a:rPr lang="en-US" sz="28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…HS </a:t>
            </a:r>
            <a:r>
              <a:rPr lang="en-US" sz="2800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8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28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nữa</a:t>
            </a:r>
            <a:endParaRPr lang="en-US" sz="2800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Sonate Ánh Trăng-Adagio sostenuto-Moonlight Sonate-L.V.Beethoven for Piano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078523" y="42261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43256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514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Pyr1">
            <a:hlinkClick r:id="rId3" action="ppaction://hlinksldjump"/>
          </p:cNvPr>
          <p:cNvSpPr>
            <a:spLocks noEditPoints="1" noChangeArrowheads="1"/>
          </p:cNvSpPr>
          <p:nvPr/>
        </p:nvSpPr>
        <p:spPr bwMode="auto">
          <a:xfrm>
            <a:off x="4923692" y="4266030"/>
            <a:ext cx="2504050" cy="877912"/>
          </a:xfrm>
          <a:custGeom>
            <a:avLst/>
            <a:gdLst>
              <a:gd name="T0" fmla="*/ 1080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  <a:gd name="T6" fmla="*/ 5400 w 21600"/>
              <a:gd name="T7" fmla="*/ 11800 h 21600"/>
              <a:gd name="T8" fmla="*/ 16200 w 21600"/>
              <a:gd name="T9" fmla="*/ 20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T6" t="T7" r="T8" b="T9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lnTo>
                  <a:pt x="10800" y="0"/>
                </a:lnTo>
                <a:close/>
              </a:path>
            </a:pathLst>
          </a:custGeom>
          <a:gradFill rotWithShape="1">
            <a:gsLst>
              <a:gs pos="0">
                <a:srgbClr val="FFFFFF"/>
              </a:gs>
              <a:gs pos="100000">
                <a:srgbClr val="0000FF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sz="2800" b="1"/>
          </a:p>
        </p:txBody>
      </p:sp>
      <p:sp>
        <p:nvSpPr>
          <p:cNvPr id="98308" name="Pyr3">
            <a:hlinkClick r:id="rId4" action="ppaction://hlinksldjump"/>
          </p:cNvPr>
          <p:cNvSpPr>
            <a:spLocks noEditPoints="1" noChangeArrowheads="1"/>
          </p:cNvSpPr>
          <p:nvPr/>
        </p:nvSpPr>
        <p:spPr bwMode="auto">
          <a:xfrm>
            <a:off x="4276578" y="5133391"/>
            <a:ext cx="3784210" cy="845479"/>
          </a:xfrm>
          <a:custGeom>
            <a:avLst/>
            <a:gdLst>
              <a:gd name="T0" fmla="*/ 3768 w 21600"/>
              <a:gd name="T1" fmla="*/ 0 h 21600"/>
              <a:gd name="T2" fmla="*/ 17831 w 21600"/>
              <a:gd name="T3" fmla="*/ 0 h 21600"/>
              <a:gd name="T4" fmla="*/ 21600 w 21600"/>
              <a:gd name="T5" fmla="*/ 21600 h 21600"/>
              <a:gd name="T6" fmla="*/ 0 w 21600"/>
              <a:gd name="T7" fmla="*/ 21600 h 21600"/>
              <a:gd name="T8" fmla="*/ 5287 w 21600"/>
              <a:gd name="T9" fmla="*/ 500 h 21600"/>
              <a:gd name="T10" fmla="*/ 16312 w 21600"/>
              <a:gd name="T11" fmla="*/ 21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3768" y="0"/>
                </a:moveTo>
                <a:lnTo>
                  <a:pt x="17831" y="0"/>
                </a:lnTo>
                <a:lnTo>
                  <a:pt x="21600" y="21600"/>
                </a:lnTo>
                <a:lnTo>
                  <a:pt x="0" y="21600"/>
                </a:lnTo>
                <a:lnTo>
                  <a:pt x="3768" y="0"/>
                </a:lnTo>
                <a:close/>
              </a:path>
            </a:pathLst>
          </a:custGeom>
          <a:gradFill rotWithShape="1">
            <a:gsLst>
              <a:gs pos="0">
                <a:srgbClr val="FFFFFF"/>
              </a:gs>
              <a:gs pos="100000">
                <a:srgbClr val="009900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en-US" sz="2800" b="1">
              <a:solidFill>
                <a:srgbClr val="FF0066"/>
              </a:solidFill>
              <a:latin typeface="Times New Roman" pitchFamily="18" charset="0"/>
            </a:endParaRPr>
          </a:p>
        </p:txBody>
      </p:sp>
      <p:sp>
        <p:nvSpPr>
          <p:cNvPr id="98309" name="Pyr4">
            <a:hlinkClick r:id="rId5" action="ppaction://hlinksldjump"/>
          </p:cNvPr>
          <p:cNvSpPr>
            <a:spLocks noEditPoints="1" noChangeArrowheads="1"/>
          </p:cNvSpPr>
          <p:nvPr/>
        </p:nvSpPr>
        <p:spPr bwMode="auto">
          <a:xfrm>
            <a:off x="3617053" y="5978870"/>
            <a:ext cx="5161094" cy="802931"/>
          </a:xfrm>
          <a:custGeom>
            <a:avLst/>
            <a:gdLst>
              <a:gd name="T0" fmla="*/ 2793 w 21600"/>
              <a:gd name="T1" fmla="*/ 0 h 21600"/>
              <a:gd name="T2" fmla="*/ 18806 w 21600"/>
              <a:gd name="T3" fmla="*/ 0 h 21600"/>
              <a:gd name="T4" fmla="*/ 21600 w 21600"/>
              <a:gd name="T5" fmla="*/ 21600 h 21600"/>
              <a:gd name="T6" fmla="*/ 0 w 21600"/>
              <a:gd name="T7" fmla="*/ 21600 h 21600"/>
              <a:gd name="T8" fmla="*/ 3287 w 21600"/>
              <a:gd name="T9" fmla="*/ 500 h 21600"/>
              <a:gd name="T10" fmla="*/ 17312 w 21600"/>
              <a:gd name="T11" fmla="*/ 21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2793" y="0"/>
                </a:moveTo>
                <a:lnTo>
                  <a:pt x="18806" y="0"/>
                </a:lnTo>
                <a:lnTo>
                  <a:pt x="21600" y="21600"/>
                </a:lnTo>
                <a:lnTo>
                  <a:pt x="0" y="21600"/>
                </a:lnTo>
                <a:lnTo>
                  <a:pt x="2793" y="0"/>
                </a:ln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CC3300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en-US" sz="2800" b="1">
              <a:solidFill>
                <a:srgbClr val="009900"/>
              </a:solidFill>
              <a:latin typeface="Times New Roman" pitchFamily="18" charset="0"/>
            </a:endParaRPr>
          </a:p>
        </p:txBody>
      </p:sp>
      <p:sp>
        <p:nvSpPr>
          <p:cNvPr id="98311" name="WordArt 7"/>
          <p:cNvSpPr>
            <a:spLocks noChangeArrowheads="1" noChangeShapeType="1" noTextEdit="1"/>
          </p:cNvSpPr>
          <p:nvPr/>
        </p:nvSpPr>
        <p:spPr bwMode="auto">
          <a:xfrm>
            <a:off x="6041879" y="4443048"/>
            <a:ext cx="304800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1</a:t>
            </a:r>
          </a:p>
        </p:txBody>
      </p:sp>
      <p:sp>
        <p:nvSpPr>
          <p:cNvPr id="98312" name="WordArt 8"/>
          <p:cNvSpPr>
            <a:spLocks noChangeArrowheads="1" noChangeShapeType="1" noTextEdit="1"/>
          </p:cNvSpPr>
          <p:nvPr/>
        </p:nvSpPr>
        <p:spPr bwMode="auto">
          <a:xfrm>
            <a:off x="5977793" y="5320956"/>
            <a:ext cx="304800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2</a:t>
            </a:r>
          </a:p>
        </p:txBody>
      </p:sp>
      <p:sp>
        <p:nvSpPr>
          <p:cNvPr id="98314" name="WordArt 10"/>
          <p:cNvSpPr>
            <a:spLocks noChangeArrowheads="1" noChangeShapeType="1" noTextEdit="1"/>
          </p:cNvSpPr>
          <p:nvPr/>
        </p:nvSpPr>
        <p:spPr bwMode="auto">
          <a:xfrm>
            <a:off x="5892800" y="5181601"/>
            <a:ext cx="304800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b="1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98315" name="WordArt 11"/>
          <p:cNvSpPr>
            <a:spLocks noChangeArrowheads="1" noChangeShapeType="1" noTextEdit="1"/>
          </p:cNvSpPr>
          <p:nvPr/>
        </p:nvSpPr>
        <p:spPr bwMode="auto">
          <a:xfrm>
            <a:off x="6001630" y="6127722"/>
            <a:ext cx="304800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xmlns="" val="20067817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72233" y="1260789"/>
            <a:ext cx="865974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1: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Bét-tô-ven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là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nhạc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sĩ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nước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nào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?</a:t>
            </a:r>
          </a:p>
        </p:txBody>
      </p:sp>
      <p:pic>
        <p:nvPicPr>
          <p:cNvPr id="13320" name="Picture 8" descr="C:\Users\Administrator\Desktop\hinh nen dep pp\TOG TRO CHOI\dap-an-bat-chu-gg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31974" y="3081996"/>
            <a:ext cx="2686931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29"/>
          <p:cNvGrpSpPr>
            <a:grpSpLocks/>
          </p:cNvGrpSpPr>
          <p:nvPr/>
        </p:nvGrpSpPr>
        <p:grpSpPr bwMode="auto">
          <a:xfrm>
            <a:off x="6041366" y="6253382"/>
            <a:ext cx="5914289" cy="571500"/>
            <a:chOff x="2832" y="3792"/>
            <a:chExt cx="2610" cy="360"/>
          </a:xfrm>
        </p:grpSpPr>
        <p:pic>
          <p:nvPicPr>
            <p:cNvPr id="11" name="Picture 23" descr="NOTESTAF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2" y="3792"/>
              <a:ext cx="450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24" descr="NOTESTAF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4" y="3792"/>
              <a:ext cx="450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5" descr="NOTESTAF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6" y="3792"/>
              <a:ext cx="450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26" descr="NOTESTAF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8" y="3792"/>
              <a:ext cx="450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27" descr="NOTESTAF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2" y="3792"/>
              <a:ext cx="450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28" descr="NOTESTAF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0" y="3792"/>
              <a:ext cx="450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31916907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00485" y="2879111"/>
            <a:ext cx="730460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Đáp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án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1: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Bét-tô-ven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là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nhạc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sĩ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nước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Đức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pic>
        <p:nvPicPr>
          <p:cNvPr id="14338" name="Picture 2" descr="C:\Users\Administrator\Desktop\hinh nen dep pp\TOG TRO CHOI\ve trop cho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41770" y="4399498"/>
            <a:ext cx="6539214" cy="2564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439648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9"/>
          <p:cNvGrpSpPr>
            <a:grpSpLocks/>
          </p:cNvGrpSpPr>
          <p:nvPr/>
        </p:nvGrpSpPr>
        <p:grpSpPr bwMode="auto">
          <a:xfrm>
            <a:off x="6041366" y="6253382"/>
            <a:ext cx="5914289" cy="571500"/>
            <a:chOff x="2832" y="3792"/>
            <a:chExt cx="2610" cy="360"/>
          </a:xfrm>
        </p:grpSpPr>
        <p:pic>
          <p:nvPicPr>
            <p:cNvPr id="5" name="Picture 23" descr="NOTESTAF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2" y="3792"/>
              <a:ext cx="450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24" descr="NOTESTAF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4" y="3792"/>
              <a:ext cx="450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25" descr="NOTESTAF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6" y="3792"/>
              <a:ext cx="450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26" descr="NOTESTAF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8" y="3792"/>
              <a:ext cx="450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27" descr="NOTESTAF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2" y="3792"/>
              <a:ext cx="450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8" descr="NOTESTAF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0" y="3792"/>
              <a:ext cx="450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Rectangle 2"/>
          <p:cNvSpPr/>
          <p:nvPr/>
        </p:nvSpPr>
        <p:spPr>
          <a:xfrm>
            <a:off x="1740085" y="1262967"/>
            <a:ext cx="825773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Bét-tô-ven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mất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12" name="Picture 8" descr="C:\Users\Administrator\Desktop\hinh nen dep pp\TOG TRO CHOI\dap-an-bat-chu-gg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31974" y="3081996"/>
            <a:ext cx="2686931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282373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9"/>
          <p:cNvGrpSpPr>
            <a:grpSpLocks/>
          </p:cNvGrpSpPr>
          <p:nvPr/>
        </p:nvGrpSpPr>
        <p:grpSpPr bwMode="auto">
          <a:xfrm>
            <a:off x="6041366" y="6253382"/>
            <a:ext cx="5914289" cy="571500"/>
            <a:chOff x="2832" y="3792"/>
            <a:chExt cx="2610" cy="360"/>
          </a:xfrm>
        </p:grpSpPr>
        <p:pic>
          <p:nvPicPr>
            <p:cNvPr id="5" name="Picture 23" descr="NOTESTAF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2" y="3792"/>
              <a:ext cx="450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24" descr="NOTESTAF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4" y="3792"/>
              <a:ext cx="450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25" descr="NOTESTAF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6" y="3792"/>
              <a:ext cx="450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26" descr="NOTESTAF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8" y="3792"/>
              <a:ext cx="450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27" descr="NOTESTAF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2" y="3792"/>
              <a:ext cx="450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8" descr="NOTESTAF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0" y="3792"/>
              <a:ext cx="450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Rectangle 1"/>
          <p:cNvSpPr/>
          <p:nvPr/>
        </p:nvSpPr>
        <p:spPr>
          <a:xfrm>
            <a:off x="3377952" y="2428407"/>
            <a:ext cx="54361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1770-1827</a:t>
            </a:r>
          </a:p>
        </p:txBody>
      </p:sp>
      <p:pic>
        <p:nvPicPr>
          <p:cNvPr id="13" name="Picture 2" descr="C:\Users\Administrator\Desktop\hinh nen dep pp\TOG TRO CHOI\ve trop cho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41770" y="4628272"/>
            <a:ext cx="6750230" cy="2336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5247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9"/>
          <p:cNvGrpSpPr>
            <a:grpSpLocks/>
          </p:cNvGrpSpPr>
          <p:nvPr/>
        </p:nvGrpSpPr>
        <p:grpSpPr bwMode="auto">
          <a:xfrm>
            <a:off x="6041366" y="6253382"/>
            <a:ext cx="5914289" cy="571500"/>
            <a:chOff x="2832" y="3792"/>
            <a:chExt cx="2610" cy="360"/>
          </a:xfrm>
        </p:grpSpPr>
        <p:pic>
          <p:nvPicPr>
            <p:cNvPr id="5" name="Picture 23" descr="NOTESTAF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2" y="3792"/>
              <a:ext cx="450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24" descr="NOTESTAF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4" y="3792"/>
              <a:ext cx="450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25" descr="NOTESTAF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6" y="3792"/>
              <a:ext cx="450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26" descr="NOTESTAF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8" y="3792"/>
              <a:ext cx="450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27" descr="NOTESTAF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2" y="3792"/>
              <a:ext cx="450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8" descr="NOTESTAF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0" y="3792"/>
              <a:ext cx="450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TextBox 2"/>
          <p:cNvSpPr txBox="1"/>
          <p:nvPr/>
        </p:nvSpPr>
        <p:spPr>
          <a:xfrm>
            <a:off x="1645181" y="1016943"/>
            <a:ext cx="8408172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3: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SONAT-ÁNH TRĂNG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ctr"/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2" name="Picture 2" descr="C:\Users\Administrator\Desktop\hinh nen dep pp\TOG TRO CHOI\z2279680827944_e315611e441b70b9d7edd91493d9e23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01144" y="2334169"/>
            <a:ext cx="1195391" cy="1164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Administrator\Desktop\hinh nen dep pp\TOG TRO CHOI\z2279679538170_cadbf405542f2395c0979b57c1e6acd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85780" y="3709913"/>
            <a:ext cx="1210756" cy="966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C:\Users\Administrator\Desktop\hinh nen dep pp\TOG TRO CHOI\z2279679535288_80462a457ed1b250b11513248e4b7eb3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67822" y="4965895"/>
            <a:ext cx="1248239" cy="1081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5939512" y="2562382"/>
            <a:ext cx="122341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000066"/>
                </a:solidFill>
              </a:rPr>
              <a:t>1810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837659" y="3709913"/>
            <a:ext cx="122341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000066"/>
                </a:solidFill>
              </a:rPr>
              <a:t>1801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837659" y="5152589"/>
            <a:ext cx="122341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000066"/>
                </a:solidFill>
              </a:rPr>
              <a:t>1910</a:t>
            </a:r>
          </a:p>
        </p:txBody>
      </p:sp>
      <p:pic>
        <p:nvPicPr>
          <p:cNvPr id="19" name="Picture 8" descr="C:\Users\Administrator\Desktop\hinh nen dep pp\TOG TRO CHOI\dap-an-bat-chu-gg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30135" y="3402070"/>
            <a:ext cx="1507718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754915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9"/>
          <p:cNvGrpSpPr>
            <a:grpSpLocks/>
          </p:cNvGrpSpPr>
          <p:nvPr/>
        </p:nvGrpSpPr>
        <p:grpSpPr bwMode="auto">
          <a:xfrm>
            <a:off x="6041366" y="6253382"/>
            <a:ext cx="5914289" cy="571500"/>
            <a:chOff x="2832" y="3792"/>
            <a:chExt cx="2610" cy="360"/>
          </a:xfrm>
        </p:grpSpPr>
        <p:pic>
          <p:nvPicPr>
            <p:cNvPr id="5" name="Picture 23" descr="NOTESTAF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2" y="3792"/>
              <a:ext cx="450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24" descr="NOTESTAF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4" y="3792"/>
              <a:ext cx="450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25" descr="NOTESTAF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6" y="3792"/>
              <a:ext cx="450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26" descr="NOTESTAF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8" y="3792"/>
              <a:ext cx="450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27" descr="NOTESTAF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2" y="3792"/>
              <a:ext cx="450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8" descr="NOTESTAF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0" y="3792"/>
              <a:ext cx="450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TextBox 2"/>
          <p:cNvSpPr txBox="1"/>
          <p:nvPr/>
        </p:nvSpPr>
        <p:spPr>
          <a:xfrm>
            <a:off x="3480746" y="2947112"/>
            <a:ext cx="35035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ĐÁP ÁN CÂU 3: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3" name="Picture 3" descr="C:\Users\Administrator\Desktop\hinh nen dep pp\TOG TRO CHOI\z2279679538170_cadbf405542f2395c0979b57c1e6acd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85780" y="3709913"/>
            <a:ext cx="1210756" cy="966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5837659" y="3709913"/>
            <a:ext cx="122341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000066"/>
                </a:solidFill>
              </a:rPr>
              <a:t>1801</a:t>
            </a:r>
          </a:p>
        </p:txBody>
      </p:sp>
      <p:pic>
        <p:nvPicPr>
          <p:cNvPr id="16386" name="Picture 2" descr="C:\Users\Administrator\Desktop\hinh nen dep pp\TOG TRO CHOI\chuyen noi dug tiep theo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56738" y="4529796"/>
            <a:ext cx="6635262" cy="2578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813094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 rot="20235779">
            <a:off x="1161142" y="1799173"/>
            <a:ext cx="78957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>
                <a:solidFill>
                  <a:srgbClr val="FF0000"/>
                </a:solidFill>
              </a:rPr>
              <a:t>- </a:t>
            </a:r>
            <a:r>
              <a:rPr lang="en-US" sz="4000" b="1" i="1">
                <a:solidFill>
                  <a:srgbClr val="FF0000"/>
                </a:solidFill>
              </a:rPr>
              <a:t>Củng cố, dặn dò, nêu giáo dục</a:t>
            </a:r>
          </a:p>
        </p:txBody>
      </p:sp>
    </p:spTree>
    <p:extLst>
      <p:ext uri="{BB962C8B-B14F-4D97-AF65-F5344CB8AC3E}">
        <p14:creationId xmlns:p14="http://schemas.microsoft.com/office/powerpoint/2010/main" xmlns="" val="5262622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882148" y="638268"/>
            <a:ext cx="51471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 1: </a:t>
            </a:r>
            <a:r>
              <a:rPr lang="en-US" sz="28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28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8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8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8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8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28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8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chưa</a:t>
            </a:r>
            <a:endParaRPr lang="en-US" sz="2800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003187" y="1980367"/>
            <a:ext cx="1547446" cy="133666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1515" y="638268"/>
            <a:ext cx="4563021" cy="450869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xmlns="" val="3520503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 rot="20148599">
            <a:off x="3952721" y="1832806"/>
            <a:ext cx="6633482" cy="1200329"/>
          </a:xfrm>
          <a:prstGeom prst="rect">
            <a:avLst/>
          </a:prstGeom>
        </p:spPr>
        <p:txBody>
          <a:bodyPr wrap="square">
            <a:prstTxWarp prst="textWave1">
              <a:avLst/>
            </a:prstTxWarp>
            <a:spAutoFit/>
          </a:bodyPr>
          <a:lstStyle/>
          <a:p>
            <a:r>
              <a:rPr lang="en-US" sz="3600" b="1" i="1">
                <a:solidFill>
                  <a:srgbClr val="FF0000"/>
                </a:solidFill>
              </a:rPr>
              <a:t>Chúc thầy cô mạnh khỏe, các bạn HS chăm ngoan học giỏi</a:t>
            </a:r>
          </a:p>
        </p:txBody>
      </p:sp>
      <p:pic>
        <p:nvPicPr>
          <p:cNvPr id="3" name="NHAC KET THUC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5988147" y="47841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43494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8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0903" y="0"/>
            <a:ext cx="303335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4253" y="0"/>
            <a:ext cx="2836509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0762" y="0"/>
            <a:ext cx="303335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34394" y="1190103"/>
            <a:ext cx="26300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Thờ</a:t>
            </a:r>
            <a:endParaRPr lang="en-US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9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43500" y="3064994"/>
            <a:ext cx="3390900" cy="1359308"/>
          </a:xfrm>
          <a:prstGeom prst="rect">
            <a:avLst/>
          </a:prstGeom>
        </p:spPr>
      </p:pic>
      <p:pic>
        <p:nvPicPr>
          <p:cNvPr id="11" name="Picture 2" descr="C:\Users\Administrator\Desktop\tr CHUAN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4400" y="3744648"/>
            <a:ext cx="2256503" cy="1766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238091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10092" y="2627482"/>
            <a:ext cx="1146820" cy="133666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992838" y="638268"/>
            <a:ext cx="53881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 1: </a:t>
            </a:r>
            <a:r>
              <a:rPr lang="en-US" sz="24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24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4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4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4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3075" name="Picture 3" descr="C:\Users\Administrator\Desktop\ban nhac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84738" y="638268"/>
            <a:ext cx="4571999" cy="4735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701201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4253" y="0"/>
            <a:ext cx="2836509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0762" y="0"/>
            <a:ext cx="303335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 rot="20079314">
            <a:off x="1507932" y="868891"/>
            <a:ext cx="43018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Đáp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án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câu</a:t>
            </a:r>
            <a:r>
              <a:rPr lang="en-US" sz="3200" dirty="0">
                <a:solidFill>
                  <a:schemeClr val="bg1"/>
                </a:solidFill>
              </a:rPr>
              <a:t> 2: </a:t>
            </a:r>
            <a:r>
              <a:rPr lang="en-US" sz="3200" dirty="0" err="1">
                <a:solidFill>
                  <a:schemeClr val="bg1"/>
                </a:solidFill>
              </a:rPr>
              <a:t>Bản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nhạc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nước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ngoài</a:t>
            </a:r>
            <a:endParaRPr lang="en-US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42901" y="3094491"/>
            <a:ext cx="3390900" cy="1359308"/>
          </a:xfrm>
          <a:prstGeom prst="rect">
            <a:avLst/>
          </a:prstGeom>
        </p:spPr>
      </p:pic>
      <p:pic>
        <p:nvPicPr>
          <p:cNvPr id="6" name="Picture 2" descr="C:\Users\Administrator\Desktop\tr CHUAN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4400" y="3084354"/>
            <a:ext cx="4291576" cy="2426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632405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627077" y="854952"/>
            <a:ext cx="57255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 3 </a:t>
            </a:r>
            <a:r>
              <a:rPr lang="en-US" sz="28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8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sz="28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 1 </a:t>
            </a:r>
            <a:r>
              <a:rPr lang="en-US" sz="28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sz="28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organ,2 </a:t>
            </a:r>
            <a:r>
              <a:rPr lang="en-US" sz="28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sz="28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Piano, 3 </a:t>
            </a:r>
            <a:r>
              <a:rPr lang="en-US" sz="28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sz="28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guitar</a:t>
            </a:r>
          </a:p>
        </p:txBody>
      </p:sp>
      <p:pic>
        <p:nvPicPr>
          <p:cNvPr id="6" name="Picture 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13144" y="2711887"/>
            <a:ext cx="1273429" cy="1336665"/>
          </a:xfrm>
          <a:prstGeom prst="rect">
            <a:avLst/>
          </a:prstGeom>
        </p:spPr>
      </p:pic>
      <p:pic>
        <p:nvPicPr>
          <p:cNvPr id="7170" name="Picture 2" descr="Giá đàn piano Yamaha ở việt nam và các nước trong khu vự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6414" y="552497"/>
            <a:ext cx="4219477" cy="4881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048451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0762" y="0"/>
            <a:ext cx="3033350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997614" y="1542188"/>
            <a:ext cx="551453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Piano,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pic>
        <p:nvPicPr>
          <p:cNvPr id="11" name="Picture 10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65075" y="0"/>
            <a:ext cx="3390900" cy="1359308"/>
          </a:xfrm>
          <a:prstGeom prst="rect">
            <a:avLst/>
          </a:prstGeom>
        </p:spPr>
      </p:pic>
      <p:pic>
        <p:nvPicPr>
          <p:cNvPr id="6" name="Picture 2" descr="C:\Users\Administrator\Desktop\tr CHUAN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4400" y="3084354"/>
            <a:ext cx="4291576" cy="2426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589072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506608" y="744127"/>
            <a:ext cx="50784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 4: </a:t>
            </a:r>
            <a:r>
              <a:rPr lang="en-US" sz="28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8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8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trăng</a:t>
            </a:r>
            <a:r>
              <a:rPr lang="en-US" sz="28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28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8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8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8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8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8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6" name="Picture 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42805" y="2514940"/>
            <a:ext cx="1442241" cy="1336665"/>
          </a:xfrm>
          <a:prstGeom prst="rect">
            <a:avLst/>
          </a:prstGeom>
        </p:spPr>
      </p:pic>
      <p:pic>
        <p:nvPicPr>
          <p:cNvPr id="4099" name="Picture 3" descr="C:\Users\Administrator\Desktop\tranh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9030" y="513324"/>
            <a:ext cx="4783301" cy="4705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129101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3528</TotalTime>
  <Words>525</Words>
  <Application>Microsoft Office PowerPoint</Application>
  <PresentationFormat>Custom</PresentationFormat>
  <Paragraphs>78</Paragraphs>
  <Slides>30</Slides>
  <Notes>7</Notes>
  <HiddenSlides>0</HiddenSlides>
  <MMClips>8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Arial</vt:lpstr>
      <vt:lpstr>Times New Roman</vt:lpstr>
      <vt:lpstr>Calibri</vt:lpstr>
      <vt:lpstr>.VnTime</vt:lpstr>
      <vt:lpstr>Arial Black</vt:lpstr>
      <vt:lpstr>Calibri Light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Administrator</cp:lastModifiedBy>
  <cp:revision>494</cp:revision>
  <dcterms:created xsi:type="dcterms:W3CDTF">2020-08-30T12:35:12Z</dcterms:created>
  <dcterms:modified xsi:type="dcterms:W3CDTF">2023-07-21T03:44:25Z</dcterms:modified>
</cp:coreProperties>
</file>