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482" r:id="rId2"/>
    <p:sldId id="480" r:id="rId3"/>
    <p:sldId id="519" r:id="rId4"/>
    <p:sldId id="483" r:id="rId5"/>
    <p:sldId id="520" r:id="rId6"/>
    <p:sldId id="515" r:id="rId7"/>
    <p:sldId id="516" r:id="rId8"/>
    <p:sldId id="508" r:id="rId9"/>
    <p:sldId id="518" r:id="rId10"/>
    <p:sldId id="492"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94660"/>
  </p:normalViewPr>
  <p:slideViewPr>
    <p:cSldViewPr>
      <p:cViewPr>
        <p:scale>
          <a:sx n="60" d="100"/>
          <a:sy n="60" d="100"/>
        </p:scale>
        <p:origin x="-1632" y="-666"/>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005342B-7864-4C0C-857C-78DFEDA3CCC2}" type="slidenum">
              <a:rPr lang="en-US"/>
              <a:pPr>
                <a:defRPr/>
              </a:pPr>
              <a:t>‹#›</a:t>
            </a:fld>
            <a:endParaRPr lang="en-US"/>
          </a:p>
        </p:txBody>
      </p:sp>
    </p:spTree>
    <p:extLst>
      <p:ext uri="{BB962C8B-B14F-4D97-AF65-F5344CB8AC3E}">
        <p14:creationId xmlns:p14="http://schemas.microsoft.com/office/powerpoint/2010/main" val="432583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smtClean="0"/>
              <a:t>Click to edit Master title style</a:t>
            </a:r>
            <a:endParaRPr lang="en-US"/>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591183-BB2B-41A7-B2AD-E2E455624A4D}" type="slidenum">
              <a:rPr lang="en-US"/>
              <a:pPr>
                <a:defRPr/>
              </a:pPr>
              <a:t>‹#›</a:t>
            </a:fld>
            <a:endParaRPr lang="en-US"/>
          </a:p>
        </p:txBody>
      </p:sp>
    </p:spTree>
    <p:extLst>
      <p:ext uri="{BB962C8B-B14F-4D97-AF65-F5344CB8AC3E}">
        <p14:creationId xmlns:p14="http://schemas.microsoft.com/office/powerpoint/2010/main" val="353049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E4E85-62D8-4100-81C8-6870F307AFAA}" type="slidenum">
              <a:rPr lang="en-US"/>
              <a:pPr>
                <a:defRPr/>
              </a:pPr>
              <a:t>‹#›</a:t>
            </a:fld>
            <a:endParaRPr lang="en-US"/>
          </a:p>
        </p:txBody>
      </p:sp>
    </p:spTree>
    <p:extLst>
      <p:ext uri="{BB962C8B-B14F-4D97-AF65-F5344CB8AC3E}">
        <p14:creationId xmlns:p14="http://schemas.microsoft.com/office/powerpoint/2010/main" val="391220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0A392D-0424-4EB0-A7E4-40D7C97DE5F6}" type="slidenum">
              <a:rPr lang="en-US"/>
              <a:pPr>
                <a:defRPr/>
              </a:pPr>
              <a:t>‹#›</a:t>
            </a:fld>
            <a:endParaRPr lang="en-US"/>
          </a:p>
        </p:txBody>
      </p:sp>
    </p:spTree>
    <p:extLst>
      <p:ext uri="{BB962C8B-B14F-4D97-AF65-F5344CB8AC3E}">
        <p14:creationId xmlns:p14="http://schemas.microsoft.com/office/powerpoint/2010/main" val="332936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C28F4B-AD0F-4476-A65A-DD2C78BAD520}" type="slidenum">
              <a:rPr lang="en-US"/>
              <a:pPr>
                <a:defRPr/>
              </a:pPr>
              <a:t>‹#›</a:t>
            </a:fld>
            <a:endParaRPr lang="en-US"/>
          </a:p>
        </p:txBody>
      </p:sp>
    </p:spTree>
    <p:extLst>
      <p:ext uri="{BB962C8B-B14F-4D97-AF65-F5344CB8AC3E}">
        <p14:creationId xmlns:p14="http://schemas.microsoft.com/office/powerpoint/2010/main" val="355864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600203"/>
            <a:ext cx="484632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3938588"/>
            <a:ext cx="484632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7BDDE5F-C6AF-44B0-972B-8B0789C2A2D6}" type="slidenum">
              <a:rPr lang="en-US"/>
              <a:pPr>
                <a:defRPr/>
              </a:pPr>
              <a:t>‹#›</a:t>
            </a:fld>
            <a:endParaRPr lang="en-US"/>
          </a:p>
        </p:txBody>
      </p:sp>
    </p:spTree>
    <p:extLst>
      <p:ext uri="{BB962C8B-B14F-4D97-AF65-F5344CB8AC3E}">
        <p14:creationId xmlns:p14="http://schemas.microsoft.com/office/powerpoint/2010/main" val="41940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1B1FF-81EA-4B71-A055-9CB1818545F4}" type="slidenum">
              <a:rPr lang="en-US"/>
              <a:pPr>
                <a:defRPr/>
              </a:pPr>
              <a:t>‹#›</a:t>
            </a:fld>
            <a:endParaRPr lang="en-US"/>
          </a:p>
        </p:txBody>
      </p:sp>
    </p:spTree>
    <p:extLst>
      <p:ext uri="{BB962C8B-B14F-4D97-AF65-F5344CB8AC3E}">
        <p14:creationId xmlns:p14="http://schemas.microsoft.com/office/powerpoint/2010/main" val="111690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smtClean="0"/>
              <a:t>Click to edit Master title style</a:t>
            </a:r>
            <a:endParaRPr lang="en-US"/>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EE7B6-CAF2-48D2-846A-A8EBE8903782}" type="slidenum">
              <a:rPr lang="en-US"/>
              <a:pPr>
                <a:defRPr/>
              </a:pPr>
              <a:t>‹#›</a:t>
            </a:fld>
            <a:endParaRPr lang="en-US"/>
          </a:p>
        </p:txBody>
      </p:sp>
    </p:spTree>
    <p:extLst>
      <p:ext uri="{BB962C8B-B14F-4D97-AF65-F5344CB8AC3E}">
        <p14:creationId xmlns:p14="http://schemas.microsoft.com/office/powerpoint/2010/main" val="103140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1"/>
            <a:ext cx="48463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734BD4-B415-4218-9B57-894A646C0FD9}" type="slidenum">
              <a:rPr lang="en-US"/>
              <a:pPr>
                <a:defRPr/>
              </a:pPr>
              <a:t>‹#›</a:t>
            </a:fld>
            <a:endParaRPr lang="en-US"/>
          </a:p>
        </p:txBody>
      </p:sp>
    </p:spTree>
    <p:extLst>
      <p:ext uri="{BB962C8B-B14F-4D97-AF65-F5344CB8AC3E}">
        <p14:creationId xmlns:p14="http://schemas.microsoft.com/office/powerpoint/2010/main" val="124219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569459-6694-4F25-9BF8-DE37E781AEDC}" type="slidenum">
              <a:rPr lang="en-US"/>
              <a:pPr>
                <a:defRPr/>
              </a:pPr>
              <a:t>‹#›</a:t>
            </a:fld>
            <a:endParaRPr lang="en-US"/>
          </a:p>
        </p:txBody>
      </p:sp>
    </p:spTree>
    <p:extLst>
      <p:ext uri="{BB962C8B-B14F-4D97-AF65-F5344CB8AC3E}">
        <p14:creationId xmlns:p14="http://schemas.microsoft.com/office/powerpoint/2010/main" val="370933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2077AD-FFB5-4241-B690-7743CAEFC391}" type="slidenum">
              <a:rPr lang="en-US"/>
              <a:pPr>
                <a:defRPr/>
              </a:pPr>
              <a:t>‹#›</a:t>
            </a:fld>
            <a:endParaRPr lang="en-US"/>
          </a:p>
        </p:txBody>
      </p:sp>
    </p:spTree>
    <p:extLst>
      <p:ext uri="{BB962C8B-B14F-4D97-AF65-F5344CB8AC3E}">
        <p14:creationId xmlns:p14="http://schemas.microsoft.com/office/powerpoint/2010/main" val="329580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53FFFF-1678-4517-A8DC-74DB5A414EE3}" type="slidenum">
              <a:rPr lang="en-US"/>
              <a:pPr>
                <a:defRPr/>
              </a:pPr>
              <a:t>‹#›</a:t>
            </a:fld>
            <a:endParaRPr lang="en-US"/>
          </a:p>
        </p:txBody>
      </p:sp>
    </p:spTree>
    <p:extLst>
      <p:ext uri="{BB962C8B-B14F-4D97-AF65-F5344CB8AC3E}">
        <p14:creationId xmlns:p14="http://schemas.microsoft.com/office/powerpoint/2010/main" val="138336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A72A50-116C-4760-884A-70E77AC03CF5}" type="slidenum">
              <a:rPr lang="en-US"/>
              <a:pPr>
                <a:defRPr/>
              </a:pPr>
              <a:t>‹#›</a:t>
            </a:fld>
            <a:endParaRPr lang="en-US"/>
          </a:p>
        </p:txBody>
      </p:sp>
    </p:spTree>
    <p:extLst>
      <p:ext uri="{BB962C8B-B14F-4D97-AF65-F5344CB8AC3E}">
        <p14:creationId xmlns:p14="http://schemas.microsoft.com/office/powerpoint/2010/main" val="4137000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smtClean="0"/>
              <a:t>Click to edit Master title style</a:t>
            </a:r>
            <a:endParaRPr lang="en-US"/>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smtClean="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E893C4-6440-47AE-A047-890269540A51}" type="slidenum">
              <a:rPr lang="en-US"/>
              <a:pPr>
                <a:defRPr/>
              </a:pPr>
              <a:t>‹#›</a:t>
            </a:fld>
            <a:endParaRPr lang="en-US"/>
          </a:p>
        </p:txBody>
      </p:sp>
    </p:spTree>
    <p:extLst>
      <p:ext uri="{BB962C8B-B14F-4D97-AF65-F5344CB8AC3E}">
        <p14:creationId xmlns:p14="http://schemas.microsoft.com/office/powerpoint/2010/main" val="252236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a:ex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9BFEE38E-062B-4654-9952-BEDD98E13F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dirty="0">
                <a:solidFill>
                  <a:srgbClr val="1713CB"/>
                </a:solidFill>
                <a:cs typeface="Times New Roman" pitchFamily="18" charset="0"/>
              </a:rPr>
              <a:t>CHỦ ĐỀ 8 - </a:t>
            </a:r>
            <a:r>
              <a:rPr lang="en-US" sz="3200" b="1">
                <a:solidFill>
                  <a:srgbClr val="1713CB"/>
                </a:solidFill>
                <a:cs typeface="Times New Roman" pitchFamily="18" charset="0"/>
              </a:rPr>
              <a:t>TIẾT </a:t>
            </a:r>
            <a:r>
              <a:rPr lang="en-US" sz="3200" b="1" smtClean="0">
                <a:solidFill>
                  <a:srgbClr val="1713CB"/>
                </a:solidFill>
                <a:cs typeface="Times New Roman" pitchFamily="18" charset="0"/>
              </a:rPr>
              <a:t>5</a:t>
            </a:r>
            <a:endParaRPr lang="en-US" sz="3200" b="1" dirty="0">
              <a:solidFill>
                <a:srgbClr val="1713CB"/>
              </a:solidFill>
              <a:cs typeface="Times New Roman" pitchFamily="18" charset="0"/>
            </a:endParaRPr>
          </a:p>
        </p:txBody>
      </p:sp>
      <p:pic>
        <p:nvPicPr>
          <p:cNvPr id="11" name="Picture 6" descr="D:\GIÁO ÁN 1 2020-2021\sach lop 2\KÊT NỐI 2\57.jpg"/>
          <p:cNvPicPr>
            <a:picLocks noChangeAspect="1" noChangeArrowheads="1"/>
          </p:cNvPicPr>
          <p:nvPr/>
        </p:nvPicPr>
        <p:blipFill>
          <a:blip r:embed="rId6">
            <a:extLst>
              <a:ext uri="{28A0092B-C50C-407E-A947-70E740481C1C}">
                <a14:useLocalDpi xmlns:a14="http://schemas.microsoft.com/office/drawing/2010/main" val="0"/>
              </a:ext>
            </a:extLst>
          </a:blip>
          <a:srcRect l="8636" t="54483" r="34608" b="34943"/>
          <a:stretch>
            <a:fillRect/>
          </a:stretch>
        </p:blipFill>
        <p:spPr bwMode="auto">
          <a:xfrm>
            <a:off x="5080794" y="5013176"/>
            <a:ext cx="60975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D:\GIÁO ÁN 1 2020-2021\sach lop 2\KÊT NỐI 2\57.jpg"/>
          <p:cNvPicPr>
            <a:picLocks noChangeAspect="1" noChangeArrowheads="1"/>
          </p:cNvPicPr>
          <p:nvPr/>
        </p:nvPicPr>
        <p:blipFill>
          <a:blip r:embed="rId3">
            <a:extLst>
              <a:ext uri="{28A0092B-C50C-407E-A947-70E740481C1C}">
                <a14:useLocalDpi xmlns:a14="http://schemas.microsoft.com/office/drawing/2010/main" val="0"/>
              </a:ext>
            </a:extLst>
          </a:blip>
          <a:srcRect l="8636" t="54483" r="34608" b="34943"/>
          <a:stretch>
            <a:fillRect/>
          </a:stretch>
        </p:blipFill>
        <p:spPr bwMode="auto">
          <a:xfrm>
            <a:off x="4117975" y="1052513"/>
            <a:ext cx="6461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p:cNvPicPr>
            <a:picLocks noChangeAspect="1"/>
          </p:cNvPicPr>
          <p:nvPr/>
        </p:nvPicPr>
        <p:blipFill>
          <a:blip r:embed="rId4">
            <a:extLst>
              <a:ext uri="{28A0092B-C50C-407E-A947-70E740481C1C}">
                <a14:useLocalDpi xmlns:a14="http://schemas.microsoft.com/office/drawing/2010/main" val="0"/>
              </a:ext>
            </a:extLst>
          </a:blip>
          <a:srcRect r="50000"/>
          <a:stretch>
            <a:fillRect/>
          </a:stretch>
        </p:blipFill>
        <p:spPr bwMode="auto">
          <a:xfrm>
            <a:off x="446088" y="1036638"/>
            <a:ext cx="36718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Phòng Giáo Dục Và Đào Tạo quận Thanh Xuân"/>
          <p:cNvPicPr>
            <a:picLocks noChangeAspect="1" noChangeArrowheads="1"/>
          </p:cNvPicPr>
          <p:nvPr/>
        </p:nvPicPr>
        <p:blipFill>
          <a:blip r:embed="rId5">
            <a:lum contrast="20000"/>
            <a:extLst>
              <a:ext uri="{28A0092B-C50C-407E-A947-70E740481C1C}">
                <a14:useLocalDpi xmlns:a14="http://schemas.microsoft.com/office/drawing/2010/main" val="0"/>
              </a:ext>
            </a:extLst>
          </a:blip>
          <a:srcRect l="40891" t="17908" r="42033" b="58296"/>
          <a:stretch>
            <a:fillRect/>
          </a:stretch>
        </p:blipFill>
        <p:spPr bwMode="auto">
          <a:xfrm>
            <a:off x="5486400" y="2716213"/>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 y="31221"/>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6"/>
          <p:cNvSpPr txBox="1">
            <a:spLocks noChangeArrowheads="1"/>
          </p:cNvSpPr>
          <p:nvPr/>
        </p:nvSpPr>
        <p:spPr bwMode="gray">
          <a:xfrm>
            <a:off x="949325" y="323850"/>
            <a:ext cx="9109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3600" b="1">
                <a:solidFill>
                  <a:srgbClr val="0000FF"/>
                </a:solidFill>
                <a:latin typeface="Cambria" pitchFamily="18" charset="0"/>
                <a:cs typeface="Times New Roman" pitchFamily="18" charset="0"/>
              </a:rPr>
              <a:t>KHỞI ĐỘNG GIỌNG</a:t>
            </a:r>
          </a:p>
        </p:txBody>
      </p:sp>
      <p:sp>
        <p:nvSpPr>
          <p:cNvPr id="3076"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7"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3">
            <a:extLst>
              <a:ext uri="{28A0092B-C50C-407E-A947-70E740481C1C}">
                <a14:useLocalDpi xmlns:a14="http://schemas.microsoft.com/office/drawing/2010/main" val="0"/>
              </a:ext>
            </a:extLst>
          </a:blip>
          <a:srcRect t="42545" b="31415"/>
          <a:stretch>
            <a:fillRect/>
          </a:stretch>
        </p:blipFill>
        <p:spPr bwMode="auto">
          <a:xfrm>
            <a:off x="2227263" y="3213100"/>
            <a:ext cx="66436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D:\GIÁO ÁN 1 2020-2021\sach lop 2\KÊT NỐI 2\57.jpg"/>
          <p:cNvPicPr>
            <a:picLocks noChangeAspect="1" noChangeArrowheads="1"/>
          </p:cNvPicPr>
          <p:nvPr/>
        </p:nvPicPr>
        <p:blipFill>
          <a:blip r:embed="rId4">
            <a:extLst>
              <a:ext uri="{28A0092B-C50C-407E-A947-70E740481C1C}">
                <a14:useLocalDpi xmlns:a14="http://schemas.microsoft.com/office/drawing/2010/main" val="0"/>
              </a:ext>
            </a:extLst>
          </a:blip>
          <a:srcRect l="8636" t="54483" r="34608" b="34943"/>
          <a:stretch>
            <a:fillRect/>
          </a:stretch>
        </p:blipFill>
        <p:spPr bwMode="auto">
          <a:xfrm>
            <a:off x="2533650" y="1412875"/>
            <a:ext cx="60975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8"/>
          <p:cNvSpPr>
            <a:spLocks noChangeArrowheads="1"/>
          </p:cNvSpPr>
          <p:nvPr/>
        </p:nvSpPr>
        <p:spPr bwMode="auto">
          <a:xfrm>
            <a:off x="1220788" y="2801938"/>
            <a:ext cx="84661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TIÊU CHÍ ĐÁNH GIÁ</a:t>
            </a:r>
          </a:p>
        </p:txBody>
      </p:sp>
      <p:sp>
        <p:nvSpPr>
          <p:cNvPr id="4100" name="Text Box 10"/>
          <p:cNvSpPr txBox="1">
            <a:spLocks noChangeArrowheads="1"/>
          </p:cNvSpPr>
          <p:nvPr/>
        </p:nvSpPr>
        <p:spPr bwMode="auto">
          <a:xfrm>
            <a:off x="1566863"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410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410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652963"/>
            <a:ext cx="10153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847725"/>
            <a:ext cx="101536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1: </a:t>
            </a:r>
            <a:r>
              <a:rPr lang="en-US" sz="2600" b="1" i="1">
                <a:solidFill>
                  <a:srgbClr val="1713CB"/>
                </a:solidFill>
                <a:latin typeface="Cambria" pitchFamily="18" charset="0"/>
              </a:rPr>
              <a:t>Biết</a:t>
            </a:r>
            <a:endParaRPr lang="en-US" sz="2600" b="1">
              <a:solidFill>
                <a:srgbClr val="1713CB"/>
              </a:solidFill>
              <a:latin typeface="Cambria" pitchFamily="18" charset="0"/>
            </a:endParaRPr>
          </a:p>
          <a:p>
            <a:pPr algn="just"/>
            <a:r>
              <a:rPr lang="en-US" sz="2600">
                <a:latin typeface="Cambria" pitchFamily="18" charset="0"/>
              </a:rPr>
              <a:t>+ Biết/ nhớ/ nói được tên và tác giả của bốn bài hát: </a:t>
            </a:r>
            <a:r>
              <a:rPr lang="en-US" sz="2600" i="1">
                <a:latin typeface="Cambria" pitchFamily="18" charset="0"/>
              </a:rPr>
              <a:t>Hoa lá mùa xuân; Mẹ ơi có biết; Trang trại vui vẻ; Ngày hè vui.</a:t>
            </a:r>
            <a:endParaRPr lang="en-US" sz="2600">
              <a:latin typeface="Cambria" pitchFamily="18" charset="0"/>
            </a:endParaRPr>
          </a:p>
          <a:p>
            <a:pPr algn="just"/>
            <a:r>
              <a:rPr lang="en-US" sz="2600">
                <a:latin typeface="Cambria" pitchFamily="18" charset="0"/>
              </a:rPr>
              <a:t>+ Biết tên các nốt nhạc: Đô, Rê, Mi, Pha, Son, La.</a:t>
            </a:r>
          </a:p>
          <a:p>
            <a:pPr algn="just"/>
            <a:r>
              <a:rPr lang="en-US" sz="2600" b="1">
                <a:solidFill>
                  <a:srgbClr val="1713CB"/>
                </a:solidFill>
                <a:latin typeface="Cambria" pitchFamily="18" charset="0"/>
              </a:rPr>
              <a:t>* Mức độ 2: </a:t>
            </a:r>
            <a:r>
              <a:rPr lang="en-US" sz="2600" b="1" i="1">
                <a:solidFill>
                  <a:srgbClr val="1713CB"/>
                </a:solidFill>
                <a:latin typeface="Cambria" pitchFamily="18" charset="0"/>
              </a:rPr>
              <a:t>Hiểu</a:t>
            </a:r>
            <a:endParaRPr lang="en-US" sz="2600" b="1">
              <a:solidFill>
                <a:srgbClr val="1713CB"/>
              </a:solidFill>
              <a:latin typeface="Cambria" pitchFamily="18" charset="0"/>
            </a:endParaRPr>
          </a:p>
          <a:p>
            <a:pPr algn="just"/>
            <a:r>
              <a:rPr lang="en-US" sz="2600">
                <a:latin typeface="Cambria" pitchFamily="18" charset="0"/>
              </a:rPr>
              <a:t>+ Hát được 4 bài hát (nêu trên).</a:t>
            </a:r>
          </a:p>
          <a:p>
            <a:pPr algn="just"/>
            <a:r>
              <a:rPr lang="en-US" sz="2600">
                <a:latin typeface="Cambria" pitchFamily="18" charset="0"/>
              </a:rPr>
              <a:t>+ Đọc được bài Số 3,4.</a:t>
            </a:r>
          </a:p>
          <a:p>
            <a:pPr algn="just"/>
            <a:r>
              <a:rPr lang="en-US" sz="2600">
                <a:latin typeface="Cambria" pitchFamily="18" charset="0"/>
              </a:rPr>
              <a:t>+ Biết nhạc cụ maracas và sử dụng được nhạc cụ để đệm theo nhịp điệu bài hát/ bài đọc nhạc. </a:t>
            </a:r>
          </a:p>
          <a:p>
            <a:pPr algn="just"/>
            <a:r>
              <a:rPr lang="en-US" sz="2600">
                <a:latin typeface="Cambria" pitchFamily="18" charset="0"/>
              </a:rPr>
              <a:t>+ Biết và kể lại được nội dung câu chuyện âm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868863"/>
            <a:ext cx="101536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800100"/>
            <a:ext cx="101536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1713CB"/>
                </a:solidFill>
                <a:latin typeface="Cambria" pitchFamily="18" charset="0"/>
              </a:rPr>
              <a:t>* Mức độ 3: </a:t>
            </a:r>
            <a:r>
              <a:rPr lang="en-US" sz="2600" b="1" i="1">
                <a:solidFill>
                  <a:srgbClr val="1713CB"/>
                </a:solidFill>
                <a:latin typeface="Cambria" pitchFamily="18" charset="0"/>
              </a:rPr>
              <a:t>Vận dụng – sáng tạo.</a:t>
            </a:r>
            <a:endParaRPr lang="en-US" sz="2600" b="1">
              <a:solidFill>
                <a:srgbClr val="1713CB"/>
              </a:solidFill>
              <a:latin typeface="Cambria" pitchFamily="18" charset="0"/>
            </a:endParaRPr>
          </a:p>
          <a:p>
            <a:pPr algn="just"/>
            <a:r>
              <a:rPr lang="en-US" sz="2600">
                <a:latin typeface="Cambria" pitchFamily="18" charset="0"/>
              </a:rPr>
              <a:t>+ Thể hiện được tính chất âm nhạc (nhịp điệu) của bài hát, khi trình bày có sáng tạo, nét mặt biểu cảm, động tác cơ thể hay biết dùng nhạc cụ/ vận động minh họa để phần trình diễn thêm sinh động.</a:t>
            </a:r>
          </a:p>
          <a:p>
            <a:pPr algn="just"/>
            <a:r>
              <a:rPr lang="en-US" sz="2600">
                <a:latin typeface="Cambria" pitchFamily="18" charset="0"/>
              </a:rPr>
              <a:t>+ Thể hiện bài đọc nhạc: Biết kết hợp gõ đệm với các hình thức theo phách/ nhịp/ vận động theo nhạc. Nhận biết và thể hiện các yêu cầu thay đổi về sắc thái (to – nhỏ), ... khi hát, đọc nhạc, hay chơi trò chơi. ...</a:t>
            </a:r>
          </a:p>
          <a:p>
            <a:pPr algn="just"/>
            <a:r>
              <a:rPr lang="en-US" sz="2600">
                <a:latin typeface="Cambria" pitchFamily="18" charset="0"/>
              </a:rPr>
              <a:t>+ Tự tin và biểu lộ cảm xúc khi thể hiện các nội dung thực hành âm nhạc trước tập thể.</a:t>
            </a:r>
          </a:p>
          <a:p>
            <a:pPr algn="just"/>
            <a:r>
              <a:rPr lang="en-US" sz="2600">
                <a:latin typeface="Cambria" pitchFamily="18" charset="0"/>
              </a:rPr>
              <a:t>+ Biết chia sẻ, giúp đỡ và hợp tác với các bạn khi làm việc nhóm để cùng hoàn thành nhiệm vụ chung.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p:cNvSpPr>
            <a:spLocks noChangeArrowheads="1"/>
          </p:cNvSpPr>
          <p:nvPr/>
        </p:nvSpPr>
        <p:spPr bwMode="auto">
          <a:xfrm>
            <a:off x="2490788" y="2276475"/>
            <a:ext cx="59309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9600" b="1">
                <a:solidFill>
                  <a:srgbClr val="0000FF"/>
                </a:solidFill>
                <a:latin typeface="Cambria" pitchFamily="18" charset="0"/>
                <a:cs typeface="Times New Roman" pitchFamily="18" charset="0"/>
              </a:rPr>
              <a:t>KIỂM TRA</a:t>
            </a:r>
          </a:p>
        </p:txBody>
      </p:sp>
      <p:grpSp>
        <p:nvGrpSpPr>
          <p:cNvPr id="5" name="Group 4"/>
          <p:cNvGrpSpPr>
            <a:grpSpLocks/>
          </p:cNvGrpSpPr>
          <p:nvPr/>
        </p:nvGrpSpPr>
        <p:grpSpPr bwMode="auto">
          <a:xfrm>
            <a:off x="5522913" y="392113"/>
            <a:ext cx="5430837" cy="6232525"/>
            <a:chOff x="5542642" y="220716"/>
            <a:chExt cx="5430158" cy="6232620"/>
          </a:xfrm>
        </p:grpSpPr>
        <p:pic>
          <p:nvPicPr>
            <p:cNvPr id="717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7174"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23900"/>
            <a:ext cx="9720263" cy="5048250"/>
          </a:xfrm>
          <a:prstGeom prst="rect">
            <a:avLst/>
          </a:prstGeom>
        </p:spPr>
        <p:txBody>
          <a:bodyPr>
            <a:spAutoFit/>
          </a:bodyPr>
          <a:lstStyle/>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Trình</a:t>
            </a:r>
            <a:r>
              <a:rPr lang="en-US" sz="2400" dirty="0">
                <a:solidFill>
                  <a:srgbClr val="1713CB"/>
                </a:solidFill>
                <a:latin typeface="Cambria" pitchFamily="18" charset="0"/>
              </a:rPr>
              <a:t> </a:t>
            </a:r>
            <a:r>
              <a:rPr lang="en-US" sz="2400" dirty="0" err="1">
                <a:solidFill>
                  <a:srgbClr val="1713CB"/>
                </a:solidFill>
                <a:latin typeface="Cambria" pitchFamily="18" charset="0"/>
              </a:rPr>
              <a:t>bày</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kết</a:t>
            </a:r>
            <a:r>
              <a:rPr lang="en-US" sz="2400" dirty="0">
                <a:solidFill>
                  <a:srgbClr val="1713CB"/>
                </a:solidFill>
                <a:latin typeface="Cambria" pitchFamily="18" charset="0"/>
              </a:rPr>
              <a:t> </a:t>
            </a:r>
            <a:r>
              <a:rPr lang="en-US" sz="2400" dirty="0" err="1">
                <a:solidFill>
                  <a:srgbClr val="1713CB"/>
                </a:solidFill>
                <a:latin typeface="Cambria" pitchFamily="18" charset="0"/>
              </a:rPr>
              <a:t>hợp</a:t>
            </a:r>
            <a:r>
              <a:rPr lang="en-US" sz="2400" dirty="0">
                <a:solidFill>
                  <a:srgbClr val="1713CB"/>
                </a:solidFill>
                <a:latin typeface="Cambria" pitchFamily="18" charset="0"/>
              </a:rPr>
              <a:t> </a:t>
            </a:r>
            <a:r>
              <a:rPr lang="en-US" sz="2400" dirty="0" err="1">
                <a:solidFill>
                  <a:srgbClr val="1713CB"/>
                </a:solidFill>
                <a:latin typeface="Cambria" pitchFamily="18" charset="0"/>
              </a:rPr>
              <a:t>vỗ</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vận</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cơ</a:t>
            </a:r>
            <a:r>
              <a:rPr lang="en-US" sz="2400" dirty="0">
                <a:solidFill>
                  <a:srgbClr val="1713CB"/>
                </a:solidFill>
                <a:latin typeface="Cambria" pitchFamily="18" charset="0"/>
              </a:rPr>
              <a:t> </a:t>
            </a:r>
            <a:r>
              <a:rPr lang="en-US" sz="2400" dirty="0" err="1">
                <a:solidFill>
                  <a:srgbClr val="1713CB"/>
                </a:solidFill>
                <a:latin typeface="Cambria" pitchFamily="18" charset="0"/>
              </a:rPr>
              <a:t>thể</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tác</a:t>
            </a:r>
            <a:r>
              <a:rPr lang="en-US" sz="2400" dirty="0">
                <a:solidFill>
                  <a:srgbClr val="1713CB"/>
                </a:solidFill>
                <a:latin typeface="Cambria" pitchFamily="18" charset="0"/>
              </a:rPr>
              <a:t> minh </a:t>
            </a:r>
            <a:r>
              <a:rPr lang="en-US" sz="2400" dirty="0" err="1">
                <a:solidFill>
                  <a:srgbClr val="1713CB"/>
                </a:solidFill>
                <a:latin typeface="Cambria" pitchFamily="18" charset="0"/>
              </a:rPr>
              <a:t>họa</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nhịp</a:t>
            </a:r>
            <a:r>
              <a:rPr lang="en-US" sz="2400" dirty="0">
                <a:solidFill>
                  <a:srgbClr val="1713CB"/>
                </a:solidFill>
                <a:latin typeface="Cambria" pitchFamily="18" charset="0"/>
              </a:rPr>
              <a:t> </a:t>
            </a:r>
            <a:r>
              <a:rPr lang="en-US" sz="2400" dirty="0" err="1">
                <a:solidFill>
                  <a:srgbClr val="1713CB"/>
                </a:solidFill>
                <a:latin typeface="Cambria" pitchFamily="18" charset="0"/>
              </a:rPr>
              <a:t>điệu</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p>
          <a:p>
            <a:pPr indent="346075" algn="just">
              <a:defRPr/>
            </a:pPr>
            <a:r>
              <a:rPr lang="en-US" sz="2200" i="1" dirty="0">
                <a:latin typeface="Cambria" pitchFamily="18" charset="0"/>
              </a:rPr>
              <a:t>+ </a:t>
            </a:r>
            <a:r>
              <a:rPr lang="en-US" sz="2200" i="1" dirty="0" err="1">
                <a:latin typeface="Cambria" pitchFamily="18" charset="0"/>
              </a:rPr>
              <a:t>Hoa</a:t>
            </a:r>
            <a:r>
              <a:rPr lang="en-US" sz="2200" i="1" dirty="0">
                <a:latin typeface="Cambria" pitchFamily="18" charset="0"/>
              </a:rPr>
              <a:t> </a:t>
            </a:r>
            <a:r>
              <a:rPr lang="en-US" sz="2200" i="1" dirty="0" err="1">
                <a:latin typeface="Cambria" pitchFamily="18" charset="0"/>
              </a:rPr>
              <a:t>lá</a:t>
            </a:r>
            <a:r>
              <a:rPr lang="en-US" sz="2200" i="1" dirty="0">
                <a:latin typeface="Cambria" pitchFamily="18" charset="0"/>
              </a:rPr>
              <a:t> </a:t>
            </a:r>
            <a:r>
              <a:rPr lang="en-US" sz="2200" i="1" dirty="0" err="1">
                <a:latin typeface="Cambria" pitchFamily="18" charset="0"/>
              </a:rPr>
              <a:t>mùa</a:t>
            </a:r>
            <a:r>
              <a:rPr lang="en-US" sz="2200" i="1" dirty="0">
                <a:latin typeface="Cambria" pitchFamily="18" charset="0"/>
              </a:rPr>
              <a:t> </a:t>
            </a:r>
            <a:r>
              <a:rPr lang="en-US" sz="2200" i="1" dirty="0" err="1">
                <a:latin typeface="Cambria" pitchFamily="18" charset="0"/>
              </a:rPr>
              <a:t>xuân</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Mẹ</a:t>
            </a:r>
            <a:r>
              <a:rPr lang="en-US" sz="2200" i="1" dirty="0">
                <a:latin typeface="Cambria" pitchFamily="18" charset="0"/>
              </a:rPr>
              <a:t> </a:t>
            </a:r>
            <a:r>
              <a:rPr lang="en-US" sz="2200" i="1" dirty="0" err="1">
                <a:latin typeface="Cambria" pitchFamily="18" charset="0"/>
              </a:rPr>
              <a:t>ơi</a:t>
            </a:r>
            <a:r>
              <a:rPr lang="en-US" sz="2200" i="1" dirty="0">
                <a:latin typeface="Cambria" pitchFamily="18" charset="0"/>
              </a:rPr>
              <a:t> </a:t>
            </a:r>
            <a:r>
              <a:rPr lang="en-US" sz="2200" i="1" dirty="0" err="1">
                <a:latin typeface="Cambria" pitchFamily="18" charset="0"/>
              </a:rPr>
              <a:t>có</a:t>
            </a:r>
            <a:r>
              <a:rPr lang="en-US" sz="2200" i="1" dirty="0">
                <a:latin typeface="Cambria" pitchFamily="18" charset="0"/>
              </a:rPr>
              <a:t> </a:t>
            </a:r>
            <a:r>
              <a:rPr lang="en-US" sz="2200" i="1" dirty="0" err="1">
                <a:latin typeface="Cambria" pitchFamily="18" charset="0"/>
              </a:rPr>
              <a:t>biết</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Trang</a:t>
            </a:r>
            <a:r>
              <a:rPr lang="en-US" sz="2200" i="1" dirty="0">
                <a:latin typeface="Cambria" pitchFamily="18" charset="0"/>
              </a:rPr>
              <a:t> </a:t>
            </a:r>
            <a:r>
              <a:rPr lang="en-US" sz="2200" i="1" dirty="0" err="1">
                <a:latin typeface="Cambria" pitchFamily="18" charset="0"/>
              </a:rPr>
              <a:t>trại</a:t>
            </a:r>
            <a:r>
              <a:rPr lang="en-US" sz="2200" i="1" dirty="0">
                <a:latin typeface="Cambria" pitchFamily="18" charset="0"/>
              </a:rPr>
              <a:t> </a:t>
            </a:r>
            <a:r>
              <a:rPr lang="en-US" sz="2200" i="1" dirty="0" err="1">
                <a:latin typeface="Cambria" pitchFamily="18" charset="0"/>
              </a:rPr>
              <a:t>vui</a:t>
            </a:r>
            <a:r>
              <a:rPr lang="en-US" sz="2200" i="1" dirty="0">
                <a:latin typeface="Cambria" pitchFamily="18" charset="0"/>
              </a:rPr>
              <a:t> </a:t>
            </a:r>
            <a:r>
              <a:rPr lang="en-US" sz="2200" i="1" dirty="0" err="1">
                <a:latin typeface="Cambria" pitchFamily="18" charset="0"/>
              </a:rPr>
              <a:t>vẻ</a:t>
            </a:r>
            <a:r>
              <a:rPr lang="en-US" sz="2200" i="1" dirty="0">
                <a:latin typeface="Cambria" pitchFamily="18" charset="0"/>
              </a:rPr>
              <a:t>.</a:t>
            </a:r>
            <a:endParaRPr lang="en-US" sz="2200" dirty="0">
              <a:latin typeface="Cambria" pitchFamily="18" charset="0"/>
            </a:endParaRPr>
          </a:p>
          <a:p>
            <a:pPr indent="346075" algn="just">
              <a:defRPr/>
            </a:pPr>
            <a:r>
              <a:rPr lang="en-US" sz="2200" i="1" dirty="0">
                <a:latin typeface="Cambria" pitchFamily="18" charset="0"/>
              </a:rPr>
              <a:t>+ </a:t>
            </a:r>
            <a:r>
              <a:rPr lang="en-US" sz="2200" i="1" dirty="0" err="1">
                <a:latin typeface="Cambria" pitchFamily="18" charset="0"/>
              </a:rPr>
              <a:t>Ngày</a:t>
            </a:r>
            <a:r>
              <a:rPr lang="en-US" sz="2200" i="1" dirty="0">
                <a:latin typeface="Cambria" pitchFamily="18" charset="0"/>
              </a:rPr>
              <a:t> </a:t>
            </a:r>
            <a:r>
              <a:rPr lang="en-US" sz="2200" i="1" dirty="0" err="1">
                <a:latin typeface="Cambria" pitchFamily="18" charset="0"/>
              </a:rPr>
              <a:t>hè</a:t>
            </a:r>
            <a:r>
              <a:rPr lang="en-US" sz="2200" i="1" dirty="0">
                <a:latin typeface="Cambria" pitchFamily="18" charset="0"/>
              </a:rPr>
              <a:t> </a:t>
            </a:r>
            <a:r>
              <a:rPr lang="en-US" sz="2200" i="1" dirty="0" err="1">
                <a:latin typeface="Cambria" pitchFamily="18" charset="0"/>
              </a:rPr>
              <a:t>vui</a:t>
            </a:r>
            <a:r>
              <a:rPr lang="en-US" sz="2200" i="1" dirty="0">
                <a:latin typeface="Cambria" pitchFamily="18" charset="0"/>
              </a:rPr>
              <a:t>.</a:t>
            </a:r>
            <a:endParaRPr lang="en-US" sz="2200" dirty="0">
              <a:latin typeface="Cambria" pitchFamily="18" charset="0"/>
            </a:endParaRP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Trình</a:t>
            </a:r>
            <a:r>
              <a:rPr lang="en-US" sz="2400" dirty="0">
                <a:solidFill>
                  <a:srgbClr val="1713CB"/>
                </a:solidFill>
                <a:latin typeface="Cambria" pitchFamily="18" charset="0"/>
              </a:rPr>
              <a:t> </a:t>
            </a:r>
            <a:r>
              <a:rPr lang="en-US" sz="2400" dirty="0" err="1">
                <a:solidFill>
                  <a:srgbClr val="1713CB"/>
                </a:solidFill>
                <a:latin typeface="Cambria" pitchFamily="18" charset="0"/>
              </a:rPr>
              <a:t>bày</a:t>
            </a:r>
            <a:r>
              <a:rPr lang="en-US" sz="2400" dirty="0">
                <a:solidFill>
                  <a:srgbClr val="1713CB"/>
                </a:solidFill>
                <a:latin typeface="Cambria" pitchFamily="18" charset="0"/>
              </a:rPr>
              <a:t> </a:t>
            </a:r>
            <a:r>
              <a:rPr lang="en-US" sz="2400" dirty="0" err="1">
                <a:solidFill>
                  <a:srgbClr val="1713CB"/>
                </a:solidFill>
                <a:latin typeface="Cambria" pitchFamily="18" charset="0"/>
              </a:rPr>
              <a:t>đọc</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kí</a:t>
            </a:r>
            <a:r>
              <a:rPr lang="en-US" sz="2400" dirty="0">
                <a:solidFill>
                  <a:srgbClr val="1713CB"/>
                </a:solidFill>
                <a:latin typeface="Cambria" pitchFamily="18" charset="0"/>
              </a:rPr>
              <a:t> </a:t>
            </a:r>
            <a:r>
              <a:rPr lang="en-US" sz="2400" dirty="0" err="1">
                <a:solidFill>
                  <a:srgbClr val="1713CB"/>
                </a:solidFill>
                <a:latin typeface="Cambria" pitchFamily="18" charset="0"/>
              </a:rPr>
              <a:t>hiệu</a:t>
            </a:r>
            <a:r>
              <a:rPr lang="en-US" sz="2400" dirty="0">
                <a:solidFill>
                  <a:srgbClr val="1713CB"/>
                </a:solidFill>
                <a:latin typeface="Cambria" pitchFamily="18" charset="0"/>
              </a:rPr>
              <a:t> </a:t>
            </a:r>
            <a:r>
              <a:rPr lang="en-US" sz="2400" dirty="0" err="1">
                <a:solidFill>
                  <a:srgbClr val="1713CB"/>
                </a:solidFill>
                <a:latin typeface="Cambria" pitchFamily="18" charset="0"/>
              </a:rPr>
              <a:t>bàn</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kết</a:t>
            </a:r>
            <a:r>
              <a:rPr lang="en-US" sz="2400" dirty="0">
                <a:solidFill>
                  <a:srgbClr val="1713CB"/>
                </a:solidFill>
                <a:latin typeface="Cambria" pitchFamily="18" charset="0"/>
              </a:rPr>
              <a:t> </a:t>
            </a:r>
            <a:r>
              <a:rPr lang="en-US" sz="2400" dirty="0" err="1">
                <a:solidFill>
                  <a:srgbClr val="1713CB"/>
                </a:solidFill>
                <a:latin typeface="Cambria" pitchFamily="18" charset="0"/>
              </a:rPr>
              <a:t>hợp</a:t>
            </a:r>
            <a:r>
              <a:rPr lang="en-US" sz="2400" dirty="0">
                <a:solidFill>
                  <a:srgbClr val="1713CB"/>
                </a:solidFill>
                <a:latin typeface="Cambria" pitchFamily="18" charset="0"/>
              </a:rPr>
              <a:t> </a:t>
            </a:r>
            <a:r>
              <a:rPr lang="en-US" sz="2400" dirty="0" err="1">
                <a:solidFill>
                  <a:srgbClr val="1713CB"/>
                </a:solidFill>
                <a:latin typeface="Cambria" pitchFamily="18" charset="0"/>
              </a:rPr>
              <a:t>vỗ</a:t>
            </a:r>
            <a:r>
              <a:rPr lang="en-US" sz="2400" dirty="0">
                <a:solidFill>
                  <a:srgbClr val="1713CB"/>
                </a:solidFill>
                <a:latin typeface="Cambria" pitchFamily="18" charset="0"/>
              </a:rPr>
              <a:t> </a:t>
            </a:r>
            <a:r>
              <a:rPr lang="en-US" sz="2400" dirty="0" err="1">
                <a:solidFill>
                  <a:srgbClr val="1713CB"/>
                </a:solidFill>
                <a:latin typeface="Cambria" pitchFamily="18" charset="0"/>
              </a:rPr>
              <a:t>tay</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vận</a:t>
            </a:r>
            <a:r>
              <a:rPr lang="en-US" sz="2400" dirty="0">
                <a:solidFill>
                  <a:srgbClr val="1713CB"/>
                </a:solidFill>
                <a:latin typeface="Cambria" pitchFamily="18" charset="0"/>
              </a:rPr>
              <a:t> </a:t>
            </a:r>
            <a:r>
              <a:rPr lang="en-US" sz="2400" dirty="0" err="1">
                <a:solidFill>
                  <a:srgbClr val="1713CB"/>
                </a:solidFill>
                <a:latin typeface="Cambria" pitchFamily="18" charset="0"/>
              </a:rPr>
              <a:t>động</a:t>
            </a:r>
            <a:r>
              <a:rPr lang="en-US" sz="2400" dirty="0">
                <a:solidFill>
                  <a:srgbClr val="1713CB"/>
                </a:solidFill>
                <a:latin typeface="Cambria" pitchFamily="18" charset="0"/>
              </a:rPr>
              <a:t> </a:t>
            </a:r>
            <a:r>
              <a:rPr lang="en-US" sz="2400" dirty="0" err="1">
                <a:solidFill>
                  <a:srgbClr val="1713CB"/>
                </a:solidFill>
                <a:latin typeface="Cambria" pitchFamily="18" charset="0"/>
              </a:rPr>
              <a:t>cơ</a:t>
            </a:r>
            <a:r>
              <a:rPr lang="en-US" sz="2400" dirty="0">
                <a:solidFill>
                  <a:srgbClr val="1713CB"/>
                </a:solidFill>
                <a:latin typeface="Cambria" pitchFamily="18" charset="0"/>
              </a:rPr>
              <a:t> </a:t>
            </a:r>
            <a:r>
              <a:rPr lang="en-US" sz="2400" dirty="0" err="1">
                <a:solidFill>
                  <a:srgbClr val="1713CB"/>
                </a:solidFill>
                <a:latin typeface="Cambria" pitchFamily="18" charset="0"/>
              </a:rPr>
              <a:t>thể</a:t>
            </a:r>
            <a:r>
              <a:rPr lang="en-US" sz="2400" dirty="0">
                <a:solidFill>
                  <a:srgbClr val="1713CB"/>
                </a:solidFill>
                <a:latin typeface="Cambria" pitchFamily="18" charset="0"/>
              </a:rPr>
              <a:t> </a:t>
            </a:r>
            <a:r>
              <a:rPr lang="en-US" sz="2400" dirty="0" err="1">
                <a:solidFill>
                  <a:srgbClr val="1713CB"/>
                </a:solidFill>
                <a:latin typeface="Cambria" pitchFamily="18" charset="0"/>
              </a:rPr>
              <a:t>theo</a:t>
            </a:r>
            <a:r>
              <a:rPr lang="en-US" sz="2400" dirty="0">
                <a:solidFill>
                  <a:srgbClr val="1713CB"/>
                </a:solidFill>
                <a:latin typeface="Cambria" pitchFamily="18" charset="0"/>
              </a:rPr>
              <a:t> </a:t>
            </a:r>
            <a:r>
              <a:rPr lang="en-US" sz="2400" dirty="0" err="1">
                <a:solidFill>
                  <a:srgbClr val="1713CB"/>
                </a:solidFill>
                <a:latin typeface="Cambria" pitchFamily="18" charset="0"/>
              </a:rPr>
              <a:t>nhịp</a:t>
            </a:r>
            <a:r>
              <a:rPr lang="en-US" sz="2400" dirty="0">
                <a:solidFill>
                  <a:srgbClr val="1713CB"/>
                </a:solidFill>
                <a:latin typeface="Cambria" pitchFamily="18" charset="0"/>
              </a:rPr>
              <a:t> </a:t>
            </a:r>
            <a:r>
              <a:rPr lang="en-US" sz="2400" dirty="0" err="1">
                <a:solidFill>
                  <a:srgbClr val="1713CB"/>
                </a:solidFill>
                <a:latin typeface="Cambria" pitchFamily="18" charset="0"/>
              </a:rPr>
              <a:t>điệu</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a:t>
            </a:r>
          </a:p>
          <a:p>
            <a:pPr indent="393700" algn="just">
              <a:defRPr/>
            </a:pP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Số</a:t>
            </a:r>
            <a:r>
              <a:rPr lang="en-US" sz="2200" i="1" dirty="0">
                <a:latin typeface="Cambria" pitchFamily="18" charset="0"/>
              </a:rPr>
              <a:t> 3.</a:t>
            </a:r>
            <a:endParaRPr lang="en-US" sz="2200" dirty="0">
              <a:latin typeface="Cambria" pitchFamily="18" charset="0"/>
            </a:endParaRPr>
          </a:p>
          <a:p>
            <a:pPr indent="393700" algn="just">
              <a:defRPr/>
            </a:pP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Số</a:t>
            </a:r>
            <a:r>
              <a:rPr lang="en-US" sz="2200" i="1" dirty="0">
                <a:latin typeface="Cambria" pitchFamily="18" charset="0"/>
              </a:rPr>
              <a:t> 4.</a:t>
            </a:r>
            <a:endParaRPr lang="en-US" sz="2200" dirty="0">
              <a:latin typeface="Cambria" pitchFamily="18" charset="0"/>
            </a:endParaRP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Kể</a:t>
            </a:r>
            <a:r>
              <a:rPr lang="en-US" sz="2400" dirty="0">
                <a:solidFill>
                  <a:srgbClr val="1713CB"/>
                </a:solidFill>
                <a:latin typeface="Cambria" pitchFamily="18" charset="0"/>
              </a:rPr>
              <a:t> </a:t>
            </a:r>
            <a:r>
              <a:rPr lang="en-US" sz="2400" dirty="0" err="1">
                <a:solidFill>
                  <a:srgbClr val="1713CB"/>
                </a:solidFill>
                <a:latin typeface="Cambria" pitchFamily="18" charset="0"/>
              </a:rPr>
              <a:t>câu</a:t>
            </a:r>
            <a:r>
              <a:rPr lang="en-US" sz="2400" dirty="0">
                <a:solidFill>
                  <a:srgbClr val="1713CB"/>
                </a:solidFill>
                <a:latin typeface="Cambria" pitchFamily="18" charset="0"/>
              </a:rPr>
              <a:t> </a:t>
            </a:r>
            <a:r>
              <a:rPr lang="en-US" sz="2400" dirty="0" err="1">
                <a:solidFill>
                  <a:srgbClr val="1713CB"/>
                </a:solidFill>
                <a:latin typeface="Cambria" pitchFamily="18" charset="0"/>
              </a:rPr>
              <a:t>chuyện</a:t>
            </a:r>
            <a:r>
              <a:rPr lang="en-US" sz="2400" dirty="0">
                <a:solidFill>
                  <a:srgbClr val="1713CB"/>
                </a:solidFill>
                <a:latin typeface="Cambria" pitchFamily="18" charset="0"/>
              </a:rPr>
              <a:t>:</a:t>
            </a:r>
          </a:p>
          <a:p>
            <a:pPr indent="393700" algn="just">
              <a:defRPr/>
            </a:pPr>
            <a:r>
              <a:rPr lang="en-US" sz="2200" i="1" dirty="0">
                <a:latin typeface="Cambria" pitchFamily="18" charset="0"/>
              </a:rPr>
              <a:t>+ </a:t>
            </a:r>
            <a:r>
              <a:rPr lang="en-US" sz="2200" i="1" dirty="0" err="1">
                <a:latin typeface="Cambria" pitchFamily="18" charset="0"/>
              </a:rPr>
              <a:t>Câu</a:t>
            </a:r>
            <a:r>
              <a:rPr lang="en-US" sz="2200" i="1" dirty="0">
                <a:latin typeface="Cambria" pitchFamily="18" charset="0"/>
              </a:rPr>
              <a:t> </a:t>
            </a:r>
            <a:r>
              <a:rPr lang="en-US" sz="2200" i="1" dirty="0" err="1">
                <a:latin typeface="Cambria" pitchFamily="18" charset="0"/>
              </a:rPr>
              <a:t>chuyện</a:t>
            </a:r>
            <a:r>
              <a:rPr lang="en-US" sz="2200" i="1" dirty="0">
                <a:latin typeface="Cambria" pitchFamily="18" charset="0"/>
              </a:rPr>
              <a:t> </a:t>
            </a:r>
            <a:r>
              <a:rPr lang="en-US" sz="2200" i="1" dirty="0" err="1">
                <a:latin typeface="Cambria" pitchFamily="18" charset="0"/>
              </a:rPr>
              <a:t>về</a:t>
            </a:r>
            <a:r>
              <a:rPr lang="en-US" sz="2200" i="1" dirty="0">
                <a:latin typeface="Cambria" pitchFamily="18" charset="0"/>
              </a:rPr>
              <a:t> </a:t>
            </a:r>
            <a:r>
              <a:rPr lang="en-US" sz="2200" i="1" dirty="0" err="1">
                <a:latin typeface="Cambria" pitchFamily="18" charset="0"/>
              </a:rPr>
              <a:t>bài</a:t>
            </a:r>
            <a:r>
              <a:rPr lang="en-US" sz="2200" i="1" dirty="0">
                <a:latin typeface="Cambria" pitchFamily="18" charset="0"/>
              </a:rPr>
              <a:t> </a:t>
            </a:r>
            <a:r>
              <a:rPr lang="en-US" sz="2200" i="1" dirty="0" err="1">
                <a:latin typeface="Cambria" pitchFamily="18" charset="0"/>
              </a:rPr>
              <a:t>hát</a:t>
            </a:r>
            <a:r>
              <a:rPr lang="en-US" sz="2200" i="1" dirty="0">
                <a:latin typeface="Cambria" pitchFamily="18" charset="0"/>
              </a:rPr>
              <a:t> </a:t>
            </a:r>
            <a:r>
              <a:rPr lang="en-US" sz="2200" i="1" dirty="0" err="1">
                <a:latin typeface="Cambria" pitchFamily="18" charset="0"/>
              </a:rPr>
              <a:t>Chú</a:t>
            </a:r>
            <a:r>
              <a:rPr lang="en-US" sz="2200" i="1" dirty="0">
                <a:latin typeface="Cambria" pitchFamily="18" charset="0"/>
              </a:rPr>
              <a:t> </a:t>
            </a:r>
            <a:r>
              <a:rPr lang="en-US" sz="2200" i="1" dirty="0" err="1">
                <a:latin typeface="Cambria" pitchFamily="18" charset="0"/>
              </a:rPr>
              <a:t>voi</a:t>
            </a:r>
            <a:r>
              <a:rPr lang="en-US" sz="2200" i="1" dirty="0">
                <a:latin typeface="Cambria" pitchFamily="18" charset="0"/>
              </a:rPr>
              <a:t> con ở </a:t>
            </a:r>
            <a:r>
              <a:rPr lang="en-US" sz="2200" i="1" dirty="0" err="1">
                <a:latin typeface="Cambria" pitchFamily="18" charset="0"/>
              </a:rPr>
              <a:t>Bản</a:t>
            </a:r>
            <a:r>
              <a:rPr lang="en-US" sz="2200" i="1" dirty="0">
                <a:latin typeface="Cambria" pitchFamily="18" charset="0"/>
              </a:rPr>
              <a:t> </a:t>
            </a:r>
            <a:r>
              <a:rPr lang="en-US" sz="2200" i="1" dirty="0" err="1">
                <a:latin typeface="Cambria" pitchFamily="18" charset="0"/>
              </a:rPr>
              <a:t>Đôn</a:t>
            </a:r>
            <a:r>
              <a:rPr lang="en-US" sz="2200" i="1" dirty="0">
                <a:latin typeface="Cambria" pitchFamily="18" charset="0"/>
              </a:rPr>
              <a:t>.</a:t>
            </a:r>
          </a:p>
          <a:p>
            <a:pPr algn="just">
              <a:defRPr/>
            </a:pPr>
            <a:r>
              <a:rPr lang="en-US" sz="2400" dirty="0">
                <a:solidFill>
                  <a:srgbClr val="1713CB"/>
                </a:solidFill>
                <a:latin typeface="Cambria" pitchFamily="18" charset="0"/>
              </a:rPr>
              <a:t>- </a:t>
            </a:r>
            <a:r>
              <a:rPr lang="en-US" sz="2400" dirty="0" err="1">
                <a:solidFill>
                  <a:srgbClr val="1713CB"/>
                </a:solidFill>
                <a:latin typeface="Cambria" pitchFamily="18" charset="0"/>
              </a:rPr>
              <a:t>Sử</a:t>
            </a:r>
            <a:r>
              <a:rPr lang="en-US" sz="2400" dirty="0">
                <a:solidFill>
                  <a:srgbClr val="1713CB"/>
                </a:solidFill>
                <a:latin typeface="Cambria" pitchFamily="18" charset="0"/>
              </a:rPr>
              <a:t> </a:t>
            </a:r>
            <a:r>
              <a:rPr lang="en-US" sz="2400" dirty="0" err="1">
                <a:solidFill>
                  <a:srgbClr val="1713CB"/>
                </a:solidFill>
                <a:latin typeface="Cambria" pitchFamily="18" charset="0"/>
              </a:rPr>
              <a:t>dụng</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cụ</a:t>
            </a:r>
            <a:r>
              <a:rPr lang="en-US" sz="2400" dirty="0">
                <a:solidFill>
                  <a:srgbClr val="1713CB"/>
                </a:solidFill>
                <a:latin typeface="Cambria" pitchFamily="18" charset="0"/>
              </a:rPr>
              <a:t> Maracas, </a:t>
            </a:r>
            <a:r>
              <a:rPr lang="en-US" sz="2400" dirty="0" err="1">
                <a:solidFill>
                  <a:srgbClr val="1713CB"/>
                </a:solidFill>
                <a:latin typeface="Cambria" pitchFamily="18" charset="0"/>
              </a:rPr>
              <a:t>nhạc</a:t>
            </a:r>
            <a:r>
              <a:rPr lang="en-US" sz="2400" dirty="0">
                <a:solidFill>
                  <a:srgbClr val="1713CB"/>
                </a:solidFill>
                <a:latin typeface="Cambria" pitchFamily="18" charset="0"/>
              </a:rPr>
              <a:t> </a:t>
            </a:r>
            <a:r>
              <a:rPr lang="en-US" sz="2400" dirty="0" err="1">
                <a:solidFill>
                  <a:srgbClr val="1713CB"/>
                </a:solidFill>
                <a:latin typeface="Cambria" pitchFamily="18" charset="0"/>
              </a:rPr>
              <a:t>cụ</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để</a:t>
            </a:r>
            <a:r>
              <a:rPr lang="en-US" sz="2400" dirty="0">
                <a:solidFill>
                  <a:srgbClr val="1713CB"/>
                </a:solidFill>
                <a:latin typeface="Cambria" pitchFamily="18" charset="0"/>
              </a:rPr>
              <a:t> </a:t>
            </a:r>
            <a:r>
              <a:rPr lang="en-US" sz="2400" dirty="0" err="1">
                <a:solidFill>
                  <a:srgbClr val="1713CB"/>
                </a:solidFill>
                <a:latin typeface="Cambria" pitchFamily="18" charset="0"/>
              </a:rPr>
              <a:t>gõ</a:t>
            </a:r>
            <a:r>
              <a:rPr lang="en-US" sz="2400" dirty="0">
                <a:solidFill>
                  <a:srgbClr val="1713CB"/>
                </a:solidFill>
                <a:latin typeface="Cambria" pitchFamily="18" charset="0"/>
              </a:rPr>
              <a:t> </a:t>
            </a:r>
            <a:r>
              <a:rPr lang="en-US" sz="2400" dirty="0" err="1">
                <a:solidFill>
                  <a:srgbClr val="1713CB"/>
                </a:solidFill>
                <a:latin typeface="Cambria" pitchFamily="18" charset="0"/>
              </a:rPr>
              <a:t>đệm</a:t>
            </a:r>
            <a:r>
              <a:rPr lang="en-US" sz="2400" dirty="0">
                <a:solidFill>
                  <a:srgbClr val="1713CB"/>
                </a:solidFill>
                <a:latin typeface="Cambria" pitchFamily="18" charset="0"/>
              </a:rPr>
              <a:t> </a:t>
            </a:r>
            <a:r>
              <a:rPr lang="en-US" sz="2400" dirty="0" err="1">
                <a:solidFill>
                  <a:srgbClr val="1713CB"/>
                </a:solidFill>
                <a:latin typeface="Cambria" pitchFamily="18" charset="0"/>
              </a:rPr>
              <a:t>cho</a:t>
            </a:r>
            <a:r>
              <a:rPr lang="en-US" sz="2400" dirty="0">
                <a:solidFill>
                  <a:srgbClr val="1713CB"/>
                </a:solidFill>
                <a:latin typeface="Cambria" pitchFamily="18" charset="0"/>
              </a:rPr>
              <a:t> </a:t>
            </a:r>
            <a:r>
              <a:rPr lang="en-US" sz="2400" dirty="0" err="1">
                <a:solidFill>
                  <a:srgbClr val="1713CB"/>
                </a:solidFill>
                <a:latin typeface="Cambria" pitchFamily="18" charset="0"/>
              </a:rPr>
              <a:t>bài</a:t>
            </a:r>
            <a:r>
              <a:rPr lang="en-US" sz="2400" dirty="0">
                <a:solidFill>
                  <a:srgbClr val="1713CB"/>
                </a:solidFill>
                <a:latin typeface="Cambria" pitchFamily="18" charset="0"/>
              </a:rPr>
              <a:t> </a:t>
            </a:r>
            <a:r>
              <a:rPr lang="en-US" sz="2400" dirty="0" err="1">
                <a:solidFill>
                  <a:srgbClr val="1713CB"/>
                </a:solidFill>
                <a:latin typeface="Cambria" pitchFamily="18" charset="0"/>
              </a:rPr>
              <a:t>hát</a:t>
            </a:r>
            <a:r>
              <a:rPr lang="en-US" sz="2400" dirty="0">
                <a:solidFill>
                  <a:srgbClr val="1713CB"/>
                </a:solidFill>
                <a:latin typeface="Cambria" pitchFamily="18" charset="0"/>
              </a:rPr>
              <a:t>/ </a:t>
            </a:r>
            <a:r>
              <a:rPr lang="en-US" sz="2400" dirty="0" err="1">
                <a:solidFill>
                  <a:srgbClr val="1713CB"/>
                </a:solidFill>
                <a:latin typeface="Cambria" pitchFamily="18" charset="0"/>
              </a:rPr>
              <a:t>đọc</a:t>
            </a:r>
            <a:r>
              <a:rPr lang="en-US" sz="2400" dirty="0">
                <a:solidFill>
                  <a:srgbClr val="1713CB"/>
                </a:solidFill>
                <a:latin typeface="Cambria" pitchFamily="18" charset="0"/>
              </a:rPr>
              <a:t> </a:t>
            </a:r>
            <a:r>
              <a:rPr lang="en-US" sz="2400" dirty="0" err="1">
                <a:solidFill>
                  <a:srgbClr val="1713CB"/>
                </a:solidFill>
                <a:latin typeface="Cambria" pitchFamily="18" charset="0"/>
              </a:rPr>
              <a:t>nhạc</a:t>
            </a:r>
            <a:endParaRPr lang="en-US" sz="2400" dirty="0">
              <a:solidFill>
                <a:srgbClr val="1713CB"/>
              </a:solidFill>
              <a:latin typeface="Cambria" pitchFamily="18" charset="0"/>
            </a:endParaRPr>
          </a:p>
          <a:p>
            <a:pPr algn="just">
              <a:defRPr/>
            </a:pPr>
            <a:endParaRPr lang="en-US" sz="24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963613" y="2700338"/>
            <a:ext cx="91598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7200" b="1">
                <a:solidFill>
                  <a:srgbClr val="0000FF"/>
                </a:solidFill>
                <a:latin typeface="Cambria" pitchFamily="18" charset="0"/>
                <a:cs typeface="Times New Roman" pitchFamily="18" charset="0"/>
              </a:rPr>
              <a:t>TỔNG KẾT CUỐI NĂM</a:t>
            </a:r>
          </a:p>
        </p:txBody>
      </p:sp>
      <p:grpSp>
        <p:nvGrpSpPr>
          <p:cNvPr id="5" name="Group 4"/>
          <p:cNvGrpSpPr>
            <a:grpSpLocks/>
          </p:cNvGrpSpPr>
          <p:nvPr/>
        </p:nvGrpSpPr>
        <p:grpSpPr bwMode="auto">
          <a:xfrm>
            <a:off x="5522913" y="392113"/>
            <a:ext cx="5430837" cy="6232525"/>
            <a:chOff x="5542642" y="220716"/>
            <a:chExt cx="5430158" cy="6232620"/>
          </a:xfrm>
        </p:grpSpPr>
        <p:pic>
          <p:nvPicPr>
            <p:cNvPr id="922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0" y="392113"/>
            <a:ext cx="5561013" cy="6051550"/>
            <a:chOff x="-19050" y="220716"/>
            <a:chExt cx="5561692" cy="6051735"/>
          </a:xfrm>
        </p:grpSpPr>
        <p:pic>
          <p:nvPicPr>
            <p:cNvPr id="9222"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652963"/>
            <a:ext cx="10153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523875"/>
            <a:ext cx="100091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4000" b="1">
                <a:solidFill>
                  <a:srgbClr val="FF0000"/>
                </a:solidFill>
                <a:latin typeface="Cambria" pitchFamily="18" charset="0"/>
              </a:rPr>
              <a:t>NỘI DUNG </a:t>
            </a:r>
            <a:r>
              <a:rPr lang="en-US" sz="4000" b="1" i="1">
                <a:solidFill>
                  <a:srgbClr val="FF0000"/>
                </a:solidFill>
                <a:latin typeface="Cambria" pitchFamily="18" charset="0"/>
              </a:rPr>
              <a:t>(4 chủ đề)</a:t>
            </a:r>
            <a:endParaRPr lang="en-US" sz="4000" b="1">
              <a:solidFill>
                <a:srgbClr val="FF0000"/>
              </a:solidFill>
              <a:latin typeface="Cambria" pitchFamily="18" charset="0"/>
            </a:endParaRPr>
          </a:p>
          <a:p>
            <a:pPr algn="just"/>
            <a:r>
              <a:rPr lang="en-US" sz="3000" b="1">
                <a:solidFill>
                  <a:srgbClr val="1713CB"/>
                </a:solidFill>
              </a:rPr>
              <a:t>+ </a:t>
            </a:r>
            <a:r>
              <a:rPr lang="vi-VN" sz="3000" b="1">
                <a:solidFill>
                  <a:srgbClr val="1713CB"/>
                </a:solidFill>
              </a:rPr>
              <a:t>Hát: </a:t>
            </a:r>
            <a:r>
              <a:rPr lang="en-US" sz="3000" i="1"/>
              <a:t>Hoa lá mùa xuân; Mẹ ơi có biết; Trang trại vui vẻ; Ngày hè vui.</a:t>
            </a:r>
            <a:endParaRPr lang="en-US" sz="3000"/>
          </a:p>
          <a:p>
            <a:pPr algn="just"/>
            <a:r>
              <a:rPr lang="en-US" sz="3000" b="1">
                <a:solidFill>
                  <a:srgbClr val="1713CB"/>
                </a:solidFill>
              </a:rPr>
              <a:t>+</a:t>
            </a:r>
            <a:r>
              <a:rPr lang="vi-VN" sz="3000" b="1">
                <a:solidFill>
                  <a:srgbClr val="1713CB"/>
                </a:solidFill>
              </a:rPr>
              <a:t> Đọc nhạc: </a:t>
            </a:r>
            <a:r>
              <a:rPr lang="en-US" sz="3000" i="1"/>
              <a:t>Số 3, Số 4.</a:t>
            </a:r>
            <a:endParaRPr lang="en-US" sz="3000"/>
          </a:p>
          <a:p>
            <a:pPr algn="just"/>
            <a:r>
              <a:rPr lang="en-US" sz="3000" b="1" i="1">
                <a:solidFill>
                  <a:srgbClr val="1713CB"/>
                </a:solidFill>
              </a:rPr>
              <a:t>+ </a:t>
            </a:r>
            <a:r>
              <a:rPr lang="en-US" sz="3000" b="1">
                <a:solidFill>
                  <a:srgbClr val="1713CB"/>
                </a:solidFill>
              </a:rPr>
              <a:t>Nhạc cụ: </a:t>
            </a:r>
            <a:r>
              <a:rPr lang="en-US" sz="3000" i="1"/>
              <a:t>Dùng nhạc cụ gõ đệm theo hình tiết tấu.</a:t>
            </a:r>
            <a:endParaRPr lang="en-US" sz="3000"/>
          </a:p>
          <a:p>
            <a:pPr algn="just"/>
            <a:r>
              <a:rPr lang="en-US" sz="3000" b="1">
                <a:solidFill>
                  <a:srgbClr val="1713CB"/>
                </a:solidFill>
              </a:rPr>
              <a:t>+ Nghe nhạc: </a:t>
            </a:r>
            <a:r>
              <a:rPr lang="en-US" sz="3000"/>
              <a:t>Bài hát </a:t>
            </a:r>
            <a:r>
              <a:rPr lang="en-US" sz="3000" i="1"/>
              <a:t>Ru con, Vũ khúc đàn gà con, Mùa hè ước mong.</a:t>
            </a:r>
            <a:endParaRPr lang="en-US" sz="3000"/>
          </a:p>
          <a:p>
            <a:pPr algn="just"/>
            <a:r>
              <a:rPr lang="en-US" sz="3000" b="1">
                <a:solidFill>
                  <a:srgbClr val="1713CB"/>
                </a:solidFill>
              </a:rPr>
              <a:t>+</a:t>
            </a:r>
            <a:r>
              <a:rPr lang="vi-VN" sz="3000" b="1">
                <a:solidFill>
                  <a:srgbClr val="1713CB"/>
                </a:solidFill>
              </a:rPr>
              <a:t> Thường thức âm nhạc: </a:t>
            </a:r>
            <a:r>
              <a:rPr lang="en-US" sz="3000" i="1"/>
              <a:t>Câu chuyện về bài hát Chú voi con ở Bản Đôn..</a:t>
            </a:r>
            <a:endParaRPr lang="en-US" sz="300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9454</TotalTime>
  <Words>526</Words>
  <Application>Microsoft Office PowerPoint</Application>
  <PresentationFormat>Custom</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Windows User</cp:lastModifiedBy>
  <cp:revision>642</cp:revision>
  <dcterms:created xsi:type="dcterms:W3CDTF">2010-04-30T18:19:48Z</dcterms:created>
  <dcterms:modified xsi:type="dcterms:W3CDTF">2023-06-05T09:50:18Z</dcterms:modified>
</cp:coreProperties>
</file>